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57" r:id="rId3"/>
    <p:sldId id="258" r:id="rId4"/>
    <p:sldId id="259" r:id="rId5"/>
    <p:sldId id="260" r:id="rId6"/>
    <p:sldId id="262" r:id="rId7"/>
    <p:sldId id="263" r:id="rId8"/>
    <p:sldId id="264" r:id="rId9"/>
    <p:sldId id="265" r:id="rId10"/>
    <p:sldId id="266" r:id="rId11"/>
    <p:sldId id="271" r:id="rId12"/>
    <p:sldId id="272" r:id="rId13"/>
    <p:sldId id="273" r:id="rId14"/>
    <p:sldId id="274" r:id="rId15"/>
    <p:sldId id="275" r:id="rId16"/>
    <p:sldId id="276" r:id="rId17"/>
    <p:sldId id="277" r:id="rId18"/>
    <p:sldId id="278" r:id="rId19"/>
    <p:sldId id="279" r:id="rId20"/>
    <p:sldId id="280"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C4C67-1D90-4D6C-9283-2698B72752A5}" type="datetimeFigureOut">
              <a:rPr lang="en-US" smtClean="0"/>
              <a:t>30/4/2025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82A80-01F4-4202-8D41-0EFC4BCA0194}" type="slidenum">
              <a:rPr lang="en-US" smtClean="0"/>
              <a:t>‹#›</a:t>
            </a:fld>
            <a:endParaRPr lang="en-US"/>
          </a:p>
        </p:txBody>
      </p:sp>
    </p:spTree>
    <p:extLst>
      <p:ext uri="{BB962C8B-B14F-4D97-AF65-F5344CB8AC3E}">
        <p14:creationId xmlns:p14="http://schemas.microsoft.com/office/powerpoint/2010/main" val="90315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a:t>
            </a:fld>
            <a:endParaRPr lang="en-US"/>
          </a:p>
        </p:txBody>
      </p:sp>
    </p:spTree>
    <p:extLst>
      <p:ext uri="{BB962C8B-B14F-4D97-AF65-F5344CB8AC3E}">
        <p14:creationId xmlns:p14="http://schemas.microsoft.com/office/powerpoint/2010/main" val="90252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10</a:t>
            </a:fld>
            <a:endParaRPr lang="en-US"/>
          </a:p>
        </p:txBody>
      </p:sp>
    </p:spTree>
    <p:extLst>
      <p:ext uri="{BB962C8B-B14F-4D97-AF65-F5344CB8AC3E}">
        <p14:creationId xmlns:p14="http://schemas.microsoft.com/office/powerpoint/2010/main" val="319256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11</a:t>
            </a:fld>
            <a:endParaRPr lang="en-US"/>
          </a:p>
        </p:txBody>
      </p:sp>
    </p:spTree>
    <p:extLst>
      <p:ext uri="{BB962C8B-B14F-4D97-AF65-F5344CB8AC3E}">
        <p14:creationId xmlns:p14="http://schemas.microsoft.com/office/powerpoint/2010/main" val="173936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12</a:t>
            </a:fld>
            <a:endParaRPr lang="en-US"/>
          </a:p>
        </p:txBody>
      </p:sp>
    </p:spTree>
    <p:extLst>
      <p:ext uri="{BB962C8B-B14F-4D97-AF65-F5344CB8AC3E}">
        <p14:creationId xmlns:p14="http://schemas.microsoft.com/office/powerpoint/2010/main" val="173296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13</a:t>
            </a:fld>
            <a:endParaRPr lang="en-US"/>
          </a:p>
        </p:txBody>
      </p:sp>
    </p:spTree>
    <p:extLst>
      <p:ext uri="{BB962C8B-B14F-4D97-AF65-F5344CB8AC3E}">
        <p14:creationId xmlns:p14="http://schemas.microsoft.com/office/powerpoint/2010/main" val="187373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14</a:t>
            </a:fld>
            <a:endParaRPr lang="en-US"/>
          </a:p>
        </p:txBody>
      </p:sp>
    </p:spTree>
    <p:extLst>
      <p:ext uri="{BB962C8B-B14F-4D97-AF65-F5344CB8AC3E}">
        <p14:creationId xmlns:p14="http://schemas.microsoft.com/office/powerpoint/2010/main" val="61290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15</a:t>
            </a:fld>
            <a:endParaRPr lang="en-US"/>
          </a:p>
        </p:txBody>
      </p:sp>
    </p:spTree>
    <p:extLst>
      <p:ext uri="{BB962C8B-B14F-4D97-AF65-F5344CB8AC3E}">
        <p14:creationId xmlns:p14="http://schemas.microsoft.com/office/powerpoint/2010/main" val="360004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16</a:t>
            </a:fld>
            <a:endParaRPr lang="en-US"/>
          </a:p>
        </p:txBody>
      </p:sp>
    </p:spTree>
    <p:extLst>
      <p:ext uri="{BB962C8B-B14F-4D97-AF65-F5344CB8AC3E}">
        <p14:creationId xmlns:p14="http://schemas.microsoft.com/office/powerpoint/2010/main" val="248046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17</a:t>
            </a:fld>
            <a:endParaRPr lang="en-US"/>
          </a:p>
        </p:txBody>
      </p:sp>
    </p:spTree>
    <p:extLst>
      <p:ext uri="{BB962C8B-B14F-4D97-AF65-F5344CB8AC3E}">
        <p14:creationId xmlns:p14="http://schemas.microsoft.com/office/powerpoint/2010/main" val="2877869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18</a:t>
            </a:fld>
            <a:endParaRPr lang="en-US"/>
          </a:p>
        </p:txBody>
      </p:sp>
    </p:spTree>
    <p:extLst>
      <p:ext uri="{BB962C8B-B14F-4D97-AF65-F5344CB8AC3E}">
        <p14:creationId xmlns:p14="http://schemas.microsoft.com/office/powerpoint/2010/main" val="332964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19</a:t>
            </a:fld>
            <a:endParaRPr lang="en-US"/>
          </a:p>
        </p:txBody>
      </p:sp>
    </p:spTree>
    <p:extLst>
      <p:ext uri="{BB962C8B-B14F-4D97-AF65-F5344CB8AC3E}">
        <p14:creationId xmlns:p14="http://schemas.microsoft.com/office/powerpoint/2010/main" val="35115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2</a:t>
            </a:fld>
            <a:endParaRPr lang="en-US"/>
          </a:p>
        </p:txBody>
      </p:sp>
    </p:spTree>
    <p:extLst>
      <p:ext uri="{BB962C8B-B14F-4D97-AF65-F5344CB8AC3E}">
        <p14:creationId xmlns:p14="http://schemas.microsoft.com/office/powerpoint/2010/main" val="277383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20</a:t>
            </a:fld>
            <a:endParaRPr lang="en-US"/>
          </a:p>
        </p:txBody>
      </p:sp>
    </p:spTree>
    <p:extLst>
      <p:ext uri="{BB962C8B-B14F-4D97-AF65-F5344CB8AC3E}">
        <p14:creationId xmlns:p14="http://schemas.microsoft.com/office/powerpoint/2010/main" val="380916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21</a:t>
            </a:fld>
            <a:endParaRPr lang="en-US"/>
          </a:p>
        </p:txBody>
      </p:sp>
    </p:spTree>
    <p:extLst>
      <p:ext uri="{BB962C8B-B14F-4D97-AF65-F5344CB8AC3E}">
        <p14:creationId xmlns:p14="http://schemas.microsoft.com/office/powerpoint/2010/main" val="68486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3</a:t>
            </a:fld>
            <a:endParaRPr lang="en-US"/>
          </a:p>
        </p:txBody>
      </p:sp>
    </p:spTree>
    <p:extLst>
      <p:ext uri="{BB962C8B-B14F-4D97-AF65-F5344CB8AC3E}">
        <p14:creationId xmlns:p14="http://schemas.microsoft.com/office/powerpoint/2010/main" val="115241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4</a:t>
            </a:fld>
            <a:endParaRPr lang="en-US"/>
          </a:p>
        </p:txBody>
      </p:sp>
    </p:spTree>
    <p:extLst>
      <p:ext uri="{BB962C8B-B14F-4D97-AF65-F5344CB8AC3E}">
        <p14:creationId xmlns:p14="http://schemas.microsoft.com/office/powerpoint/2010/main" val="182887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băng</a:t>
            </a:r>
            <a:r>
              <a:rPr lang="en-US" sz="1800" dirty="0">
                <a:effectLst/>
                <a:latin typeface="Times New Roman" panose="02020603050405020304" pitchFamily="18" charset="0"/>
                <a:ea typeface="Calibri" panose="020F0502020204030204" pitchFamily="34" charset="0"/>
              </a:rPr>
              <a:t> tan </a:t>
            </a:r>
            <a:r>
              <a:rPr lang="en-US" sz="1800" dirty="0" err="1">
                <a:effectLst/>
                <a:latin typeface="Times New Roman" panose="02020603050405020304" pitchFamily="18" charset="0"/>
                <a:ea typeface="Calibri" panose="020F0502020204030204" pitchFamily="34" charset="0"/>
              </a:rPr>
              <a:t>đang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diễn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Bắc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Nam </a:t>
            </a:r>
            <a:r>
              <a:rPr lang="en-US" sz="1800" dirty="0" err="1">
                <a:effectLst/>
                <a:latin typeface="Times New Roman" panose="02020603050405020304" pitchFamily="18" charset="0"/>
                <a:ea typeface="Calibri" panose="020F0502020204030204" pitchFamily="34" charset="0"/>
              </a:rPr>
              <a:t>Cực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băng</a:t>
            </a:r>
            <a:r>
              <a:rPr lang="en-US" sz="1800" dirty="0">
                <a:effectLst/>
                <a:latin typeface="Times New Roman" panose="02020603050405020304" pitchFamily="18" charset="0"/>
                <a:ea typeface="Calibri" panose="020F0502020204030204" pitchFamily="34" charset="0"/>
              </a:rPr>
              <a:t> tan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chịu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băng</a:t>
            </a:r>
            <a:r>
              <a:rPr lang="en-US" sz="1800" dirty="0">
                <a:effectLst/>
                <a:latin typeface="Times New Roman" panose="02020603050405020304" pitchFamily="18" charset="0"/>
                <a:ea typeface="Calibri" panose="020F0502020204030204" pitchFamily="34" charset="0"/>
              </a:rPr>
              <a:t> tan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E0A0A79E-C0EB-4BF8-8E73-C2520AA725A6}" type="slidenum">
              <a:rPr lang="en-US" smtClean="0"/>
              <a:t>5</a:t>
            </a:fld>
            <a:endParaRPr lang="en-US"/>
          </a:p>
        </p:txBody>
      </p:sp>
    </p:spTree>
    <p:extLst>
      <p:ext uri="{BB962C8B-B14F-4D97-AF65-F5344CB8AC3E}">
        <p14:creationId xmlns:p14="http://schemas.microsoft.com/office/powerpoint/2010/main" val="7943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6</a:t>
            </a:fld>
            <a:endParaRPr lang="en-US"/>
          </a:p>
        </p:txBody>
      </p:sp>
    </p:spTree>
    <p:extLst>
      <p:ext uri="{BB962C8B-B14F-4D97-AF65-F5344CB8AC3E}">
        <p14:creationId xmlns:p14="http://schemas.microsoft.com/office/powerpoint/2010/main" val="67833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7</a:t>
            </a:fld>
            <a:endParaRPr lang="en-US"/>
          </a:p>
        </p:txBody>
      </p:sp>
    </p:spTree>
    <p:extLst>
      <p:ext uri="{BB962C8B-B14F-4D97-AF65-F5344CB8AC3E}">
        <p14:creationId xmlns:p14="http://schemas.microsoft.com/office/powerpoint/2010/main" val="312995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8</a:t>
            </a:fld>
            <a:endParaRPr lang="en-US"/>
          </a:p>
        </p:txBody>
      </p:sp>
    </p:spTree>
    <p:extLst>
      <p:ext uri="{BB962C8B-B14F-4D97-AF65-F5344CB8AC3E}">
        <p14:creationId xmlns:p14="http://schemas.microsoft.com/office/powerpoint/2010/main" val="254398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D82A80-01F4-4202-8D41-0EFC4BCA0194}" type="slidenum">
              <a:rPr lang="en-US" smtClean="0"/>
              <a:t>9</a:t>
            </a:fld>
            <a:endParaRPr lang="en-US"/>
          </a:p>
        </p:txBody>
      </p:sp>
    </p:spTree>
    <p:extLst>
      <p:ext uri="{BB962C8B-B14F-4D97-AF65-F5344CB8AC3E}">
        <p14:creationId xmlns:p14="http://schemas.microsoft.com/office/powerpoint/2010/main" val="301661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EDB57D-4A3A-41DF-9DF6-40C804B74AF2}" type="datetimeFigureOut">
              <a:rPr lang="en-US" smtClean="0"/>
              <a:t>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352620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DB57D-4A3A-41DF-9DF6-40C804B74AF2}" type="datetimeFigureOut">
              <a:rPr lang="en-US" smtClean="0"/>
              <a:t>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317621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DB57D-4A3A-41DF-9DF6-40C804B74AF2}" type="datetimeFigureOut">
              <a:rPr lang="en-US" smtClean="0"/>
              <a:t>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38852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32756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DB57D-4A3A-41DF-9DF6-40C804B74AF2}" type="datetimeFigureOut">
              <a:rPr lang="en-US" smtClean="0"/>
              <a:t>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418644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EDB57D-4A3A-41DF-9DF6-40C804B74AF2}" type="datetimeFigureOut">
              <a:rPr lang="en-US" smtClean="0"/>
              <a:t>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11822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EDB57D-4A3A-41DF-9DF6-40C804B74AF2}" type="datetimeFigureOut">
              <a:rPr lang="en-US" smtClean="0"/>
              <a:t>30/4/2025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60550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EDB57D-4A3A-41DF-9DF6-40C804B74AF2}" type="datetimeFigureOut">
              <a:rPr lang="en-US" smtClean="0"/>
              <a:t>30/4/2025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61214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EDB57D-4A3A-41DF-9DF6-40C804B74AF2}" type="datetimeFigureOut">
              <a:rPr lang="en-US" smtClean="0"/>
              <a:t>30/4/2025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9084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DB57D-4A3A-41DF-9DF6-40C804B74AF2}" type="datetimeFigureOut">
              <a:rPr lang="en-US" smtClean="0"/>
              <a:t>30/4/2025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113578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EDB57D-4A3A-41DF-9DF6-40C804B74AF2}" type="datetimeFigureOut">
              <a:rPr lang="en-US" smtClean="0"/>
              <a:t>30/4/2025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253875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EDB57D-4A3A-41DF-9DF6-40C804B74AF2}" type="datetimeFigureOut">
              <a:rPr lang="en-US" smtClean="0"/>
              <a:t>30/4/2025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9AFA-AFD0-4A34-917E-7FBACBB2A505}" type="slidenum">
              <a:rPr lang="en-US" smtClean="0"/>
              <a:t>‹#›</a:t>
            </a:fld>
            <a:endParaRPr lang="en-US"/>
          </a:p>
        </p:txBody>
      </p:sp>
    </p:spTree>
    <p:extLst>
      <p:ext uri="{BB962C8B-B14F-4D97-AF65-F5344CB8AC3E}">
        <p14:creationId xmlns:p14="http://schemas.microsoft.com/office/powerpoint/2010/main" val="56659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DB57D-4A3A-41DF-9DF6-40C804B74AF2}" type="datetimeFigureOut">
              <a:rPr lang="en-US" smtClean="0"/>
              <a:t>30/4/2025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C9AFA-AFD0-4A34-917E-7FBACBB2A505}" type="slidenum">
              <a:rPr lang="en-US" smtClean="0"/>
              <a:t>‹#›</a:t>
            </a:fld>
            <a:endParaRPr lang="en-US"/>
          </a:p>
        </p:txBody>
      </p:sp>
    </p:spTree>
    <p:extLst>
      <p:ext uri="{BB962C8B-B14F-4D97-AF65-F5344CB8AC3E}">
        <p14:creationId xmlns:p14="http://schemas.microsoft.com/office/powerpoint/2010/main" val="795599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7.png"/><Relationship Id="rId5" Type="http://schemas.openxmlformats.org/officeDocument/2006/relationships/image" Target="NUL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NULL"/><Relationship Id="rId5" Type="http://schemas.openxmlformats.org/officeDocument/2006/relationships/image" Target="../media/image8.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NULL"/><Relationship Id="rId5" Type="http://schemas.openxmlformats.org/officeDocument/2006/relationships/image" Target="../media/image8.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NULL"/><Relationship Id="rId5" Type="http://schemas.openxmlformats.org/officeDocument/2006/relationships/image" Target="../media/image8.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NUL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olar bear on an ice floe&#10;&#10;Description automatically generated">
            <a:extLst>
              <a:ext uri="{FF2B5EF4-FFF2-40B4-BE49-F238E27FC236}">
                <a16:creationId xmlns:a16="http://schemas.microsoft.com/office/drawing/2014/main" id="{4DBA38B8-023C-4F0E-4BD7-D36FC0F03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4350" y="3546856"/>
            <a:ext cx="3478856" cy="3311144"/>
          </a:xfrm>
          <a:prstGeom prst="rect">
            <a:avLst/>
          </a:prstGeom>
        </p:spPr>
      </p:pic>
      <p:pic>
        <p:nvPicPr>
          <p:cNvPr id="4" name="Picture 3">
            <a:extLst>
              <a:ext uri="{FF2B5EF4-FFF2-40B4-BE49-F238E27FC236}">
                <a16:creationId xmlns:a16="http://schemas.microsoft.com/office/drawing/2014/main" id="{5D263808-254E-97F3-1A7C-EFD2034127DD}"/>
              </a:ext>
            </a:extLst>
          </p:cNvPr>
          <p:cNvPicPr>
            <a:picLocks noChangeAspect="1"/>
          </p:cNvPicPr>
          <p:nvPr/>
        </p:nvPicPr>
        <p:blipFill>
          <a:blip r:embed="rId5"/>
          <a:stretch>
            <a:fillRect/>
          </a:stretch>
        </p:blipFill>
        <p:spPr>
          <a:xfrm>
            <a:off x="1946036" y="838155"/>
            <a:ext cx="3407014" cy="1534764"/>
          </a:xfrm>
          <a:prstGeom prst="rect">
            <a:avLst/>
          </a:prstGeom>
        </p:spPr>
      </p:pic>
      <p:pic>
        <p:nvPicPr>
          <p:cNvPr id="5" name="Picture 4">
            <a:extLst>
              <a:ext uri="{FF2B5EF4-FFF2-40B4-BE49-F238E27FC236}">
                <a16:creationId xmlns:a16="http://schemas.microsoft.com/office/drawing/2014/main" id="{E2B854D9-22BC-9A95-8ACA-6FE51D814458}"/>
              </a:ext>
            </a:extLst>
          </p:cNvPr>
          <p:cNvPicPr>
            <a:picLocks noChangeAspect="1"/>
          </p:cNvPicPr>
          <p:nvPr/>
        </p:nvPicPr>
        <p:blipFill>
          <a:blip r:embed="rId6"/>
          <a:stretch>
            <a:fillRect/>
          </a:stretch>
        </p:blipFill>
        <p:spPr>
          <a:xfrm>
            <a:off x="1607388" y="1119550"/>
            <a:ext cx="9967824" cy="4828450"/>
          </a:xfrm>
          <a:prstGeom prst="rect">
            <a:avLst/>
          </a:prstGeom>
        </p:spPr>
      </p:pic>
      <p:pic>
        <p:nvPicPr>
          <p:cNvPr id="14" name="Picture 13">
            <a:extLst>
              <a:ext uri="{FF2B5EF4-FFF2-40B4-BE49-F238E27FC236}">
                <a16:creationId xmlns:a16="http://schemas.microsoft.com/office/drawing/2014/main" id="{0B03F051-5731-689E-F39C-582D987684CB}"/>
              </a:ext>
            </a:extLst>
          </p:cNvPr>
          <p:cNvPicPr>
            <a:picLocks noChangeAspect="1"/>
          </p:cNvPicPr>
          <p:nvPr/>
        </p:nvPicPr>
        <p:blipFill>
          <a:blip r:embed="rId7"/>
          <a:stretch>
            <a:fillRect/>
          </a:stretch>
        </p:blipFill>
        <p:spPr>
          <a:xfrm>
            <a:off x="6903945" y="3734534"/>
            <a:ext cx="3584759" cy="646232"/>
          </a:xfrm>
          <a:prstGeom prst="rect">
            <a:avLst/>
          </a:prstGeom>
        </p:spPr>
      </p:pic>
      <p:sp>
        <p:nvSpPr>
          <p:cNvPr id="2" name="Rectangle 1"/>
          <p:cNvSpPr/>
          <p:nvPr/>
        </p:nvSpPr>
        <p:spPr>
          <a:xfrm>
            <a:off x="3356614" y="4158448"/>
            <a:ext cx="4560416" cy="584775"/>
          </a:xfrm>
          <a:prstGeom prst="rect">
            <a:avLst/>
          </a:prstGeom>
          <a:noFill/>
        </p:spPr>
        <p:txBody>
          <a:bodyPr wrap="none" lIns="91440" tIns="45720" rIns="91440" bIns="45720">
            <a:spAutoFit/>
          </a:bodyPr>
          <a:lstStyle/>
          <a:p>
            <a:pPr algn="ctr"/>
            <a:r>
              <a:rPr lang="en-US" sz="3200" b="1" smtClean="0">
                <a:ln w="0"/>
                <a:solidFill>
                  <a:srgbClr val="FF0000"/>
                </a:solidFill>
                <a:effectLst>
                  <a:outerShdw blurRad="38100" dist="25400" dir="5400000" algn="ctr" rotWithShape="0">
                    <a:srgbClr val="6E747A">
                      <a:alpha val="43000"/>
                    </a:srgbClr>
                  </a:outerShdw>
                </a:effectLst>
              </a:rPr>
              <a:t>GV: PHẠM THỊ KIM OANH</a:t>
            </a:r>
            <a:endParaRPr lang="en-US" sz="32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2944136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86879-39F9-45CE-90F3-B225EB21046F}"/>
              </a:ext>
            </a:extLst>
          </p:cNvPr>
          <p:cNvSpPr/>
          <p:nvPr/>
        </p:nvSpPr>
        <p:spPr>
          <a:xfrm>
            <a:off x="239843" y="269823"/>
            <a:ext cx="11512446" cy="62958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4454849-B405-0953-A7E7-A9F5F1E47293}"/>
              </a:ext>
            </a:extLst>
          </p:cNvPr>
          <p:cNvSpPr txBox="1"/>
          <p:nvPr/>
        </p:nvSpPr>
        <p:spPr>
          <a:xfrm>
            <a:off x="794193" y="1849809"/>
            <a:ext cx="10524047" cy="1938992"/>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Với tình trạng b</a:t>
            </a:r>
            <a:r>
              <a:rPr lang="en-US" sz="4000" dirty="0" err="1">
                <a:latin typeface="Cambria" panose="02040503050406030204" pitchFamily="18" charset="0"/>
                <a:ea typeface="Cambria" panose="02040503050406030204" pitchFamily="18" charset="0"/>
              </a:rPr>
              <a:t>ăng</a:t>
            </a:r>
            <a:r>
              <a:rPr lang="vi-VN" sz="4000" dirty="0">
                <a:latin typeface="Cambria" panose="02040503050406030204" pitchFamily="18" charset="0"/>
                <a:ea typeface="Cambria" panose="02040503050406030204" pitchFamily="18" charset="0"/>
              </a:rPr>
              <a:t> tan như hiện nay,</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gấu Bắc Cực buộc phải bơi xa hơn</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để kiến ăn,</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mất dần môi trường sống</a:t>
            </a:r>
            <a:r>
              <a:rPr lang="vi-VN" sz="4000" dirty="0">
                <a:solidFill>
                  <a:srgbClr val="002060"/>
                </a:solidFill>
                <a:latin typeface="Cambria" panose="02040503050406030204" pitchFamily="18" charset="0"/>
                <a:ea typeface="Cambria" panose="02040503050406030204" pitchFamily="18" charset="0"/>
              </a:rPr>
              <a:t>.</a:t>
            </a:r>
            <a:r>
              <a:rPr lang="vi-VN" sz="4000" dirty="0">
                <a:solidFill>
                  <a:srgbClr val="FF0000"/>
                </a:solidFill>
                <a:latin typeface="Cambria" panose="02040503050406030204" pitchFamily="18" charset="0"/>
                <a:ea typeface="Cambria" panose="02040503050406030204" pitchFamily="18" charset="0"/>
              </a:rPr>
              <a:t>//</a:t>
            </a:r>
            <a:endParaRPr lang="en-US" sz="4000"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5497FE24-0BE3-CEC8-8505-89B09958E571}"/>
              </a:ext>
            </a:extLst>
          </p:cNvPr>
          <p:cNvPicPr>
            <a:picLocks noChangeAspect="1"/>
          </p:cNvPicPr>
          <p:nvPr/>
        </p:nvPicPr>
        <p:blipFill>
          <a:blip r:embed="rId4"/>
          <a:stretch>
            <a:fillRect/>
          </a:stretch>
        </p:blipFill>
        <p:spPr>
          <a:xfrm>
            <a:off x="904400" y="619952"/>
            <a:ext cx="10382388" cy="920576"/>
          </a:xfrm>
          <a:prstGeom prst="rect">
            <a:avLst/>
          </a:prstGeom>
        </p:spPr>
      </p:pic>
      <p:sp>
        <p:nvSpPr>
          <p:cNvPr id="7" name="TextBox 6">
            <a:extLst>
              <a:ext uri="{FF2B5EF4-FFF2-40B4-BE49-F238E27FC236}">
                <a16:creationId xmlns:a16="http://schemas.microsoft.com/office/drawing/2014/main" id="{66B69B79-F9F4-3977-D585-A36F585FD4E9}"/>
              </a:ext>
            </a:extLst>
          </p:cNvPr>
          <p:cNvSpPr txBox="1"/>
          <p:nvPr/>
        </p:nvSpPr>
        <p:spPr>
          <a:xfrm>
            <a:off x="895793" y="4115489"/>
            <a:ext cx="10524047" cy="1938992"/>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Cùng cảnh ngộ đó,</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chim cánh cụt ở Nam Cực</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cũng không có nguồn thức ăn</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và mất dần nơi cư trú</a:t>
            </a:r>
            <a:r>
              <a:rPr lang="vi-VN" sz="4000" dirty="0">
                <a:solidFill>
                  <a:srgbClr val="002060"/>
                </a:solidFill>
                <a:latin typeface="Cambria" panose="02040503050406030204" pitchFamily="18" charset="0"/>
                <a:ea typeface="Cambria" panose="02040503050406030204" pitchFamily="18" charset="0"/>
              </a:rPr>
              <a:t>.</a:t>
            </a:r>
            <a:r>
              <a:rPr lang="vi-VN" sz="4000" dirty="0">
                <a:solidFill>
                  <a:srgbClr val="FF0000"/>
                </a:solidFill>
                <a:latin typeface="Cambria" panose="02040503050406030204" pitchFamily="18" charset="0"/>
                <a:ea typeface="Cambria" panose="02040503050406030204" pitchFamily="18" charset="0"/>
              </a:rPr>
              <a:t>//</a:t>
            </a:r>
            <a:endParaRPr lang="en-US" sz="40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4561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035549B5-1998-4440-B02B-0C5D6C998643}"/>
              </a:ext>
            </a:extLst>
          </p:cNvPr>
          <p:cNvSpPr/>
          <p:nvPr/>
        </p:nvSpPr>
        <p:spPr>
          <a:xfrm>
            <a:off x="239843" y="269823"/>
            <a:ext cx="11512446" cy="62958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9">
            <a:extLst>
              <a:ext uri="{FF2B5EF4-FFF2-40B4-BE49-F238E27FC236}">
                <a16:creationId xmlns:a16="http://schemas.microsoft.com/office/drawing/2014/main" id="{921FBCEE-8D36-FFFE-9FEB-CB74890A9146}"/>
              </a:ext>
            </a:extLst>
          </p:cNvPr>
          <p:cNvSpPr txBox="1"/>
          <p:nvPr/>
        </p:nvSpPr>
        <p:spPr>
          <a:xfrm>
            <a:off x="907526" y="381740"/>
            <a:ext cx="1047854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w="28575">
                  <a:solidFill>
                    <a:srgbClr val="002060"/>
                  </a:solidFill>
                </a:ln>
                <a:solidFill>
                  <a:srgbClr val="FFFF00"/>
                </a:solidFill>
                <a:effectLst/>
                <a:uLnTx/>
                <a:uFillTx/>
                <a:ea typeface="+mn-ea"/>
                <a:cs typeface="Arial"/>
                <a:sym typeface="Arial"/>
              </a:rPr>
              <a:t> LUYỆN ĐỌC TRƯỚC</a:t>
            </a:r>
            <a:r>
              <a:rPr kumimoji="0" lang="en-US" sz="6600" b="1" i="0" u="none" strike="noStrike" kern="0" cap="none" spc="0" normalizeH="0" noProof="0" dirty="0">
                <a:ln w="28575">
                  <a:solidFill>
                    <a:srgbClr val="002060"/>
                  </a:solidFill>
                </a:ln>
                <a:solidFill>
                  <a:srgbClr val="FFFF00"/>
                </a:solidFill>
                <a:effectLst/>
                <a:uLnTx/>
                <a:uFillTx/>
                <a:ea typeface="+mn-ea"/>
                <a:cs typeface="Arial"/>
                <a:sym typeface="Arial"/>
              </a:rPr>
              <a:t> LỚP</a:t>
            </a:r>
            <a:endParaRPr kumimoji="0" lang="en-US" sz="6600" b="1" i="0" u="none" strike="noStrike" kern="0" cap="none" spc="0" normalizeH="0" baseline="0" noProof="0" dirty="0">
              <a:ln w="28575">
                <a:solidFill>
                  <a:srgbClr val="002060"/>
                </a:solidFill>
              </a:ln>
              <a:solidFill>
                <a:srgbClr val="FFFF00"/>
              </a:solidFill>
              <a:effectLst/>
              <a:uLnTx/>
              <a:uFillTx/>
              <a:ea typeface="+mn-ea"/>
              <a:cs typeface="Arial"/>
              <a:sym typeface="Arial"/>
            </a:endParaRPr>
          </a:p>
        </p:txBody>
      </p:sp>
      <p:pic>
        <p:nvPicPr>
          <p:cNvPr id="4" name="Picture 3">
            <a:extLst>
              <a:ext uri="{FF2B5EF4-FFF2-40B4-BE49-F238E27FC236}">
                <a16:creationId xmlns:a16="http://schemas.microsoft.com/office/drawing/2014/main" id="{B0787F3B-7C53-DBEC-C693-F17140594FD2}"/>
              </a:ext>
            </a:extLst>
          </p:cNvPr>
          <p:cNvPicPr>
            <a:picLocks noChangeAspect="1"/>
          </p:cNvPicPr>
          <p:nvPr/>
        </p:nvPicPr>
        <p:blipFill>
          <a:blip r:embed="rId4"/>
          <a:stretch>
            <a:fillRect/>
          </a:stretch>
        </p:blipFill>
        <p:spPr>
          <a:xfrm>
            <a:off x="805935" y="1417701"/>
            <a:ext cx="2413571" cy="5212128"/>
          </a:xfrm>
          <a:prstGeom prst="rect">
            <a:avLst/>
          </a:prstGeom>
        </p:spPr>
      </p:pic>
      <p:grpSp>
        <p:nvGrpSpPr>
          <p:cNvPr id="6" name="Nhóm 5">
            <a:extLst>
              <a:ext uri="{FF2B5EF4-FFF2-40B4-BE49-F238E27FC236}">
                <a16:creationId xmlns:a16="http://schemas.microsoft.com/office/drawing/2014/main" id="{F3E17DB6-04CF-72B1-95CD-33FF8A9ED58C}"/>
              </a:ext>
            </a:extLst>
          </p:cNvPr>
          <p:cNvGrpSpPr/>
          <p:nvPr/>
        </p:nvGrpSpPr>
        <p:grpSpPr>
          <a:xfrm>
            <a:off x="4147284" y="2675180"/>
            <a:ext cx="7016124" cy="3150480"/>
            <a:chOff x="3305810" y="2754055"/>
            <a:chExt cx="5373302" cy="2214113"/>
          </a:xfrm>
        </p:grpSpPr>
        <p:grpSp>
          <p:nvGrpSpPr>
            <p:cNvPr id="10" name="Nhóm 17">
              <a:extLst>
                <a:ext uri="{FF2B5EF4-FFF2-40B4-BE49-F238E27FC236}">
                  <a16:creationId xmlns:a16="http://schemas.microsoft.com/office/drawing/2014/main" id="{81A05054-A72C-066A-F73A-D52306D4D128}"/>
                </a:ext>
              </a:extLst>
            </p:cNvPr>
            <p:cNvGrpSpPr/>
            <p:nvPr/>
          </p:nvGrpSpPr>
          <p:grpSpPr>
            <a:xfrm flipH="1">
              <a:off x="3305810" y="2754055"/>
              <a:ext cx="5373302" cy="2214113"/>
              <a:chOff x="878187" y="3415424"/>
              <a:chExt cx="3997245" cy="1885534"/>
            </a:xfrm>
          </p:grpSpPr>
          <p:grpSp>
            <p:nvGrpSpPr>
              <p:cNvPr id="22" name="Nhóm 19">
                <a:extLst>
                  <a:ext uri="{FF2B5EF4-FFF2-40B4-BE49-F238E27FC236}">
                    <a16:creationId xmlns:a16="http://schemas.microsoft.com/office/drawing/2014/main" id="{71E8316D-310B-45CE-6577-42C3F642BCD5}"/>
                  </a:ext>
                </a:extLst>
              </p:cNvPr>
              <p:cNvGrpSpPr/>
              <p:nvPr/>
            </p:nvGrpSpPr>
            <p:grpSpPr>
              <a:xfrm>
                <a:off x="878187" y="3415424"/>
                <a:ext cx="3997245" cy="1885534"/>
                <a:chOff x="666377" y="1770292"/>
                <a:chExt cx="3997245" cy="1885534"/>
              </a:xfrm>
            </p:grpSpPr>
            <p:sp>
              <p:nvSpPr>
                <p:cNvPr id="27" name="Hình chữ nhật: Góc Tròn 12">
                  <a:extLst>
                    <a:ext uri="{FF2B5EF4-FFF2-40B4-BE49-F238E27FC236}">
                      <a16:creationId xmlns:a16="http://schemas.microsoft.com/office/drawing/2014/main" id="{946D4B20-CA5F-5D4A-E3EA-698709545303}"/>
                    </a:ext>
                  </a:extLst>
                </p:cNvPr>
                <p:cNvSpPr/>
                <p:nvPr/>
              </p:nvSpPr>
              <p:spPr>
                <a:xfrm flipV="1">
                  <a:off x="666377" y="1770292"/>
                  <a:ext cx="3835423" cy="1753509"/>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rgbClr val="FFFFFF"/>
                </a:solidFill>
                <a:ln w="25400" cap="flat" cmpd="sng" algn="ctr">
                  <a:solidFill>
                    <a:srgbClr val="FF8C00"/>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400">
                    <a:defRPr/>
                  </a:pPr>
                  <a:endParaRPr lang="en-US" sz="1800" kern="0" dirty="0">
                    <a:solidFill>
                      <a:srgbClr val="1E0E2F"/>
                    </a:solidFill>
                  </a:endParaRPr>
                </a:p>
              </p:txBody>
            </p:sp>
            <p:sp>
              <p:nvSpPr>
                <p:cNvPr id="28" name="Hình chữ nhật: Góc Tròn 12">
                  <a:extLst>
                    <a:ext uri="{FF2B5EF4-FFF2-40B4-BE49-F238E27FC236}">
                      <a16:creationId xmlns:a16="http://schemas.microsoft.com/office/drawing/2014/main" id="{A059BC1A-7F2F-69B9-D02B-A29C69305629}"/>
                    </a:ext>
                  </a:extLst>
                </p:cNvPr>
                <p:cNvSpPr/>
                <p:nvPr/>
              </p:nvSpPr>
              <p:spPr>
                <a:xfrm flipV="1">
                  <a:off x="872364" y="1877941"/>
                  <a:ext cx="3791258" cy="1777885"/>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w="25400" cap="flat" cmpd="sng" algn="ctr">
                  <a:solidFill>
                    <a:srgbClr val="E56D30"/>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400">
                    <a:defRPr/>
                  </a:pPr>
                  <a:endParaRPr lang="en-US" sz="1800" kern="0">
                    <a:solidFill>
                      <a:srgbClr val="1E0E2F"/>
                    </a:solidFill>
                  </a:endParaRPr>
                </a:p>
              </p:txBody>
            </p:sp>
          </p:grpSp>
          <p:grpSp>
            <p:nvGrpSpPr>
              <p:cNvPr id="23" name="Nhóm 20">
                <a:extLst>
                  <a:ext uri="{FF2B5EF4-FFF2-40B4-BE49-F238E27FC236}">
                    <a16:creationId xmlns:a16="http://schemas.microsoft.com/office/drawing/2014/main" id="{F7E9AC48-E0D5-C000-FA3F-91809F848CAA}"/>
                  </a:ext>
                </a:extLst>
              </p:cNvPr>
              <p:cNvGrpSpPr/>
              <p:nvPr/>
            </p:nvGrpSpPr>
            <p:grpSpPr>
              <a:xfrm>
                <a:off x="890898" y="3583898"/>
                <a:ext cx="3709832" cy="1518657"/>
                <a:chOff x="717369" y="1915247"/>
                <a:chExt cx="3709832" cy="1518657"/>
              </a:xfrm>
            </p:grpSpPr>
            <p:sp>
              <p:nvSpPr>
                <p:cNvPr id="24" name="Hộp Văn bản 21">
                  <a:extLst>
                    <a:ext uri="{FF2B5EF4-FFF2-40B4-BE49-F238E27FC236}">
                      <a16:creationId xmlns:a16="http://schemas.microsoft.com/office/drawing/2014/main" id="{2A14812E-CF83-0C3B-2287-26DBDCB0DB43}"/>
                    </a:ext>
                  </a:extLst>
                </p:cNvPr>
                <p:cNvSpPr txBox="1"/>
                <p:nvPr/>
              </p:nvSpPr>
              <p:spPr>
                <a:xfrm>
                  <a:off x="717369" y="1915247"/>
                  <a:ext cx="3682248" cy="38682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defRPr/>
                  </a:pPr>
                  <a:r>
                    <a:rPr lang="vi-VN" sz="3600" b="1" kern="0" dirty="0">
                      <a:solidFill>
                        <a:srgbClr val="0066FF"/>
                      </a:solidFill>
                      <a:latin typeface="+mn-lt"/>
                    </a:rPr>
                    <a:t>1. </a:t>
                  </a:r>
                  <a:r>
                    <a:rPr lang="vi-VN" sz="3600" b="1" kern="0" dirty="0" err="1">
                      <a:solidFill>
                        <a:srgbClr val="0066FF"/>
                      </a:solidFill>
                      <a:latin typeface="+mn-lt"/>
                    </a:rPr>
                    <a:t>Đọc</a:t>
                  </a:r>
                  <a:r>
                    <a:rPr lang="vi-VN" sz="3600" b="1" kern="0" dirty="0">
                      <a:solidFill>
                        <a:srgbClr val="0066FF"/>
                      </a:solidFill>
                      <a:latin typeface="+mn-lt"/>
                    </a:rPr>
                    <a:t> </a:t>
                  </a:r>
                  <a:r>
                    <a:rPr lang="vi-VN" sz="3600" b="1" kern="0" dirty="0" err="1">
                      <a:solidFill>
                        <a:srgbClr val="0066FF"/>
                      </a:solidFill>
                      <a:latin typeface="+mn-lt"/>
                    </a:rPr>
                    <a:t>đúng</a:t>
                  </a:r>
                  <a:endParaRPr lang="en-US" sz="3600" b="1" kern="0" dirty="0">
                    <a:solidFill>
                      <a:srgbClr val="0066FF"/>
                    </a:solidFill>
                    <a:latin typeface="+mn-lt"/>
                  </a:endParaRPr>
                </a:p>
              </p:txBody>
            </p:sp>
            <p:sp>
              <p:nvSpPr>
                <p:cNvPr id="25" name="Hộp Văn bản 22">
                  <a:extLst>
                    <a:ext uri="{FF2B5EF4-FFF2-40B4-BE49-F238E27FC236}">
                      <a16:creationId xmlns:a16="http://schemas.microsoft.com/office/drawing/2014/main" id="{3B0DF267-A0F9-EABD-FA6C-D2B5B9ADDEFF}"/>
                    </a:ext>
                  </a:extLst>
                </p:cNvPr>
                <p:cNvSpPr txBox="1"/>
                <p:nvPr/>
              </p:nvSpPr>
              <p:spPr>
                <a:xfrm>
                  <a:off x="736035" y="2343445"/>
                  <a:ext cx="3682248" cy="38682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defRPr/>
                  </a:pPr>
                  <a:r>
                    <a:rPr lang="vi-VN" sz="3600" b="1" kern="0" dirty="0">
                      <a:solidFill>
                        <a:srgbClr val="3D7D40"/>
                      </a:solidFill>
                      <a:latin typeface="+mn-lt"/>
                    </a:rPr>
                    <a:t>2. </a:t>
                  </a:r>
                  <a:r>
                    <a:rPr lang="vi-VN" sz="3600" b="1" kern="0" dirty="0" err="1">
                      <a:solidFill>
                        <a:srgbClr val="3D7D40"/>
                      </a:solidFill>
                      <a:latin typeface="+mn-lt"/>
                    </a:rPr>
                    <a:t>Đọc</a:t>
                  </a:r>
                  <a:r>
                    <a:rPr lang="vi-VN" sz="3600" b="1" kern="0" dirty="0">
                      <a:solidFill>
                        <a:srgbClr val="3D7D40"/>
                      </a:solidFill>
                      <a:latin typeface="+mn-lt"/>
                    </a:rPr>
                    <a:t> to, </a:t>
                  </a:r>
                  <a:r>
                    <a:rPr lang="vi-VN" sz="3600" b="1" kern="0" dirty="0" err="1">
                      <a:solidFill>
                        <a:srgbClr val="3D7D40"/>
                      </a:solidFill>
                      <a:latin typeface="+mn-lt"/>
                    </a:rPr>
                    <a:t>rõ</a:t>
                  </a:r>
                  <a:endParaRPr lang="en-US" sz="3600" b="1" kern="0" dirty="0">
                    <a:solidFill>
                      <a:srgbClr val="3D7D40"/>
                    </a:solidFill>
                    <a:latin typeface="+mn-lt"/>
                  </a:endParaRPr>
                </a:p>
              </p:txBody>
            </p:sp>
            <p:sp>
              <p:nvSpPr>
                <p:cNvPr id="26" name="Hộp Văn bản 23">
                  <a:extLst>
                    <a:ext uri="{FF2B5EF4-FFF2-40B4-BE49-F238E27FC236}">
                      <a16:creationId xmlns:a16="http://schemas.microsoft.com/office/drawing/2014/main" id="{0FEBF0A7-2D38-7DF6-4AE5-FA41A80F5200}"/>
                    </a:ext>
                  </a:extLst>
                </p:cNvPr>
                <p:cNvSpPr txBox="1"/>
                <p:nvPr/>
              </p:nvSpPr>
              <p:spPr>
                <a:xfrm>
                  <a:off x="1323257" y="2715518"/>
                  <a:ext cx="3103944" cy="7183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defRPr/>
                  </a:pPr>
                  <a:r>
                    <a:rPr lang="vi-VN" sz="3600" b="1" kern="0" dirty="0">
                      <a:solidFill>
                        <a:srgbClr val="FF0000"/>
                      </a:solidFill>
                      <a:latin typeface="+mn-lt"/>
                    </a:rPr>
                    <a:t>3. Đọc ngắt, nghỉ đúng nhịp</a:t>
                  </a:r>
                  <a:endParaRPr lang="en-US" sz="3600" b="1" kern="0" dirty="0">
                    <a:solidFill>
                      <a:srgbClr val="FF0000"/>
                    </a:solidFill>
                    <a:latin typeface="+mn-lt"/>
                  </a:endParaRPr>
                </a:p>
              </p:txBody>
            </p:sp>
          </p:grpSp>
        </p:grpSp>
        <p:grpSp>
          <p:nvGrpSpPr>
            <p:cNvPr id="11" name="Nhóm 7">
              <a:extLst>
                <a:ext uri="{FF2B5EF4-FFF2-40B4-BE49-F238E27FC236}">
                  <a16:creationId xmlns:a16="http://schemas.microsoft.com/office/drawing/2014/main" id="{3856A771-543E-F468-5D2C-C568C9461D55}"/>
                </a:ext>
              </a:extLst>
            </p:cNvPr>
            <p:cNvGrpSpPr/>
            <p:nvPr/>
          </p:nvGrpSpPr>
          <p:grpSpPr>
            <a:xfrm>
              <a:off x="4452190" y="2960573"/>
              <a:ext cx="2960165" cy="1840466"/>
              <a:chOff x="4452190" y="2960573"/>
              <a:chExt cx="2960165" cy="1840466"/>
            </a:xfrm>
          </p:grpSpPr>
          <p:pic>
            <p:nvPicPr>
              <p:cNvPr id="12" name="Hình ảnh 8">
                <a:extLst>
                  <a:ext uri="{FF2B5EF4-FFF2-40B4-BE49-F238E27FC236}">
                    <a16:creationId xmlns:a16="http://schemas.microsoft.com/office/drawing/2014/main" id="{8E3799EB-A845-A1D8-74A8-0D83B9ED9FAA}"/>
                  </a:ext>
                </a:extLst>
              </p:cNvPr>
              <p:cNvPicPr>
                <a:picLocks noChangeAspect="1"/>
              </p:cNvPicPr>
              <p:nvPr/>
            </p:nvPicPr>
            <p:blipFill rotWithShape="1">
              <a:blip r:embed="rId5"/>
              <a:srcRect l="51268" t="8949" r="19792" b="48444"/>
              <a:stretch/>
            </p:blipFill>
            <p:spPr>
              <a:xfrm rot="20944439">
                <a:off x="5697698" y="2990179"/>
                <a:ext cx="582414" cy="482317"/>
              </a:xfrm>
              <a:prstGeom prst="rect">
                <a:avLst/>
              </a:prstGeom>
            </p:spPr>
          </p:pic>
          <p:pic>
            <p:nvPicPr>
              <p:cNvPr id="13" name="Hình ảnh 9">
                <a:extLst>
                  <a:ext uri="{FF2B5EF4-FFF2-40B4-BE49-F238E27FC236}">
                    <a16:creationId xmlns:a16="http://schemas.microsoft.com/office/drawing/2014/main" id="{F57F8CD7-8FB0-1954-5A14-5FBF8D98EB17}"/>
                  </a:ext>
                </a:extLst>
              </p:cNvPr>
              <p:cNvPicPr>
                <a:picLocks noChangeAspect="1"/>
              </p:cNvPicPr>
              <p:nvPr/>
            </p:nvPicPr>
            <p:blipFill rotWithShape="1">
              <a:blip r:embed="rId5"/>
              <a:srcRect l="51268" t="8949" r="19792" b="48444"/>
              <a:stretch/>
            </p:blipFill>
            <p:spPr>
              <a:xfrm rot="20944439">
                <a:off x="6251600" y="2977120"/>
                <a:ext cx="582414" cy="482317"/>
              </a:xfrm>
              <a:prstGeom prst="rect">
                <a:avLst/>
              </a:prstGeom>
            </p:spPr>
          </p:pic>
          <p:pic>
            <p:nvPicPr>
              <p:cNvPr id="14" name="Hình ảnh 10">
                <a:extLst>
                  <a:ext uri="{FF2B5EF4-FFF2-40B4-BE49-F238E27FC236}">
                    <a16:creationId xmlns:a16="http://schemas.microsoft.com/office/drawing/2014/main" id="{D39EADCD-E760-AB70-C613-EAC22D515B2F}"/>
                  </a:ext>
                </a:extLst>
              </p:cNvPr>
              <p:cNvPicPr>
                <a:picLocks noChangeAspect="1"/>
              </p:cNvPicPr>
              <p:nvPr/>
            </p:nvPicPr>
            <p:blipFill rotWithShape="1">
              <a:blip r:embed="rId5"/>
              <a:srcRect l="51268" t="8949" r="19792" b="48444"/>
              <a:stretch/>
            </p:blipFill>
            <p:spPr>
              <a:xfrm rot="20944439">
                <a:off x="6819877" y="2960573"/>
                <a:ext cx="582414" cy="482317"/>
              </a:xfrm>
              <a:prstGeom prst="rect">
                <a:avLst/>
              </a:prstGeom>
            </p:spPr>
          </p:pic>
          <p:pic>
            <p:nvPicPr>
              <p:cNvPr id="15" name="Hình ảnh 11">
                <a:extLst>
                  <a:ext uri="{FF2B5EF4-FFF2-40B4-BE49-F238E27FC236}">
                    <a16:creationId xmlns:a16="http://schemas.microsoft.com/office/drawing/2014/main" id="{B8FC1955-9540-6295-E5B1-2C1E9B4E0D9A}"/>
                  </a:ext>
                </a:extLst>
              </p:cNvPr>
              <p:cNvPicPr>
                <a:picLocks noChangeAspect="1"/>
              </p:cNvPicPr>
              <p:nvPr/>
            </p:nvPicPr>
            <p:blipFill rotWithShape="1">
              <a:blip r:embed="rId5"/>
              <a:srcRect l="51268" t="8949" r="19792" b="48444"/>
              <a:stretch/>
            </p:blipFill>
            <p:spPr>
              <a:xfrm rot="20944439">
                <a:off x="5708411" y="3463029"/>
                <a:ext cx="582414" cy="482317"/>
              </a:xfrm>
              <a:prstGeom prst="rect">
                <a:avLst/>
              </a:prstGeom>
            </p:spPr>
          </p:pic>
          <p:pic>
            <p:nvPicPr>
              <p:cNvPr id="16" name="Hình ảnh 12">
                <a:extLst>
                  <a:ext uri="{FF2B5EF4-FFF2-40B4-BE49-F238E27FC236}">
                    <a16:creationId xmlns:a16="http://schemas.microsoft.com/office/drawing/2014/main" id="{711A056D-B47E-9553-899C-070891AFF881}"/>
                  </a:ext>
                </a:extLst>
              </p:cNvPr>
              <p:cNvPicPr>
                <a:picLocks noChangeAspect="1"/>
              </p:cNvPicPr>
              <p:nvPr/>
            </p:nvPicPr>
            <p:blipFill rotWithShape="1">
              <a:blip r:embed="rId5"/>
              <a:srcRect l="51268" t="8949" r="19792" b="48444"/>
              <a:stretch/>
            </p:blipFill>
            <p:spPr>
              <a:xfrm rot="20944439">
                <a:off x="6253973" y="3468164"/>
                <a:ext cx="582414" cy="482317"/>
              </a:xfrm>
              <a:prstGeom prst="rect">
                <a:avLst/>
              </a:prstGeom>
            </p:spPr>
          </p:pic>
          <p:pic>
            <p:nvPicPr>
              <p:cNvPr id="17" name="Hình ảnh 13">
                <a:extLst>
                  <a:ext uri="{FF2B5EF4-FFF2-40B4-BE49-F238E27FC236}">
                    <a16:creationId xmlns:a16="http://schemas.microsoft.com/office/drawing/2014/main" id="{F9336B3B-F8B2-DF0A-360C-931C234A4A6C}"/>
                  </a:ext>
                </a:extLst>
              </p:cNvPr>
              <p:cNvPicPr>
                <a:picLocks noChangeAspect="1"/>
              </p:cNvPicPr>
              <p:nvPr/>
            </p:nvPicPr>
            <p:blipFill rotWithShape="1">
              <a:blip r:embed="rId5"/>
              <a:srcRect l="51268" t="8949" r="19792" b="48444"/>
              <a:stretch/>
            </p:blipFill>
            <p:spPr>
              <a:xfrm rot="20944439">
                <a:off x="6829941" y="3446222"/>
                <a:ext cx="582414" cy="482317"/>
              </a:xfrm>
              <a:prstGeom prst="rect">
                <a:avLst/>
              </a:prstGeom>
            </p:spPr>
          </p:pic>
          <p:pic>
            <p:nvPicPr>
              <p:cNvPr id="18" name="Hình ảnh 14">
                <a:extLst>
                  <a:ext uri="{FF2B5EF4-FFF2-40B4-BE49-F238E27FC236}">
                    <a16:creationId xmlns:a16="http://schemas.microsoft.com/office/drawing/2014/main" id="{E7739B09-11D3-E7F1-A873-17E7B2C95722}"/>
                  </a:ext>
                </a:extLst>
              </p:cNvPr>
              <p:cNvPicPr>
                <a:picLocks noChangeAspect="1"/>
              </p:cNvPicPr>
              <p:nvPr/>
            </p:nvPicPr>
            <p:blipFill rotWithShape="1">
              <a:blip r:embed="rId5"/>
              <a:srcRect l="51268" t="8949" r="19792" b="48444"/>
              <a:stretch/>
            </p:blipFill>
            <p:spPr>
              <a:xfrm rot="20944439">
                <a:off x="4452190" y="4281590"/>
                <a:ext cx="582414" cy="482317"/>
              </a:xfrm>
              <a:prstGeom prst="rect">
                <a:avLst/>
              </a:prstGeom>
            </p:spPr>
          </p:pic>
          <p:pic>
            <p:nvPicPr>
              <p:cNvPr id="19" name="Hình ảnh 15">
                <a:extLst>
                  <a:ext uri="{FF2B5EF4-FFF2-40B4-BE49-F238E27FC236}">
                    <a16:creationId xmlns:a16="http://schemas.microsoft.com/office/drawing/2014/main" id="{1C504861-5F21-4647-B746-8F58BD1FFF58}"/>
                  </a:ext>
                </a:extLst>
              </p:cNvPr>
              <p:cNvPicPr>
                <a:picLocks noChangeAspect="1"/>
              </p:cNvPicPr>
              <p:nvPr/>
            </p:nvPicPr>
            <p:blipFill rotWithShape="1">
              <a:blip r:embed="rId5"/>
              <a:srcRect l="51268" t="8949" r="19792" b="48444"/>
              <a:stretch/>
            </p:blipFill>
            <p:spPr>
              <a:xfrm rot="20944439">
                <a:off x="4960731" y="4288166"/>
                <a:ext cx="582414" cy="482317"/>
              </a:xfrm>
              <a:prstGeom prst="rect">
                <a:avLst/>
              </a:prstGeom>
            </p:spPr>
          </p:pic>
          <p:pic>
            <p:nvPicPr>
              <p:cNvPr id="20" name="Hình ảnh 16">
                <a:extLst>
                  <a:ext uri="{FF2B5EF4-FFF2-40B4-BE49-F238E27FC236}">
                    <a16:creationId xmlns:a16="http://schemas.microsoft.com/office/drawing/2014/main" id="{DCC6FBE7-61C6-1034-EF3B-FC51B4752C49}"/>
                  </a:ext>
                </a:extLst>
              </p:cNvPr>
              <p:cNvPicPr>
                <a:picLocks noChangeAspect="1"/>
              </p:cNvPicPr>
              <p:nvPr/>
            </p:nvPicPr>
            <p:blipFill rotWithShape="1">
              <a:blip r:embed="rId5"/>
              <a:srcRect l="51268" t="8949" r="19792" b="48444"/>
              <a:stretch/>
            </p:blipFill>
            <p:spPr>
              <a:xfrm rot="20944439">
                <a:off x="5465713" y="4318722"/>
                <a:ext cx="582414" cy="482317"/>
              </a:xfrm>
              <a:prstGeom prst="rect">
                <a:avLst/>
              </a:prstGeom>
            </p:spPr>
          </p:pic>
        </p:grpSp>
      </p:grpSp>
      <p:sp>
        <p:nvSpPr>
          <p:cNvPr id="29" name="Rectangle 28">
            <a:extLst>
              <a:ext uri="{FF2B5EF4-FFF2-40B4-BE49-F238E27FC236}">
                <a16:creationId xmlns:a16="http://schemas.microsoft.com/office/drawing/2014/main" id="{01D6B677-AC64-F2AF-1D58-CAC53C3742F2}"/>
              </a:ext>
            </a:extLst>
          </p:cNvPr>
          <p:cNvSpPr/>
          <p:nvPr/>
        </p:nvSpPr>
        <p:spPr>
          <a:xfrm>
            <a:off x="4046090" y="1684251"/>
            <a:ext cx="6027231" cy="923330"/>
          </a:xfrm>
          <a:prstGeom prst="rect">
            <a:avLst/>
          </a:prstGeom>
        </p:spPr>
        <p:txBody>
          <a:bodyPr wrap="square">
            <a:spAutoFit/>
          </a:bodyPr>
          <a:lstStyle/>
          <a:p>
            <a:pPr algn="ctr" defTabSz="914400">
              <a:buClr>
                <a:srgbClr val="000000"/>
              </a:buClr>
              <a:buFont typeface="Arial"/>
              <a:buNone/>
            </a:pPr>
            <a:r>
              <a:rPr lang="pt-BR" sz="5400" kern="0" dirty="0">
                <a:solidFill>
                  <a:srgbClr val="FF0000"/>
                </a:solidFill>
                <a:cs typeface="Arial"/>
                <a:sym typeface="Arial"/>
              </a:rPr>
              <a:t>Tiêu chí đánh giá</a:t>
            </a:r>
          </a:p>
        </p:txBody>
      </p:sp>
    </p:spTree>
    <p:custDataLst>
      <p:tags r:id="rId1"/>
    </p:custDataLst>
    <p:extLst>
      <p:ext uri="{BB962C8B-B14F-4D97-AF65-F5344CB8AC3E}">
        <p14:creationId xmlns:p14="http://schemas.microsoft.com/office/powerpoint/2010/main" val="42671805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52C17-9695-CC3D-7CB6-554EFF233CA5}"/>
              </a:ext>
            </a:extLst>
          </p:cNvPr>
          <p:cNvPicPr>
            <a:picLocks noChangeAspect="1"/>
          </p:cNvPicPr>
          <p:nvPr/>
        </p:nvPicPr>
        <p:blipFill>
          <a:blip r:embed="rId4">
            <a:alphaModFix amt="49000"/>
          </a:blip>
          <a:stretch>
            <a:fillRect/>
          </a:stretch>
        </p:blipFill>
        <p:spPr>
          <a:xfrm>
            <a:off x="0" y="0"/>
            <a:ext cx="12192000" cy="6903686"/>
          </a:xfrm>
          <a:prstGeom prst="rect">
            <a:avLst/>
          </a:prstGeom>
        </p:spPr>
      </p:pic>
      <p:pic>
        <p:nvPicPr>
          <p:cNvPr id="5" name="Graphic 4">
            <a:extLst>
              <a:ext uri="{FF2B5EF4-FFF2-40B4-BE49-F238E27FC236}">
                <a16:creationId xmlns:a16="http://schemas.microsoft.com/office/drawing/2014/main" id="{455E8B51-0FAA-CA68-DBD2-596AAB29554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0959" y="540329"/>
            <a:ext cx="9847975" cy="6145782"/>
          </a:xfrm>
          <a:prstGeom prst="rect">
            <a:avLst/>
          </a:prstGeom>
        </p:spPr>
      </p:pic>
      <p:sp>
        <p:nvSpPr>
          <p:cNvPr id="6" name="Double Wave 5">
            <a:extLst>
              <a:ext uri="{FF2B5EF4-FFF2-40B4-BE49-F238E27FC236}">
                <a16:creationId xmlns:a16="http://schemas.microsoft.com/office/drawing/2014/main" id="{33C2BC68-EFB5-B831-83CD-5F1B22DF47DC}"/>
              </a:ext>
            </a:extLst>
          </p:cNvPr>
          <p:cNvSpPr/>
          <p:nvPr/>
        </p:nvSpPr>
        <p:spPr>
          <a:xfrm>
            <a:off x="3103417" y="841664"/>
            <a:ext cx="5985165" cy="1143000"/>
          </a:xfrm>
          <a:prstGeom prst="double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black"/>
              </a:solidFill>
              <a:effectLst/>
              <a:uLnTx/>
              <a:uFillTx/>
              <a:latin typeface="#9Slide07 IcielLa Chic Pro Shad" panose="02000506090000020004" pitchFamily="2" charset="0"/>
              <a:ea typeface="+mn-ea"/>
              <a:cs typeface="+mn-cs"/>
            </a:endParaRPr>
          </a:p>
        </p:txBody>
      </p:sp>
      <p:pic>
        <p:nvPicPr>
          <p:cNvPr id="2" name="Picture 1">
            <a:extLst>
              <a:ext uri="{FF2B5EF4-FFF2-40B4-BE49-F238E27FC236}">
                <a16:creationId xmlns:a16="http://schemas.microsoft.com/office/drawing/2014/main" id="{564F62E0-D858-45F1-EA8C-80578CF07301}"/>
              </a:ext>
            </a:extLst>
          </p:cNvPr>
          <p:cNvPicPr>
            <a:picLocks noChangeAspect="1"/>
          </p:cNvPicPr>
          <p:nvPr/>
        </p:nvPicPr>
        <p:blipFill>
          <a:blip r:embed="rId7"/>
          <a:stretch>
            <a:fillRect/>
          </a:stretch>
        </p:blipFill>
        <p:spPr>
          <a:xfrm>
            <a:off x="2861794" y="653207"/>
            <a:ext cx="6407451" cy="1853345"/>
          </a:xfrm>
          <a:prstGeom prst="rect">
            <a:avLst/>
          </a:prstGeom>
        </p:spPr>
      </p:pic>
    </p:spTree>
    <p:custDataLst>
      <p:tags r:id="rId1"/>
    </p:custDataLst>
    <p:extLst>
      <p:ext uri="{BB962C8B-B14F-4D97-AF65-F5344CB8AC3E}">
        <p14:creationId xmlns:p14="http://schemas.microsoft.com/office/powerpoint/2010/main" val="1084532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2210220-3985-4238-CEFA-36B584AFB99F}"/>
              </a:ext>
            </a:extLst>
          </p:cNvPr>
          <p:cNvSpPr/>
          <p:nvPr/>
        </p:nvSpPr>
        <p:spPr>
          <a:xfrm>
            <a:off x="999075" y="422988"/>
            <a:ext cx="9873278" cy="1446550"/>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400" b="1" dirty="0">
                <a:solidFill>
                  <a:srgbClr val="002060"/>
                </a:solidFill>
                <a:latin typeface="Cambria" panose="02040503050406030204" pitchFamily="18" charset="0"/>
                <a:ea typeface="Cambria" panose="02040503050406030204" pitchFamily="18" charset="0"/>
              </a:rPr>
              <a:t>1. </a:t>
            </a:r>
            <a:r>
              <a:rPr lang="vi-VN" sz="4400" b="1" dirty="0">
                <a:solidFill>
                  <a:srgbClr val="002060"/>
                </a:solidFill>
                <a:latin typeface="Cambria" panose="02040503050406030204" pitchFamily="18" charset="0"/>
                <a:ea typeface="Cambria" panose="02040503050406030204" pitchFamily="18" charset="0"/>
              </a:rPr>
              <a:t>Nguyên nhân nào dẫn đến hiện tượng băng tan?</a:t>
            </a:r>
            <a:endParaRPr lang="en-US" sz="4400" b="1" dirty="0">
              <a:solidFill>
                <a:srgbClr val="002060"/>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A55B2890-4AA9-FEF6-2D63-EFBE3F49ED9D}"/>
              </a:ext>
            </a:extLst>
          </p:cNvPr>
          <p:cNvSpPr/>
          <p:nvPr/>
        </p:nvSpPr>
        <p:spPr>
          <a:xfrm>
            <a:off x="924674" y="2917861"/>
            <a:ext cx="10828962" cy="2308324"/>
          </a:xfrm>
          <a:prstGeom prst="rect">
            <a:avLst/>
          </a:prstGeom>
          <a:solidFill>
            <a:schemeClr val="accent4">
              <a:lumMod val="40000"/>
              <a:lumOff val="60000"/>
            </a:schemeClr>
          </a:solidFill>
          <a:ln w="57150">
            <a:solidFill>
              <a:schemeClr val="tx1"/>
            </a:solidFill>
          </a:ln>
        </p:spPr>
        <p:txBody>
          <a:bodyPr wrap="square">
            <a:spAutoFit/>
          </a:bodyPr>
          <a:lstStyle/>
          <a:p>
            <a:pPr lvl="0" algn="ctr"/>
            <a:r>
              <a:rPr lang="vi-VN" sz="4800" b="1" dirty="0">
                <a:solidFill>
                  <a:prstClr val="black"/>
                </a:solidFill>
                <a:latin typeface="Cambria" panose="02040503050406030204" pitchFamily="18" charset="0"/>
                <a:ea typeface="Cambria" panose="02040503050406030204" pitchFamily="18" charset="0"/>
              </a:rPr>
              <a:t>Trái Đất nóng lên là một trong những nguyên nhân dẫn đến hiện tượng băng tan.</a:t>
            </a:r>
          </a:p>
        </p:txBody>
      </p:sp>
    </p:spTree>
    <p:custDataLst>
      <p:tags r:id="rId1"/>
    </p:custDataLst>
    <p:extLst>
      <p:ext uri="{BB962C8B-B14F-4D97-AF65-F5344CB8AC3E}">
        <p14:creationId xmlns:p14="http://schemas.microsoft.com/office/powerpoint/2010/main" val="25012712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2210220-3985-4238-CEFA-36B584AFB99F}"/>
              </a:ext>
            </a:extLst>
          </p:cNvPr>
          <p:cNvSpPr/>
          <p:nvPr/>
        </p:nvSpPr>
        <p:spPr>
          <a:xfrm>
            <a:off x="999075" y="422988"/>
            <a:ext cx="9873278" cy="1446550"/>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400" b="1" dirty="0">
                <a:solidFill>
                  <a:srgbClr val="002060"/>
                </a:solidFill>
                <a:latin typeface="Cambria" panose="02040503050406030204" pitchFamily="18" charset="0"/>
                <a:ea typeface="Cambria" panose="02040503050406030204" pitchFamily="18" charset="0"/>
              </a:rPr>
              <a:t>2. </a:t>
            </a:r>
            <a:r>
              <a:rPr lang="en-US" sz="4400" b="1" dirty="0" err="1">
                <a:solidFill>
                  <a:srgbClr val="002060"/>
                </a:solidFill>
                <a:latin typeface="Cambria" panose="02040503050406030204" pitchFamily="18" charset="0"/>
                <a:ea typeface="Cambria" panose="02040503050406030204" pitchFamily="18" charset="0"/>
              </a:rPr>
              <a:t>Nêu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những</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hậu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quả</a:t>
            </a:r>
            <a:r>
              <a:rPr lang="en-US" sz="4400" b="1" dirty="0">
                <a:solidFill>
                  <a:srgbClr val="002060"/>
                </a:solidFill>
                <a:latin typeface="Cambria" panose="02040503050406030204" pitchFamily="18" charset="0"/>
                <a:ea typeface="Cambria" panose="02040503050406030204" pitchFamily="18" charset="0"/>
              </a:rPr>
              <a:t> do </a:t>
            </a:r>
            <a:r>
              <a:rPr lang="en-US" sz="4400" b="1" dirty="0" err="1">
                <a:solidFill>
                  <a:srgbClr val="002060"/>
                </a:solidFill>
                <a:latin typeface="Cambria" panose="02040503050406030204" pitchFamily="18" charset="0"/>
                <a:ea typeface="Cambria" panose="02040503050406030204" pitchFamily="18" charset="0"/>
              </a:rPr>
              <a:t>băng</a:t>
            </a:r>
            <a:r>
              <a:rPr lang="en-US" sz="4400" b="1" dirty="0">
                <a:solidFill>
                  <a:srgbClr val="002060"/>
                </a:solidFill>
                <a:latin typeface="Cambria" panose="02040503050406030204" pitchFamily="18" charset="0"/>
                <a:ea typeface="Cambria" panose="02040503050406030204" pitchFamily="18" charset="0"/>
              </a:rPr>
              <a:t> tan </a:t>
            </a:r>
            <a:r>
              <a:rPr lang="en-US" sz="4400" b="1" dirty="0" err="1">
                <a:solidFill>
                  <a:srgbClr val="002060"/>
                </a:solidFill>
                <a:latin typeface="Cambria" panose="02040503050406030204" pitchFamily="18" charset="0"/>
                <a:ea typeface="Cambria" panose="02040503050406030204" pitchFamily="18" charset="0"/>
              </a:rPr>
              <a:t>gây</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ra</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đối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với</a:t>
            </a:r>
            <a:r>
              <a:rPr lang="en-US" sz="4400" b="1" dirty="0">
                <a:solidFill>
                  <a:srgbClr val="002060"/>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Cloud 2">
            <a:extLst>
              <a:ext uri="{FF2B5EF4-FFF2-40B4-BE49-F238E27FC236}">
                <a16:creationId xmlns:a16="http://schemas.microsoft.com/office/drawing/2014/main" id="{78859748-E0B8-AD1B-FB10-C5F4DA6AA2FC}"/>
              </a:ext>
            </a:extLst>
          </p:cNvPr>
          <p:cNvSpPr/>
          <p:nvPr/>
        </p:nvSpPr>
        <p:spPr>
          <a:xfrm>
            <a:off x="1066800" y="2672080"/>
            <a:ext cx="4053840" cy="15240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002060"/>
                </a:solidFill>
              </a:rPr>
              <a:t>Cuộc</a:t>
            </a:r>
            <a:r>
              <a:rPr lang="en-US" sz="3200" b="1" dirty="0">
                <a:solidFill>
                  <a:srgbClr val="002060"/>
                </a:solidFill>
              </a:rPr>
              <a:t> </a:t>
            </a:r>
            <a:r>
              <a:rPr lang="en-US" sz="3200" b="1" dirty="0" err="1">
                <a:solidFill>
                  <a:srgbClr val="002060"/>
                </a:solidFill>
              </a:rPr>
              <a:t>sống</a:t>
            </a:r>
            <a:r>
              <a:rPr lang="en-US" sz="3200" b="1" dirty="0">
                <a:solidFill>
                  <a:srgbClr val="002060"/>
                </a:solidFill>
              </a:rPr>
              <a:t> </a:t>
            </a:r>
            <a:r>
              <a:rPr lang="en-US" sz="3200" b="1" dirty="0" err="1">
                <a:solidFill>
                  <a:srgbClr val="002060"/>
                </a:solidFill>
              </a:rPr>
              <a:t>của</a:t>
            </a:r>
            <a:r>
              <a:rPr lang="en-US" sz="3200" b="1" dirty="0">
                <a:solidFill>
                  <a:srgbClr val="002060"/>
                </a:solidFill>
              </a:rPr>
              <a:t> con </a:t>
            </a:r>
            <a:r>
              <a:rPr lang="en-US" sz="3200" b="1" dirty="0" err="1">
                <a:solidFill>
                  <a:srgbClr val="002060"/>
                </a:solidFill>
              </a:rPr>
              <a:t>người</a:t>
            </a:r>
            <a:endParaRPr lang="en-US" sz="3200" b="1" dirty="0">
              <a:solidFill>
                <a:srgbClr val="002060"/>
              </a:solidFill>
            </a:endParaRPr>
          </a:p>
        </p:txBody>
      </p:sp>
      <p:sp>
        <p:nvSpPr>
          <p:cNvPr id="4" name="Cloud 3">
            <a:extLst>
              <a:ext uri="{FF2B5EF4-FFF2-40B4-BE49-F238E27FC236}">
                <a16:creationId xmlns:a16="http://schemas.microsoft.com/office/drawing/2014/main" id="{715C109C-2198-E007-5500-73D387613E73}"/>
              </a:ext>
            </a:extLst>
          </p:cNvPr>
          <p:cNvSpPr/>
          <p:nvPr/>
        </p:nvSpPr>
        <p:spPr>
          <a:xfrm>
            <a:off x="6441440" y="2580640"/>
            <a:ext cx="4856480" cy="15240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002060"/>
                </a:solidFill>
              </a:rPr>
              <a:t>Môi</a:t>
            </a:r>
            <a:r>
              <a:rPr lang="en-US" sz="3200" b="1" dirty="0">
                <a:solidFill>
                  <a:srgbClr val="002060"/>
                </a:solidFill>
              </a:rPr>
              <a:t> </a:t>
            </a:r>
            <a:r>
              <a:rPr lang="en-US" sz="3200" b="1" dirty="0" err="1">
                <a:solidFill>
                  <a:srgbClr val="002060"/>
                </a:solidFill>
              </a:rPr>
              <a:t>trường</a:t>
            </a:r>
            <a:r>
              <a:rPr lang="en-US" sz="3200" b="1" dirty="0">
                <a:solidFill>
                  <a:srgbClr val="002060"/>
                </a:solidFill>
              </a:rPr>
              <a:t> </a:t>
            </a:r>
            <a:r>
              <a:rPr lang="en-US" sz="3200" b="1" dirty="0" err="1">
                <a:solidFill>
                  <a:srgbClr val="002060"/>
                </a:solidFill>
              </a:rPr>
              <a:t>sống</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động</a:t>
            </a:r>
            <a:r>
              <a:rPr lang="en-US" sz="3200" b="1" dirty="0">
                <a:solidFill>
                  <a:srgbClr val="002060"/>
                </a:solidFill>
              </a:rPr>
              <a:t> </a:t>
            </a:r>
            <a:r>
              <a:rPr lang="en-US" sz="3200" b="1" dirty="0" err="1">
                <a:solidFill>
                  <a:srgbClr val="002060"/>
                </a:solidFill>
              </a:rPr>
              <a:t>vật</a:t>
            </a:r>
            <a:endParaRPr lang="en-US" sz="3200" b="1" dirty="0">
              <a:solidFill>
                <a:srgbClr val="002060"/>
              </a:solidFill>
            </a:endParaRPr>
          </a:p>
        </p:txBody>
      </p:sp>
    </p:spTree>
    <p:custDataLst>
      <p:tags r:id="rId1"/>
    </p:custDataLst>
    <p:extLst>
      <p:ext uri="{BB962C8B-B14F-4D97-AF65-F5344CB8AC3E}">
        <p14:creationId xmlns:p14="http://schemas.microsoft.com/office/powerpoint/2010/main" val="33720099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035549B5-1998-4440-B02B-0C5D6C998643}"/>
              </a:ext>
            </a:extLst>
          </p:cNvPr>
          <p:cNvSpPr/>
          <p:nvPr/>
        </p:nvSpPr>
        <p:spPr>
          <a:xfrm>
            <a:off x="239843" y="269823"/>
            <a:ext cx="11512446" cy="62958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56800BBA-9352-4412-DE28-B7FA34DC2A08}"/>
              </a:ext>
            </a:extLst>
          </p:cNvPr>
          <p:cNvSpPr/>
          <p:nvPr/>
        </p:nvSpPr>
        <p:spPr>
          <a:xfrm>
            <a:off x="386080" y="2854960"/>
            <a:ext cx="2072640" cy="133096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t>Hậu</a:t>
            </a:r>
            <a:r>
              <a:rPr lang="en-US" sz="2800" b="1" dirty="0"/>
              <a:t> </a:t>
            </a:r>
            <a:r>
              <a:rPr lang="en-US" sz="2800" b="1" dirty="0" err="1"/>
              <a:t>quả</a:t>
            </a:r>
            <a:r>
              <a:rPr lang="en-US" sz="2800" b="1" dirty="0"/>
              <a:t> do </a:t>
            </a:r>
            <a:r>
              <a:rPr lang="en-US" sz="2800" b="1" dirty="0" err="1"/>
              <a:t>băng</a:t>
            </a:r>
            <a:r>
              <a:rPr lang="en-US" sz="2800" b="1" dirty="0"/>
              <a:t> tan</a:t>
            </a:r>
          </a:p>
        </p:txBody>
      </p:sp>
      <p:cxnSp>
        <p:nvCxnSpPr>
          <p:cNvPr id="10" name="Straight Arrow Connector 9">
            <a:extLst>
              <a:ext uri="{FF2B5EF4-FFF2-40B4-BE49-F238E27FC236}">
                <a16:creationId xmlns:a16="http://schemas.microsoft.com/office/drawing/2014/main" id="{8A17FF43-2D21-EEB1-67BE-A720E16A9509}"/>
              </a:ext>
            </a:extLst>
          </p:cNvPr>
          <p:cNvCxnSpPr>
            <a:cxnSpLocks/>
          </p:cNvCxnSpPr>
          <p:nvPr/>
        </p:nvCxnSpPr>
        <p:spPr>
          <a:xfrm flipV="1">
            <a:off x="2458720" y="2062480"/>
            <a:ext cx="660400" cy="1447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662BE59-578A-EF17-1CB8-65B9EB52EEEF}"/>
              </a:ext>
            </a:extLst>
          </p:cNvPr>
          <p:cNvSpPr/>
          <p:nvPr/>
        </p:nvSpPr>
        <p:spPr>
          <a:xfrm>
            <a:off x="3139440" y="1300480"/>
            <a:ext cx="2540000" cy="133096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t>Đối</a:t>
            </a:r>
            <a:r>
              <a:rPr lang="en-US" sz="2800" b="1" dirty="0"/>
              <a:t> </a:t>
            </a:r>
            <a:r>
              <a:rPr lang="en-US" sz="2800" b="1" dirty="0" err="1"/>
              <a:t>với</a:t>
            </a:r>
            <a:r>
              <a:rPr lang="en-US" sz="2800" b="1" dirty="0"/>
              <a:t> </a:t>
            </a:r>
            <a:r>
              <a:rPr lang="en-US" sz="2800" b="1" dirty="0" err="1"/>
              <a:t>cuộc</a:t>
            </a:r>
            <a:r>
              <a:rPr lang="en-US" sz="2800" b="1" dirty="0"/>
              <a:t> </a:t>
            </a:r>
            <a:r>
              <a:rPr lang="en-US" sz="2800" b="1" dirty="0" err="1"/>
              <a:t>sống</a:t>
            </a:r>
            <a:r>
              <a:rPr lang="en-US" sz="2800" b="1" dirty="0"/>
              <a:t> </a:t>
            </a:r>
            <a:r>
              <a:rPr lang="en-US" sz="2800" b="1" dirty="0" err="1"/>
              <a:t>của</a:t>
            </a:r>
            <a:r>
              <a:rPr lang="en-US" sz="2800" b="1" dirty="0"/>
              <a:t> con </a:t>
            </a:r>
            <a:r>
              <a:rPr lang="en-US" sz="2800" b="1" dirty="0" err="1"/>
              <a:t>người</a:t>
            </a:r>
            <a:endParaRPr lang="en-US" sz="2800" b="1" dirty="0"/>
          </a:p>
        </p:txBody>
      </p:sp>
      <p:cxnSp>
        <p:nvCxnSpPr>
          <p:cNvPr id="13" name="Straight Arrow Connector 12">
            <a:extLst>
              <a:ext uri="{FF2B5EF4-FFF2-40B4-BE49-F238E27FC236}">
                <a16:creationId xmlns:a16="http://schemas.microsoft.com/office/drawing/2014/main" id="{E4799EA7-924E-A0D0-7E99-E38E9B9C0CD2}"/>
              </a:ext>
            </a:extLst>
          </p:cNvPr>
          <p:cNvCxnSpPr>
            <a:cxnSpLocks/>
            <a:endCxn id="14" idx="1"/>
          </p:cNvCxnSpPr>
          <p:nvPr/>
        </p:nvCxnSpPr>
        <p:spPr>
          <a:xfrm>
            <a:off x="2489200" y="3535680"/>
            <a:ext cx="721360" cy="1132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8AB6ADCB-9712-B940-8B23-8E0289C33FF1}"/>
              </a:ext>
            </a:extLst>
          </p:cNvPr>
          <p:cNvSpPr/>
          <p:nvPr/>
        </p:nvSpPr>
        <p:spPr>
          <a:xfrm>
            <a:off x="3210560" y="4003040"/>
            <a:ext cx="2540000" cy="133096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t>Đối</a:t>
            </a:r>
            <a:r>
              <a:rPr lang="en-US" sz="2800" b="1" dirty="0"/>
              <a:t> </a:t>
            </a:r>
            <a:r>
              <a:rPr lang="en-US" sz="2800" b="1" dirty="0" err="1"/>
              <a:t>với</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sống</a:t>
            </a:r>
            <a:r>
              <a:rPr lang="en-US" sz="2800" b="1" dirty="0"/>
              <a:t> </a:t>
            </a:r>
            <a:r>
              <a:rPr lang="en-US" sz="2800" b="1" dirty="0" err="1"/>
              <a:t>của</a:t>
            </a:r>
            <a:r>
              <a:rPr lang="en-US" sz="2800" b="1" dirty="0"/>
              <a:t> </a:t>
            </a:r>
            <a:r>
              <a:rPr lang="en-US" sz="2800" b="1" dirty="0" err="1"/>
              <a:t>động</a:t>
            </a:r>
            <a:r>
              <a:rPr lang="en-US" sz="2800" b="1" dirty="0"/>
              <a:t> </a:t>
            </a:r>
            <a:r>
              <a:rPr lang="en-US" sz="2800" b="1" dirty="0" err="1"/>
              <a:t>vật</a:t>
            </a:r>
            <a:endParaRPr lang="en-US" sz="2800" b="1" dirty="0"/>
          </a:p>
        </p:txBody>
      </p:sp>
      <p:cxnSp>
        <p:nvCxnSpPr>
          <p:cNvPr id="17" name="Straight Arrow Connector 16">
            <a:extLst>
              <a:ext uri="{FF2B5EF4-FFF2-40B4-BE49-F238E27FC236}">
                <a16:creationId xmlns:a16="http://schemas.microsoft.com/office/drawing/2014/main" id="{CA16518D-84CE-8281-781C-CA0E19C19D9C}"/>
              </a:ext>
            </a:extLst>
          </p:cNvPr>
          <p:cNvCxnSpPr>
            <a:cxnSpLocks/>
            <a:endCxn id="18" idx="1"/>
          </p:cNvCxnSpPr>
          <p:nvPr/>
        </p:nvCxnSpPr>
        <p:spPr>
          <a:xfrm flipV="1">
            <a:off x="5689600" y="1244600"/>
            <a:ext cx="1290320" cy="751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6E3E7EE-B7DF-B215-B5DA-D910B0C3276A}"/>
              </a:ext>
            </a:extLst>
          </p:cNvPr>
          <p:cNvSpPr/>
          <p:nvPr/>
        </p:nvSpPr>
        <p:spPr>
          <a:xfrm>
            <a:off x="6979920" y="772160"/>
            <a:ext cx="4683760" cy="94488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t>Nước</a:t>
            </a:r>
            <a:r>
              <a:rPr lang="en-US" sz="2800" b="1" dirty="0"/>
              <a:t> </a:t>
            </a:r>
            <a:r>
              <a:rPr lang="en-US" sz="2800" b="1" dirty="0" err="1"/>
              <a:t>biển</a:t>
            </a:r>
            <a:r>
              <a:rPr lang="en-US" sz="2800" b="1" dirty="0"/>
              <a:t> </a:t>
            </a:r>
            <a:r>
              <a:rPr lang="en-US" sz="2800" b="1" dirty="0" err="1"/>
              <a:t>dâng</a:t>
            </a:r>
            <a:r>
              <a:rPr lang="en-US" sz="2800" b="1" dirty="0"/>
              <a:t> </a:t>
            </a:r>
            <a:r>
              <a:rPr lang="en-US" sz="2800" b="1" dirty="0" err="1"/>
              <a:t>cao</a:t>
            </a:r>
            <a:r>
              <a:rPr lang="en-US" sz="2800" b="1" dirty="0"/>
              <a:t>, </a:t>
            </a:r>
            <a:r>
              <a:rPr lang="en-US" sz="2800" b="1" dirty="0" err="1"/>
              <a:t>làm</a:t>
            </a:r>
            <a:r>
              <a:rPr lang="en-US" sz="2800" b="1" dirty="0"/>
              <a:t> </a:t>
            </a:r>
            <a:r>
              <a:rPr lang="en-US" sz="2800" b="1" dirty="0" err="1"/>
              <a:t>thay</a:t>
            </a:r>
            <a:r>
              <a:rPr lang="en-US" sz="2800" b="1" dirty="0"/>
              <a:t> </a:t>
            </a:r>
            <a:r>
              <a:rPr lang="en-US" sz="2800" b="1" dirty="0" err="1"/>
              <a:t>đổi</a:t>
            </a:r>
            <a:r>
              <a:rPr lang="en-US" sz="2800" b="1" dirty="0"/>
              <a:t> </a:t>
            </a:r>
            <a:r>
              <a:rPr lang="en-US" sz="2800" b="1" dirty="0" err="1"/>
              <a:t>bản</a:t>
            </a:r>
            <a:r>
              <a:rPr lang="en-US" sz="2800" b="1" dirty="0"/>
              <a:t> </a:t>
            </a:r>
            <a:r>
              <a:rPr lang="en-US" sz="2800" b="1" dirty="0" err="1"/>
              <a:t>đồ</a:t>
            </a:r>
            <a:r>
              <a:rPr lang="en-US" sz="2800" b="1" dirty="0"/>
              <a:t> </a:t>
            </a:r>
            <a:r>
              <a:rPr lang="en-US" sz="2800" b="1" dirty="0" err="1"/>
              <a:t>thế</a:t>
            </a:r>
            <a:r>
              <a:rPr lang="en-US" sz="2800" b="1" dirty="0"/>
              <a:t> </a:t>
            </a:r>
            <a:r>
              <a:rPr lang="en-US" sz="2800" b="1" dirty="0" err="1"/>
              <a:t>giới</a:t>
            </a:r>
            <a:endParaRPr lang="en-US" sz="2800" b="1" dirty="0"/>
          </a:p>
        </p:txBody>
      </p:sp>
      <p:cxnSp>
        <p:nvCxnSpPr>
          <p:cNvPr id="23" name="Straight Arrow Connector 22">
            <a:extLst>
              <a:ext uri="{FF2B5EF4-FFF2-40B4-BE49-F238E27FC236}">
                <a16:creationId xmlns:a16="http://schemas.microsoft.com/office/drawing/2014/main" id="{508A3999-D2B2-7BFF-5F44-7AB37DAFF8C4}"/>
              </a:ext>
            </a:extLst>
          </p:cNvPr>
          <p:cNvCxnSpPr>
            <a:cxnSpLocks/>
          </p:cNvCxnSpPr>
          <p:nvPr/>
        </p:nvCxnSpPr>
        <p:spPr>
          <a:xfrm>
            <a:off x="5689600" y="2016760"/>
            <a:ext cx="1290320" cy="365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7649B2E3-535C-8794-00CE-F32BC62D9DDB}"/>
              </a:ext>
            </a:extLst>
          </p:cNvPr>
          <p:cNvSpPr/>
          <p:nvPr/>
        </p:nvSpPr>
        <p:spPr>
          <a:xfrm>
            <a:off x="6969760" y="1859280"/>
            <a:ext cx="4683760" cy="94488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t>Vùng</a:t>
            </a:r>
            <a:r>
              <a:rPr lang="en-US" sz="2800" b="1" dirty="0"/>
              <a:t> </a:t>
            </a:r>
            <a:r>
              <a:rPr lang="en-US" sz="2800" b="1" dirty="0" err="1"/>
              <a:t>đất</a:t>
            </a:r>
            <a:r>
              <a:rPr lang="en-US" sz="2800" b="1" dirty="0"/>
              <a:t> </a:t>
            </a:r>
            <a:r>
              <a:rPr lang="en-US" sz="2800" b="1" dirty="0" err="1"/>
              <a:t>ven</a:t>
            </a:r>
            <a:r>
              <a:rPr lang="en-US" sz="2800" b="1" dirty="0"/>
              <a:t> </a:t>
            </a:r>
            <a:r>
              <a:rPr lang="en-US" sz="2800" b="1" dirty="0" err="1"/>
              <a:t>biển</a:t>
            </a:r>
            <a:r>
              <a:rPr lang="en-US" sz="2800" b="1" dirty="0"/>
              <a:t> </a:t>
            </a:r>
            <a:r>
              <a:rPr lang="en-US" sz="2800" b="1" dirty="0" err="1"/>
              <a:t>nhiễm</a:t>
            </a:r>
            <a:r>
              <a:rPr lang="en-US" sz="2800" b="1" dirty="0"/>
              <a:t> </a:t>
            </a:r>
            <a:r>
              <a:rPr lang="en-US" sz="2800" b="1" dirty="0" err="1"/>
              <a:t>mặn</a:t>
            </a:r>
            <a:r>
              <a:rPr lang="en-US" sz="2800" b="1" dirty="0"/>
              <a:t> </a:t>
            </a:r>
            <a:r>
              <a:rPr lang="en-US" sz="2800" b="1" dirty="0" err="1"/>
              <a:t>ngày</a:t>
            </a:r>
            <a:r>
              <a:rPr lang="en-US" sz="2800" b="1" dirty="0"/>
              <a:t> </a:t>
            </a:r>
            <a:r>
              <a:rPr lang="en-US" sz="2800" b="1" dirty="0" err="1"/>
              <a:t>càng</a:t>
            </a:r>
            <a:r>
              <a:rPr lang="en-US" sz="2800" b="1" dirty="0"/>
              <a:t> </a:t>
            </a:r>
            <a:r>
              <a:rPr lang="en-US" sz="2800" b="1" dirty="0" err="1"/>
              <a:t>nhiều</a:t>
            </a:r>
            <a:endParaRPr lang="en-US" sz="2800" b="1" dirty="0"/>
          </a:p>
        </p:txBody>
      </p:sp>
      <p:cxnSp>
        <p:nvCxnSpPr>
          <p:cNvPr id="26" name="Straight Arrow Connector 25">
            <a:extLst>
              <a:ext uri="{FF2B5EF4-FFF2-40B4-BE49-F238E27FC236}">
                <a16:creationId xmlns:a16="http://schemas.microsoft.com/office/drawing/2014/main" id="{E0D41E73-777A-812E-C42E-0CC2C07D359D}"/>
              </a:ext>
            </a:extLst>
          </p:cNvPr>
          <p:cNvCxnSpPr>
            <a:cxnSpLocks/>
            <a:stCxn id="12" idx="3"/>
            <a:endCxn id="27" idx="1"/>
          </p:cNvCxnSpPr>
          <p:nvPr/>
        </p:nvCxnSpPr>
        <p:spPr>
          <a:xfrm>
            <a:off x="5679440" y="1965960"/>
            <a:ext cx="1320800" cy="1295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EE756F47-9E70-D531-9FCF-A265DA1D5979}"/>
              </a:ext>
            </a:extLst>
          </p:cNvPr>
          <p:cNvSpPr/>
          <p:nvPr/>
        </p:nvSpPr>
        <p:spPr>
          <a:xfrm>
            <a:off x="7000240" y="2915920"/>
            <a:ext cx="4622800" cy="69088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t>Nước</a:t>
            </a:r>
            <a:r>
              <a:rPr lang="en-US" sz="2800" b="1" dirty="0"/>
              <a:t> </a:t>
            </a:r>
            <a:r>
              <a:rPr lang="en-US" sz="2800" b="1" dirty="0" err="1"/>
              <a:t>ngọt</a:t>
            </a:r>
            <a:r>
              <a:rPr lang="en-US" sz="2800" b="1" dirty="0"/>
              <a:t> </a:t>
            </a:r>
            <a:r>
              <a:rPr lang="en-US" sz="2800" b="1" dirty="0" err="1"/>
              <a:t>sẽ</a:t>
            </a:r>
            <a:r>
              <a:rPr lang="en-US" sz="2800" b="1" dirty="0"/>
              <a:t> </a:t>
            </a:r>
            <a:r>
              <a:rPr lang="en-US" sz="2800" b="1" dirty="0" err="1"/>
              <a:t>ít</a:t>
            </a:r>
            <a:r>
              <a:rPr lang="en-US" sz="2800" b="1" dirty="0"/>
              <a:t> </a:t>
            </a:r>
            <a:r>
              <a:rPr lang="en-US" sz="2800" b="1" dirty="0" err="1"/>
              <a:t>hơn</a:t>
            </a:r>
            <a:endParaRPr lang="en-US" sz="2800" b="1" dirty="0"/>
          </a:p>
        </p:txBody>
      </p:sp>
      <p:cxnSp>
        <p:nvCxnSpPr>
          <p:cNvPr id="30" name="Straight Arrow Connector 29">
            <a:extLst>
              <a:ext uri="{FF2B5EF4-FFF2-40B4-BE49-F238E27FC236}">
                <a16:creationId xmlns:a16="http://schemas.microsoft.com/office/drawing/2014/main" id="{974F4018-4626-95D1-B1FB-DE8594AED54C}"/>
              </a:ext>
            </a:extLst>
          </p:cNvPr>
          <p:cNvCxnSpPr>
            <a:cxnSpLocks/>
            <a:endCxn id="31" idx="1"/>
          </p:cNvCxnSpPr>
          <p:nvPr/>
        </p:nvCxnSpPr>
        <p:spPr>
          <a:xfrm>
            <a:off x="5699760" y="2052320"/>
            <a:ext cx="1330960" cy="2021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D85834AF-3516-172E-2A7B-7E8CA0F14A18}"/>
              </a:ext>
            </a:extLst>
          </p:cNvPr>
          <p:cNvSpPr/>
          <p:nvPr/>
        </p:nvSpPr>
        <p:spPr>
          <a:xfrm>
            <a:off x="7030720" y="3728720"/>
            <a:ext cx="4622800" cy="69088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t>Các</a:t>
            </a:r>
            <a:r>
              <a:rPr lang="en-US" sz="2800" b="1" dirty="0"/>
              <a:t> </a:t>
            </a:r>
            <a:r>
              <a:rPr lang="en-US" sz="2800" b="1" dirty="0" err="1"/>
              <a:t>đảo</a:t>
            </a:r>
            <a:r>
              <a:rPr lang="en-US" sz="2800" b="1" dirty="0"/>
              <a:t> </a:t>
            </a:r>
            <a:r>
              <a:rPr lang="en-US" sz="2800" b="1" dirty="0" err="1"/>
              <a:t>và</a:t>
            </a:r>
            <a:r>
              <a:rPr lang="en-US" sz="2800" b="1" dirty="0"/>
              <a:t> </a:t>
            </a:r>
            <a:r>
              <a:rPr lang="en-US" sz="2800" b="1" dirty="0" err="1"/>
              <a:t>quần</a:t>
            </a:r>
            <a:r>
              <a:rPr lang="en-US" sz="2800" b="1" dirty="0"/>
              <a:t> </a:t>
            </a:r>
            <a:r>
              <a:rPr lang="en-US" sz="2800" b="1" dirty="0" err="1"/>
              <a:t>đảo</a:t>
            </a:r>
            <a:r>
              <a:rPr lang="en-US" sz="2800" b="1" dirty="0"/>
              <a:t> </a:t>
            </a:r>
            <a:r>
              <a:rPr lang="en-US" sz="2800" b="1" dirty="0" err="1"/>
              <a:t>có</a:t>
            </a:r>
            <a:r>
              <a:rPr lang="en-US" sz="2800" b="1" dirty="0"/>
              <a:t> </a:t>
            </a:r>
            <a:r>
              <a:rPr lang="en-US" sz="2800" b="1" dirty="0" err="1"/>
              <a:t>thể</a:t>
            </a:r>
            <a:r>
              <a:rPr lang="en-US" sz="2800" b="1" dirty="0"/>
              <a:t> </a:t>
            </a:r>
            <a:r>
              <a:rPr lang="en-US" sz="2800" b="1" dirty="0" err="1"/>
              <a:t>bị</a:t>
            </a:r>
            <a:r>
              <a:rPr lang="en-US" sz="2800" b="1" dirty="0"/>
              <a:t> </a:t>
            </a:r>
            <a:r>
              <a:rPr lang="en-US" sz="2800" b="1" dirty="0" err="1"/>
              <a:t>nhấn</a:t>
            </a:r>
            <a:r>
              <a:rPr lang="en-US" sz="2800" b="1" dirty="0"/>
              <a:t> </a:t>
            </a:r>
            <a:r>
              <a:rPr lang="en-US" sz="2800" b="1" dirty="0" err="1"/>
              <a:t>chìm</a:t>
            </a:r>
            <a:endParaRPr lang="en-US" sz="2800" b="1" dirty="0"/>
          </a:p>
        </p:txBody>
      </p:sp>
      <p:cxnSp>
        <p:nvCxnSpPr>
          <p:cNvPr id="34" name="Straight Arrow Connector 33">
            <a:extLst>
              <a:ext uri="{FF2B5EF4-FFF2-40B4-BE49-F238E27FC236}">
                <a16:creationId xmlns:a16="http://schemas.microsoft.com/office/drawing/2014/main" id="{B26BA53C-93D3-D26D-3DCA-04EAECFB2DE2}"/>
              </a:ext>
            </a:extLst>
          </p:cNvPr>
          <p:cNvCxnSpPr>
            <a:cxnSpLocks/>
            <a:endCxn id="35" idx="1"/>
          </p:cNvCxnSpPr>
          <p:nvPr/>
        </p:nvCxnSpPr>
        <p:spPr>
          <a:xfrm>
            <a:off x="5689600" y="2082800"/>
            <a:ext cx="1300480" cy="2885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0A592435-4B60-A1FF-1B8D-C9DB50CEAA30}"/>
              </a:ext>
            </a:extLst>
          </p:cNvPr>
          <p:cNvSpPr/>
          <p:nvPr/>
        </p:nvSpPr>
        <p:spPr>
          <a:xfrm>
            <a:off x="6990080" y="4622800"/>
            <a:ext cx="4622800" cy="69088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Con </a:t>
            </a:r>
            <a:r>
              <a:rPr lang="en-US" sz="2800" b="1" dirty="0" err="1"/>
              <a:t>người</a:t>
            </a:r>
            <a:r>
              <a:rPr lang="en-US" sz="2800" b="1" dirty="0"/>
              <a:t> </a:t>
            </a:r>
            <a:r>
              <a:rPr lang="en-US" sz="2800" b="1" dirty="0" err="1"/>
              <a:t>có</a:t>
            </a:r>
            <a:r>
              <a:rPr lang="en-US" sz="2800" b="1" dirty="0"/>
              <a:t> </a:t>
            </a:r>
            <a:r>
              <a:rPr lang="en-US" sz="2800" b="1" dirty="0" err="1"/>
              <a:t>thể</a:t>
            </a:r>
            <a:r>
              <a:rPr lang="en-US" sz="2800" b="1" dirty="0"/>
              <a:t> </a:t>
            </a:r>
            <a:r>
              <a:rPr lang="en-US" sz="2800" b="1" dirty="0" err="1"/>
              <a:t>mất</a:t>
            </a:r>
            <a:r>
              <a:rPr lang="en-US" sz="2800" b="1" dirty="0"/>
              <a:t> </a:t>
            </a:r>
            <a:r>
              <a:rPr lang="en-US" sz="2800" b="1" dirty="0" err="1"/>
              <a:t>đất</a:t>
            </a:r>
            <a:r>
              <a:rPr lang="en-US" sz="2800" b="1" dirty="0"/>
              <a:t>, </a:t>
            </a:r>
            <a:r>
              <a:rPr lang="en-US" sz="2800" b="1" dirty="0" err="1"/>
              <a:t>mất</a:t>
            </a:r>
            <a:r>
              <a:rPr lang="en-US" sz="2800" b="1" dirty="0"/>
              <a:t> </a:t>
            </a:r>
            <a:r>
              <a:rPr lang="en-US" sz="2800" b="1" dirty="0" err="1"/>
              <a:t>nhà</a:t>
            </a:r>
            <a:endParaRPr lang="en-US" sz="2800" b="1" dirty="0"/>
          </a:p>
        </p:txBody>
      </p:sp>
      <p:cxnSp>
        <p:nvCxnSpPr>
          <p:cNvPr id="37" name="Straight Arrow Connector 36">
            <a:extLst>
              <a:ext uri="{FF2B5EF4-FFF2-40B4-BE49-F238E27FC236}">
                <a16:creationId xmlns:a16="http://schemas.microsoft.com/office/drawing/2014/main" id="{84C48810-CDB4-EFF2-7BE7-23DDB8484D6C}"/>
              </a:ext>
            </a:extLst>
          </p:cNvPr>
          <p:cNvCxnSpPr>
            <a:cxnSpLocks/>
            <a:stCxn id="14" idx="3"/>
          </p:cNvCxnSpPr>
          <p:nvPr/>
        </p:nvCxnSpPr>
        <p:spPr>
          <a:xfrm>
            <a:off x="5750560" y="4668520"/>
            <a:ext cx="1259840" cy="1290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9602AE35-F6D7-EB3B-2382-83E7F1BA2133}"/>
              </a:ext>
            </a:extLst>
          </p:cNvPr>
          <p:cNvSpPr/>
          <p:nvPr/>
        </p:nvSpPr>
        <p:spPr>
          <a:xfrm>
            <a:off x="7010400" y="5608320"/>
            <a:ext cx="4124960" cy="711200"/>
          </a:xfrm>
          <a:prstGeom prst="roundRect">
            <a:avLst/>
          </a:prstGeom>
          <a:solidFill>
            <a:srgbClr val="B6EFF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t>Mất</a:t>
            </a:r>
            <a:r>
              <a:rPr lang="en-US" sz="2800" b="1" dirty="0"/>
              <a:t> </a:t>
            </a:r>
            <a:r>
              <a:rPr lang="en-US" sz="2800" b="1" dirty="0" err="1"/>
              <a:t>dần</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sống</a:t>
            </a:r>
            <a:endParaRPr lang="en-US" sz="2800" b="1" dirty="0"/>
          </a:p>
        </p:txBody>
      </p:sp>
    </p:spTree>
    <p:custDataLst>
      <p:tags r:id="rId1"/>
    </p:custDataLst>
    <p:extLst>
      <p:ext uri="{BB962C8B-B14F-4D97-AF65-F5344CB8AC3E}">
        <p14:creationId xmlns:p14="http://schemas.microsoft.com/office/powerpoint/2010/main" val="31051910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down)">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8" grpId="0" animBg="1"/>
      <p:bldP spid="24" grpId="0" animBg="1"/>
      <p:bldP spid="27" grpId="0" animBg="1"/>
      <p:bldP spid="31" grpId="0" animBg="1"/>
      <p:bldP spid="35"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2210220-3985-4238-CEFA-36B584AFB99F}"/>
              </a:ext>
            </a:extLst>
          </p:cNvPr>
          <p:cNvSpPr/>
          <p:nvPr/>
        </p:nvSpPr>
        <p:spPr>
          <a:xfrm>
            <a:off x="142240" y="422988"/>
            <a:ext cx="11755119" cy="707886"/>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000" b="1" dirty="0">
                <a:solidFill>
                  <a:srgbClr val="002060"/>
                </a:solidFill>
                <a:latin typeface="Cambria" panose="02040503050406030204" pitchFamily="18" charset="0"/>
                <a:ea typeface="Cambria" panose="02040503050406030204" pitchFamily="18" charset="0"/>
              </a:rPr>
              <a:t>3. </a:t>
            </a:r>
            <a:r>
              <a:rPr lang="en-US" sz="4000" b="1" dirty="0" err="1">
                <a:solidFill>
                  <a:srgbClr val="002060"/>
                </a:solidFill>
                <a:latin typeface="Cambria" panose="02040503050406030204" pitchFamily="18" charset="0"/>
                <a:ea typeface="Cambria" panose="02040503050406030204" pitchFamily="18" charset="0"/>
              </a:rPr>
              <a:t>Chỉ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ra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trong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Băng</a:t>
            </a:r>
            <a:r>
              <a:rPr lang="en-US" sz="4000" b="1" dirty="0">
                <a:solidFill>
                  <a:srgbClr val="002060"/>
                </a:solidFill>
                <a:latin typeface="Cambria" panose="02040503050406030204" pitchFamily="18" charset="0"/>
                <a:ea typeface="Cambria" panose="02040503050406030204" pitchFamily="18" charset="0"/>
              </a:rPr>
              <a:t> tan.</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F15DC82-7D1F-B1D8-0766-4226A4952E1B}"/>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853054" y="1407795"/>
            <a:ext cx="6453505" cy="1898090"/>
          </a:xfrm>
          <a:prstGeom prst="rect">
            <a:avLst/>
          </a:prstGeom>
        </p:spPr>
      </p:pic>
      <p:sp>
        <p:nvSpPr>
          <p:cNvPr id="6" name="Rectangle 5">
            <a:extLst>
              <a:ext uri="{FF2B5EF4-FFF2-40B4-BE49-F238E27FC236}">
                <a16:creationId xmlns:a16="http://schemas.microsoft.com/office/drawing/2014/main" id="{4BE7B367-B5CF-047E-E0B5-43C222F148C6}"/>
              </a:ext>
            </a:extLst>
          </p:cNvPr>
          <p:cNvSpPr/>
          <p:nvPr/>
        </p:nvSpPr>
        <p:spPr>
          <a:xfrm>
            <a:off x="213360" y="3314101"/>
            <a:ext cx="11836400" cy="584775"/>
          </a:xfrm>
          <a:prstGeom prst="rect">
            <a:avLst/>
          </a:prstGeom>
          <a:solidFill>
            <a:schemeClr val="accent4">
              <a:lumMod val="40000"/>
              <a:lumOff val="60000"/>
            </a:schemeClr>
          </a:solidFill>
          <a:ln w="57150">
            <a:solidFill>
              <a:schemeClr val="tx1"/>
            </a:solidFill>
          </a:ln>
        </p:spPr>
        <p:txBody>
          <a:bodyPr wrap="square">
            <a:spAutoFit/>
          </a:bodyPr>
          <a:lstStyle/>
          <a:p>
            <a:pPr lvl="0" algn="just"/>
            <a:r>
              <a:rPr lang="vi-VN" sz="3200" b="1" dirty="0">
                <a:solidFill>
                  <a:prstClr val="black"/>
                </a:solidFill>
                <a:latin typeface="Cambria" panose="02040503050406030204" pitchFamily="18" charset="0"/>
                <a:ea typeface="Cambria" panose="02040503050406030204" pitchFamily="18" charset="0"/>
              </a:rPr>
              <a:t>Phần đầu (đoạn 1): Nguyên nhân dẫn đến hiện tượng băng tan.</a:t>
            </a:r>
          </a:p>
        </p:txBody>
      </p:sp>
      <p:sp>
        <p:nvSpPr>
          <p:cNvPr id="7" name="Rectangle 6">
            <a:extLst>
              <a:ext uri="{FF2B5EF4-FFF2-40B4-BE49-F238E27FC236}">
                <a16:creationId xmlns:a16="http://schemas.microsoft.com/office/drawing/2014/main" id="{AA9AFD8C-2526-D4F3-3250-3CA0A9E8D976}"/>
              </a:ext>
            </a:extLst>
          </p:cNvPr>
          <p:cNvSpPr/>
          <p:nvPr/>
        </p:nvSpPr>
        <p:spPr>
          <a:xfrm>
            <a:off x="213360" y="4228501"/>
            <a:ext cx="11836400" cy="1077218"/>
          </a:xfrm>
          <a:prstGeom prst="rect">
            <a:avLst/>
          </a:prstGeom>
          <a:solidFill>
            <a:schemeClr val="accent4">
              <a:lumMod val="40000"/>
              <a:lumOff val="60000"/>
            </a:schemeClr>
          </a:solidFill>
          <a:ln w="57150">
            <a:solidFill>
              <a:schemeClr val="tx1"/>
            </a:solidFill>
          </a:ln>
        </p:spPr>
        <p:txBody>
          <a:bodyPr wrap="square">
            <a:spAutoFit/>
          </a:bodyPr>
          <a:lstStyle/>
          <a:p>
            <a:pPr lvl="0" algn="just"/>
            <a:r>
              <a:rPr lang="vi-VN" sz="3200" b="1" dirty="0">
                <a:solidFill>
                  <a:prstClr val="black"/>
                </a:solidFill>
                <a:latin typeface="Cambria" panose="02040503050406030204" pitchFamily="18" charset="0"/>
                <a:ea typeface="Cambria" panose="02040503050406030204" pitchFamily="18" charset="0"/>
              </a:rPr>
              <a:t>Phần chính (đoạn 2 và 3): Những hậu quả do </a:t>
            </a:r>
            <a:r>
              <a:rPr lang="en-US" sz="3200" b="1" dirty="0" err="1">
                <a:solidFill>
                  <a:prstClr val="black"/>
                </a:solidFill>
                <a:latin typeface="Cambria" panose="02040503050406030204" pitchFamily="18" charset="0"/>
                <a:ea typeface="Cambria" panose="02040503050406030204" pitchFamily="18" charset="0"/>
              </a:rPr>
              <a:t>băng</a:t>
            </a:r>
            <a:r>
              <a:rPr lang="vi-VN" sz="3200" b="1" dirty="0">
                <a:solidFill>
                  <a:prstClr val="black"/>
                </a:solidFill>
                <a:latin typeface="Cambria" panose="02040503050406030204" pitchFamily="18" charset="0"/>
                <a:ea typeface="Cambria" panose="02040503050406030204" pitchFamily="18" charset="0"/>
              </a:rPr>
              <a:t> tan gây ra đối với con người và môi trường sống của dộng vật.</a:t>
            </a:r>
          </a:p>
        </p:txBody>
      </p:sp>
      <p:sp>
        <p:nvSpPr>
          <p:cNvPr id="8" name="Rectangle 7">
            <a:extLst>
              <a:ext uri="{FF2B5EF4-FFF2-40B4-BE49-F238E27FC236}">
                <a16:creationId xmlns:a16="http://schemas.microsoft.com/office/drawing/2014/main" id="{1B9E9FFE-5771-34DF-3150-B755092F04AC}"/>
              </a:ext>
            </a:extLst>
          </p:cNvPr>
          <p:cNvSpPr/>
          <p:nvPr/>
        </p:nvSpPr>
        <p:spPr>
          <a:xfrm>
            <a:off x="213360" y="5610261"/>
            <a:ext cx="11836400" cy="1077218"/>
          </a:xfrm>
          <a:prstGeom prst="rect">
            <a:avLst/>
          </a:prstGeom>
          <a:solidFill>
            <a:schemeClr val="accent4">
              <a:lumMod val="40000"/>
              <a:lumOff val="60000"/>
            </a:schemeClr>
          </a:solidFill>
          <a:ln w="57150">
            <a:solidFill>
              <a:schemeClr val="tx1"/>
            </a:solidFill>
          </a:ln>
        </p:spPr>
        <p:txBody>
          <a:bodyPr wrap="square">
            <a:spAutoFit/>
          </a:bodyPr>
          <a:lstStyle/>
          <a:p>
            <a:pPr lvl="0" algn="just"/>
            <a:r>
              <a:rPr lang="vi-VN" sz="3200" b="1" dirty="0">
                <a:solidFill>
                  <a:prstClr val="black"/>
                </a:solidFill>
                <a:latin typeface="Cambria" panose="02040503050406030204" pitchFamily="18" charset="0"/>
                <a:ea typeface="Cambria" panose="02040503050406030204" pitchFamily="18" charset="0"/>
              </a:rPr>
              <a:t>Phần cuối (đoạn 4): Kêu gọi con người chung tay bảo vệ môi trường.</a:t>
            </a:r>
          </a:p>
        </p:txBody>
      </p:sp>
    </p:spTree>
    <p:custDataLst>
      <p:tags r:id="rId1"/>
    </p:custDataLst>
    <p:extLst>
      <p:ext uri="{BB962C8B-B14F-4D97-AF65-F5344CB8AC3E}">
        <p14:creationId xmlns:p14="http://schemas.microsoft.com/office/powerpoint/2010/main" val="29747523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2210220-3985-4238-CEFA-36B584AFB99F}"/>
              </a:ext>
            </a:extLst>
          </p:cNvPr>
          <p:cNvSpPr/>
          <p:nvPr/>
        </p:nvSpPr>
        <p:spPr>
          <a:xfrm>
            <a:off x="999075" y="422988"/>
            <a:ext cx="9873278" cy="1446550"/>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400" b="1" dirty="0">
                <a:solidFill>
                  <a:srgbClr val="002060"/>
                </a:solidFill>
                <a:latin typeface="Cambria" panose="02040503050406030204" pitchFamily="18" charset="0"/>
                <a:ea typeface="Cambria" panose="02040503050406030204" pitchFamily="18" charset="0"/>
              </a:rPr>
              <a:t>4. </a:t>
            </a:r>
            <a:r>
              <a:rPr lang="en-US" sz="4400" b="1" dirty="0" err="1">
                <a:solidFill>
                  <a:srgbClr val="002060"/>
                </a:solidFill>
                <a:latin typeface="Cambria" panose="02040503050406030204" pitchFamily="18" charset="0"/>
                <a:ea typeface="Cambria" panose="02040503050406030204" pitchFamily="18" charset="0"/>
              </a:rPr>
              <a:t>Bài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đọc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giúp</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em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có</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thêm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những</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hiểu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biết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gì</a:t>
            </a:r>
            <a:r>
              <a:rPr lang="en-US" sz="4400" b="1" dirty="0">
                <a:solidFill>
                  <a:srgbClr val="002060"/>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Rectangle 4">
            <a:extLst>
              <a:ext uri="{FF2B5EF4-FFF2-40B4-BE49-F238E27FC236}">
                <a16:creationId xmlns:a16="http://schemas.microsoft.com/office/drawing/2014/main" id="{A55B2890-4AA9-FEF6-2D63-EFBE3F49ED9D}"/>
              </a:ext>
            </a:extLst>
          </p:cNvPr>
          <p:cNvSpPr/>
          <p:nvPr/>
        </p:nvSpPr>
        <p:spPr>
          <a:xfrm>
            <a:off x="690994" y="2511461"/>
            <a:ext cx="11155566" cy="3170099"/>
          </a:xfrm>
          <a:prstGeom prst="rect">
            <a:avLst/>
          </a:prstGeom>
          <a:solidFill>
            <a:schemeClr val="accent4">
              <a:lumMod val="40000"/>
              <a:lumOff val="60000"/>
            </a:schemeClr>
          </a:solidFill>
          <a:ln w="57150">
            <a:solidFill>
              <a:schemeClr val="tx1"/>
            </a:solidFill>
          </a:ln>
        </p:spPr>
        <p:txBody>
          <a:bodyPr wrap="square">
            <a:spAutoFit/>
          </a:bodyPr>
          <a:lstStyle/>
          <a:p>
            <a:pPr marL="571500" lvl="0" indent="-5715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rPr>
              <a:t>Em hiểu lí do vì sao băng tan. Thủ phạm làm cho băng tan chính là Trái Đất nóng lên.</a:t>
            </a:r>
            <a:endParaRPr lang="en-US" sz="4000" b="1" dirty="0">
              <a:solidFill>
                <a:prstClr val="black"/>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rPr>
              <a:t>Băng tan không chỉ gây ảnh hưởng đến đời sống của con người mà còn gây ảnh hưởng đến đời sống của các loài động vật.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7098828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descr="卡通人物&#10;&#10;低可信度描述已自动生成">
            <a:extLst>
              <a:ext uri="{FF2B5EF4-FFF2-40B4-BE49-F238E27FC236}">
                <a16:creationId xmlns:a16="http://schemas.microsoft.com/office/drawing/2014/main" id="{77FDCE98-B01D-746F-5EE3-859933DB51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26" t="15924" r="4226" b="7447"/>
          <a:stretch/>
        </p:blipFill>
        <p:spPr>
          <a:xfrm>
            <a:off x="2257969" y="539796"/>
            <a:ext cx="7205428" cy="4603704"/>
          </a:xfrm>
          <a:prstGeom prst="rect">
            <a:avLst/>
          </a:prstGeom>
        </p:spPr>
      </p:pic>
      <p:sp>
        <p:nvSpPr>
          <p:cNvPr id="7" name="矩形: 圆角 1">
            <a:extLst>
              <a:ext uri="{FF2B5EF4-FFF2-40B4-BE49-F238E27FC236}">
                <a16:creationId xmlns:a16="http://schemas.microsoft.com/office/drawing/2014/main" id="{F1DFEE2D-CE53-CF12-C1A2-FE32C1AF4966}"/>
              </a:ext>
            </a:extLst>
          </p:cNvPr>
          <p:cNvSpPr/>
          <p:nvPr/>
        </p:nvSpPr>
        <p:spPr>
          <a:xfrm>
            <a:off x="3743324" y="1612852"/>
            <a:ext cx="4886325" cy="694008"/>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sym typeface="Arial" panose="020B0604020202020204" pitchFamily="34" charset="0"/>
              </a:rPr>
              <a:t>Nội</a:t>
            </a:r>
            <a:r>
              <a:rPr kumimoji="0" lang="en-US" altLang="zh-CN" sz="54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sym typeface="Arial" panose="020B0604020202020204" pitchFamily="34" charset="0"/>
              </a:rPr>
              <a:t> dung </a:t>
            </a:r>
            <a:r>
              <a:rPr kumimoji="0" lang="en-US" altLang="zh-CN" sz="54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sym typeface="Arial" panose="020B0604020202020204" pitchFamily="34" charset="0"/>
              </a:rPr>
              <a:t>bài</a:t>
            </a:r>
            <a:endParaRPr kumimoji="0" lang="zh-CN" altLang="en-US" sz="54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字魂152号-机甲超级黑" panose="00000500000000000000" pitchFamily="2" charset="-122"/>
              <a:sym typeface="Arial" panose="020B0604020202020204" pitchFamily="34" charset="0"/>
            </a:endParaRPr>
          </a:p>
        </p:txBody>
      </p:sp>
      <p:sp>
        <p:nvSpPr>
          <p:cNvPr id="8" name="矩形 2">
            <a:extLst>
              <a:ext uri="{FF2B5EF4-FFF2-40B4-BE49-F238E27FC236}">
                <a16:creationId xmlns:a16="http://schemas.microsoft.com/office/drawing/2014/main" id="{EACF9C1C-0E0D-B247-61AE-1644C3C641F4}"/>
              </a:ext>
            </a:extLst>
          </p:cNvPr>
          <p:cNvSpPr/>
          <p:nvPr/>
        </p:nvSpPr>
        <p:spPr>
          <a:xfrm>
            <a:off x="1016000" y="2758621"/>
            <a:ext cx="10637520" cy="3241530"/>
          </a:xfrm>
          <a:prstGeom prst="roundRect">
            <a:avLst>
              <a:gd name="adj" fmla="val 15526"/>
            </a:avLst>
          </a:prstGeom>
          <a:solidFill>
            <a:schemeClr val="bg1"/>
          </a:solidFill>
        </p:spPr>
        <p:txBody>
          <a:bodyPr wrap="square">
            <a:spAutoFit/>
          </a:bodyPr>
          <a:lstStyle/>
          <a:p>
            <a:pPr lvl="0" algn="just">
              <a:lnSpc>
                <a:spcPct val="150000"/>
              </a:lnSpc>
              <a:defRPr/>
            </a:pP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nguyên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dẫn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đến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hiện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tượng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băng</a:t>
            </a:r>
            <a:r>
              <a:rPr lang="en-US" sz="3200" b="1" dirty="0">
                <a:solidFill>
                  <a:srgbClr val="002060"/>
                </a:solidFill>
                <a:latin typeface="Cambria" panose="02040503050406030204" pitchFamily="18" charset="0"/>
                <a:ea typeface="Cambria" panose="02040503050406030204" pitchFamily="18" charset="0"/>
              </a:rPr>
              <a:t> tan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hậu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hiện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tượng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thời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tiếng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gọi</a:t>
            </a:r>
            <a:r>
              <a:rPr lang="en-US" sz="3200" b="1" dirty="0">
                <a:solidFill>
                  <a:srgbClr val="002060"/>
                </a:solidFill>
                <a:latin typeface="Cambria" panose="02040503050406030204" pitchFamily="18" charset="0"/>
                <a:ea typeface="Cambria" panose="02040503050406030204" pitchFamily="18" charset="0"/>
              </a:rPr>
              <a:t> con </a:t>
            </a:r>
            <a:r>
              <a:rPr lang="en-US" sz="3200" b="1" dirty="0" err="1">
                <a:solidFill>
                  <a:srgbClr val="002060"/>
                </a:solidFill>
                <a:latin typeface="Cambria" panose="02040503050406030204" pitchFamily="18" charset="0"/>
                <a:ea typeface="Cambria" panose="02040503050406030204" pitchFamily="18" charset="0"/>
              </a:rPr>
              <a:t>người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cần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vệ</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môi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trường</a:t>
            </a:r>
            <a:r>
              <a:rPr lang="en-US" sz="3200" b="1" dirty="0">
                <a:solidFill>
                  <a:srgbClr val="002060"/>
                </a:solidFill>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思源黑体 CN Medium" panose="020B0600000000000000"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9939538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52C17-9695-CC3D-7CB6-554EFF233CA5}"/>
              </a:ext>
            </a:extLst>
          </p:cNvPr>
          <p:cNvPicPr>
            <a:picLocks noChangeAspect="1"/>
          </p:cNvPicPr>
          <p:nvPr/>
        </p:nvPicPr>
        <p:blipFill>
          <a:blip r:embed="rId4">
            <a:alphaModFix amt="49000"/>
          </a:blip>
          <a:stretch>
            <a:fillRect/>
          </a:stretch>
        </p:blipFill>
        <p:spPr>
          <a:xfrm>
            <a:off x="0" y="0"/>
            <a:ext cx="12192000" cy="6903686"/>
          </a:xfrm>
          <a:prstGeom prst="rect">
            <a:avLst/>
          </a:prstGeom>
        </p:spPr>
      </p:pic>
      <p:pic>
        <p:nvPicPr>
          <p:cNvPr id="5" name="Graphic 4">
            <a:extLst>
              <a:ext uri="{FF2B5EF4-FFF2-40B4-BE49-F238E27FC236}">
                <a16:creationId xmlns:a16="http://schemas.microsoft.com/office/drawing/2014/main" id="{455E8B51-0FAA-CA68-DBD2-596AAB29554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0959" y="540329"/>
            <a:ext cx="9847975" cy="6145782"/>
          </a:xfrm>
          <a:prstGeom prst="rect">
            <a:avLst/>
          </a:prstGeom>
        </p:spPr>
      </p:pic>
      <p:sp>
        <p:nvSpPr>
          <p:cNvPr id="6" name="Double Wave 5">
            <a:extLst>
              <a:ext uri="{FF2B5EF4-FFF2-40B4-BE49-F238E27FC236}">
                <a16:creationId xmlns:a16="http://schemas.microsoft.com/office/drawing/2014/main" id="{33C2BC68-EFB5-B831-83CD-5F1B22DF47DC}"/>
              </a:ext>
            </a:extLst>
          </p:cNvPr>
          <p:cNvSpPr/>
          <p:nvPr/>
        </p:nvSpPr>
        <p:spPr>
          <a:xfrm>
            <a:off x="3103417" y="841664"/>
            <a:ext cx="5985165" cy="1143000"/>
          </a:xfrm>
          <a:prstGeom prst="double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black"/>
              </a:solidFill>
              <a:effectLst/>
              <a:uLnTx/>
              <a:uFillTx/>
              <a:latin typeface="#9Slide07 IcielLa Chic Pro Shad" panose="02000506090000020004" pitchFamily="2" charset="0"/>
              <a:ea typeface="+mn-ea"/>
              <a:cs typeface="+mn-cs"/>
            </a:endParaRPr>
          </a:p>
        </p:txBody>
      </p:sp>
      <p:pic>
        <p:nvPicPr>
          <p:cNvPr id="7" name="Picture 6">
            <a:extLst>
              <a:ext uri="{FF2B5EF4-FFF2-40B4-BE49-F238E27FC236}">
                <a16:creationId xmlns:a16="http://schemas.microsoft.com/office/drawing/2014/main" id="{16D9D73B-DC6A-C00D-B8FF-94D6521F94C8}"/>
              </a:ext>
            </a:extLst>
          </p:cNvPr>
          <p:cNvPicPr>
            <a:picLocks noChangeAspect="1"/>
          </p:cNvPicPr>
          <p:nvPr/>
        </p:nvPicPr>
        <p:blipFill>
          <a:blip r:embed="rId7"/>
          <a:stretch>
            <a:fillRect/>
          </a:stretch>
        </p:blipFill>
        <p:spPr>
          <a:xfrm>
            <a:off x="3408449" y="875736"/>
            <a:ext cx="5334462" cy="1286367"/>
          </a:xfrm>
          <a:prstGeom prst="rect">
            <a:avLst/>
          </a:prstGeom>
        </p:spPr>
      </p:pic>
    </p:spTree>
    <p:custDataLst>
      <p:tags r:id="rId1"/>
    </p:custDataLst>
    <p:extLst>
      <p:ext uri="{BB962C8B-B14F-4D97-AF65-F5344CB8AC3E}">
        <p14:creationId xmlns:p14="http://schemas.microsoft.com/office/powerpoint/2010/main" val="17336717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52C17-9695-CC3D-7CB6-554EFF233CA5}"/>
              </a:ext>
            </a:extLst>
          </p:cNvPr>
          <p:cNvPicPr>
            <a:picLocks noChangeAspect="1"/>
          </p:cNvPicPr>
          <p:nvPr/>
        </p:nvPicPr>
        <p:blipFill>
          <a:blip r:embed="rId4">
            <a:alphaModFix amt="49000"/>
          </a:blip>
          <a:stretch>
            <a:fillRect/>
          </a:stretch>
        </p:blipFill>
        <p:spPr>
          <a:xfrm>
            <a:off x="0" y="0"/>
            <a:ext cx="12192000" cy="6903686"/>
          </a:xfrm>
          <a:prstGeom prst="rect">
            <a:avLst/>
          </a:prstGeom>
        </p:spPr>
      </p:pic>
      <p:pic>
        <p:nvPicPr>
          <p:cNvPr id="5" name="Graphic 4">
            <a:extLst>
              <a:ext uri="{FF2B5EF4-FFF2-40B4-BE49-F238E27FC236}">
                <a16:creationId xmlns:a16="http://schemas.microsoft.com/office/drawing/2014/main" id="{455E8B51-0FAA-CA68-DBD2-596AAB29554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29787" y="561111"/>
            <a:ext cx="9847975" cy="6145782"/>
          </a:xfrm>
          <a:prstGeom prst="rect">
            <a:avLst/>
          </a:prstGeom>
        </p:spPr>
      </p:pic>
      <p:sp>
        <p:nvSpPr>
          <p:cNvPr id="6" name="Double Wave 5">
            <a:extLst>
              <a:ext uri="{FF2B5EF4-FFF2-40B4-BE49-F238E27FC236}">
                <a16:creationId xmlns:a16="http://schemas.microsoft.com/office/drawing/2014/main" id="{33C2BC68-EFB5-B831-83CD-5F1B22DF47DC}"/>
              </a:ext>
            </a:extLst>
          </p:cNvPr>
          <p:cNvSpPr/>
          <p:nvPr/>
        </p:nvSpPr>
        <p:spPr>
          <a:xfrm>
            <a:off x="3103417" y="841664"/>
            <a:ext cx="5985165" cy="1143000"/>
          </a:xfrm>
          <a:prstGeom prst="double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black"/>
              </a:solidFill>
              <a:effectLst/>
              <a:uLnTx/>
              <a:uFillTx/>
              <a:latin typeface="#9Slide07 IcielLa Chic Pro Shad" panose="02000506090000020004" pitchFamily="2" charset="0"/>
              <a:ea typeface="+mn-ea"/>
              <a:cs typeface="+mn-cs"/>
            </a:endParaRPr>
          </a:p>
        </p:txBody>
      </p:sp>
      <p:pic>
        <p:nvPicPr>
          <p:cNvPr id="2" name="Picture 1">
            <a:extLst>
              <a:ext uri="{FF2B5EF4-FFF2-40B4-BE49-F238E27FC236}">
                <a16:creationId xmlns:a16="http://schemas.microsoft.com/office/drawing/2014/main" id="{692CB179-2E30-9AE2-7666-6BEB5379161E}"/>
              </a:ext>
            </a:extLst>
          </p:cNvPr>
          <p:cNvPicPr>
            <a:picLocks noChangeAspect="1"/>
          </p:cNvPicPr>
          <p:nvPr/>
        </p:nvPicPr>
        <p:blipFill>
          <a:blip r:embed="rId7"/>
          <a:stretch>
            <a:fillRect/>
          </a:stretch>
        </p:blipFill>
        <p:spPr>
          <a:xfrm>
            <a:off x="3485925" y="664002"/>
            <a:ext cx="5182049" cy="1853345"/>
          </a:xfrm>
          <a:prstGeom prst="rect">
            <a:avLst/>
          </a:prstGeom>
        </p:spPr>
      </p:pic>
    </p:spTree>
    <p:custDataLst>
      <p:tags r:id="rId1"/>
    </p:custDataLst>
    <p:extLst>
      <p:ext uri="{BB962C8B-B14F-4D97-AF65-F5344CB8AC3E}">
        <p14:creationId xmlns:p14="http://schemas.microsoft.com/office/powerpoint/2010/main" val="39386477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4"/>
          <a:stretch>
            <a:fillRect/>
          </a:stretch>
        </p:blipFill>
        <p:spPr>
          <a:xfrm>
            <a:off x="854537" y="43908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846762" y="1885034"/>
            <a:ext cx="10807604" cy="2308324"/>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3600" dirty="0">
                <a:solidFill>
                  <a:prstClr val="black"/>
                </a:solidFill>
                <a:latin typeface="Cambria" panose="02040503050406030204" pitchFamily="18" charset="0"/>
                <a:ea typeface="Cambria" panose="02040503050406030204" pitchFamily="18" charset="0"/>
              </a:rPr>
              <a:t>Đọc diễn cảm toàn bài, nhấn giọng vào những từ ngữ, chi tiết thể hiện hậu quả do băng tan.</a:t>
            </a:r>
            <a:endParaRPr lang="en-US" sz="3600" dirty="0">
              <a:solidFill>
                <a:prstClr val="black"/>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defRPr/>
            </a:pPr>
            <a:r>
              <a:rPr lang="vi-VN" sz="3600" dirty="0">
                <a:solidFill>
                  <a:prstClr val="black"/>
                </a:solidFill>
                <a:latin typeface="Cambria" panose="02040503050406030204" pitchFamily="18" charset="0"/>
                <a:ea typeface="Cambria" panose="02040503050406030204" pitchFamily="18" charset="0"/>
              </a:rPr>
              <a:t>Lên cao giọng khi đọc lời kêu gọi nhân loại chung tay bảo vệ môi trường.</a:t>
            </a:r>
            <a:endParaRPr kumimoji="0" lang="vi-VN"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264007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7C40002-A7C2-3985-FCC0-7373BC52A6D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596493" y="2576945"/>
            <a:ext cx="4032683" cy="4281055"/>
          </a:xfrm>
          <a:prstGeom prst="rect">
            <a:avLst/>
          </a:prstGeom>
        </p:spPr>
      </p:pic>
      <p:pic>
        <p:nvPicPr>
          <p:cNvPr id="5" name="Picture 4">
            <a:extLst>
              <a:ext uri="{FF2B5EF4-FFF2-40B4-BE49-F238E27FC236}">
                <a16:creationId xmlns:a16="http://schemas.microsoft.com/office/drawing/2014/main" id="{D86F2EF0-28C3-4A5A-A365-4C6241879750}"/>
              </a:ext>
            </a:extLst>
          </p:cNvPr>
          <p:cNvPicPr>
            <a:picLocks noChangeAspect="1"/>
          </p:cNvPicPr>
          <p:nvPr/>
        </p:nvPicPr>
        <p:blipFill>
          <a:blip r:embed="rId6"/>
          <a:stretch>
            <a:fillRect/>
          </a:stretch>
        </p:blipFill>
        <p:spPr>
          <a:xfrm>
            <a:off x="0" y="744267"/>
            <a:ext cx="8059611" cy="5639289"/>
          </a:xfrm>
          <a:prstGeom prst="rect">
            <a:avLst/>
          </a:prstGeom>
        </p:spPr>
      </p:pic>
    </p:spTree>
    <p:custDataLst>
      <p:tags r:id="rId1"/>
    </p:custDataLst>
    <p:extLst>
      <p:ext uri="{BB962C8B-B14F-4D97-AF65-F5344CB8AC3E}">
        <p14:creationId xmlns:p14="http://schemas.microsoft.com/office/powerpoint/2010/main" val="362624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3784553-C210-3672-ABBF-83F064D77B7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50940" y="3948119"/>
            <a:ext cx="2741060" cy="2909881"/>
          </a:xfrm>
          <a:prstGeom prst="rect">
            <a:avLst/>
          </a:prstGeom>
        </p:spPr>
      </p:pic>
      <p:sp>
        <p:nvSpPr>
          <p:cNvPr id="2" name="Speech Bubble: Oval 1">
            <a:extLst>
              <a:ext uri="{FF2B5EF4-FFF2-40B4-BE49-F238E27FC236}">
                <a16:creationId xmlns:a16="http://schemas.microsoft.com/office/drawing/2014/main" id="{1C46120F-19F8-BC99-DF4A-A4DE21D71E1C}"/>
              </a:ext>
            </a:extLst>
          </p:cNvPr>
          <p:cNvSpPr/>
          <p:nvPr/>
        </p:nvSpPr>
        <p:spPr>
          <a:xfrm>
            <a:off x="7211291" y="1724660"/>
            <a:ext cx="3973546" cy="1829031"/>
          </a:xfrm>
          <a:custGeom>
            <a:avLst/>
            <a:gdLst>
              <a:gd name="connsiteX0" fmla="*/ 3161155 w 3973546"/>
              <a:gd name="connsiteY0" fmla="*/ 2057056 h 1829031"/>
              <a:gd name="connsiteX1" fmla="*/ 2840159 w 3973546"/>
              <a:gd name="connsiteY1" fmla="*/ 1936529 h 1829031"/>
              <a:gd name="connsiteX2" fmla="*/ 2478184 w 3973546"/>
              <a:gd name="connsiteY2" fmla="*/ 1800616 h 1829031"/>
              <a:gd name="connsiteX3" fmla="*/ 930307 w 3973546"/>
              <a:gd name="connsiteY3" fmla="*/ 1689020 h 1829031"/>
              <a:gd name="connsiteX4" fmla="*/ 1191976 w 3973546"/>
              <a:gd name="connsiteY4" fmla="*/ 76365 h 1829031"/>
              <a:gd name="connsiteX5" fmla="*/ 2686949 w 3973546"/>
              <a:gd name="connsiteY5" fmla="*/ 58672 h 1829031"/>
              <a:gd name="connsiteX6" fmla="*/ 3163534 w 3973546"/>
              <a:gd name="connsiteY6" fmla="*/ 1651358 h 1829031"/>
              <a:gd name="connsiteX7" fmla="*/ 3161155 w 3973546"/>
              <a:gd name="connsiteY7" fmla="*/ 2057056 h 182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3546" h="1829031" fill="none" extrusionOk="0">
                <a:moveTo>
                  <a:pt x="3161155" y="2057056"/>
                </a:moveTo>
                <a:cubicBezTo>
                  <a:pt x="3081426" y="2037818"/>
                  <a:pt x="2970446" y="1974721"/>
                  <a:pt x="2840159" y="1936529"/>
                </a:cubicBezTo>
                <a:cubicBezTo>
                  <a:pt x="2709872" y="1898337"/>
                  <a:pt x="2610933" y="1816301"/>
                  <a:pt x="2478184" y="1800616"/>
                </a:cubicBezTo>
                <a:cubicBezTo>
                  <a:pt x="1895709" y="1881720"/>
                  <a:pt x="1351255" y="1748337"/>
                  <a:pt x="930307" y="1689020"/>
                </a:cubicBezTo>
                <a:cubicBezTo>
                  <a:pt x="-382279" y="1269661"/>
                  <a:pt x="-507776" y="300276"/>
                  <a:pt x="1191976" y="76365"/>
                </a:cubicBezTo>
                <a:cubicBezTo>
                  <a:pt x="1536825" y="-50963"/>
                  <a:pt x="2200419" y="-103604"/>
                  <a:pt x="2686949" y="58672"/>
                </a:cubicBezTo>
                <a:cubicBezTo>
                  <a:pt x="4155961" y="353952"/>
                  <a:pt x="4498236" y="1047812"/>
                  <a:pt x="3163534" y="1651358"/>
                </a:cubicBezTo>
                <a:cubicBezTo>
                  <a:pt x="3188796" y="1736285"/>
                  <a:pt x="3160690" y="1908034"/>
                  <a:pt x="3161155" y="2057056"/>
                </a:cubicBezTo>
                <a:close/>
              </a:path>
              <a:path w="3973546" h="1829031" stroke="0" extrusionOk="0">
                <a:moveTo>
                  <a:pt x="3161155" y="2057056"/>
                </a:moveTo>
                <a:cubicBezTo>
                  <a:pt x="3051268" y="2017744"/>
                  <a:pt x="2920323" y="1960807"/>
                  <a:pt x="2826499" y="1931400"/>
                </a:cubicBezTo>
                <a:cubicBezTo>
                  <a:pt x="2732675" y="1901993"/>
                  <a:pt x="2591443" y="1798802"/>
                  <a:pt x="2478184" y="1800616"/>
                </a:cubicBezTo>
                <a:cubicBezTo>
                  <a:pt x="1878888" y="1768005"/>
                  <a:pt x="1320366" y="1853121"/>
                  <a:pt x="930307" y="1689020"/>
                </a:cubicBezTo>
                <a:cubicBezTo>
                  <a:pt x="-165045" y="1412073"/>
                  <a:pt x="-196682" y="293077"/>
                  <a:pt x="1191976" y="76365"/>
                </a:cubicBezTo>
                <a:cubicBezTo>
                  <a:pt x="1637574" y="-31372"/>
                  <a:pt x="2196616" y="-13052"/>
                  <a:pt x="2686949" y="58672"/>
                </a:cubicBezTo>
                <a:cubicBezTo>
                  <a:pt x="4098680" y="314875"/>
                  <a:pt x="4650331" y="1226117"/>
                  <a:pt x="3163534" y="1651358"/>
                </a:cubicBezTo>
                <a:cubicBezTo>
                  <a:pt x="3182366" y="1749901"/>
                  <a:pt x="3136024" y="1947407"/>
                  <a:pt x="3161155" y="2057056"/>
                </a:cubicBezTo>
                <a:close/>
              </a:path>
            </a:pathLst>
          </a:custGeom>
          <a:ln w="38100">
            <a:solidFill>
              <a:srgbClr val="002060"/>
            </a:solidFill>
            <a:extLst>
              <a:ext uri="{C807C97D-BFC1-408E-A445-0C87EB9F89A2}">
                <ask:lineSketchStyleProps xmlns:ask="http://schemas.microsoft.com/office/drawing/2018/sketchyshapes" xmlns="" sd="3994311669">
                  <a:prstGeom prst="wedgeEllipseCallout">
                    <a:avLst>
                      <a:gd name="adj1" fmla="val 29555"/>
                      <a:gd name="adj2" fmla="val 62467"/>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sysClr val="windowText" lastClr="000000"/>
                </a:solidFill>
              </a:rPr>
              <a:t>Đây</a:t>
            </a:r>
            <a:r>
              <a:rPr lang="en-US" sz="4000" b="1" dirty="0">
                <a:solidFill>
                  <a:sysClr val="windowText" lastClr="000000"/>
                </a:solidFill>
              </a:rPr>
              <a:t> </a:t>
            </a:r>
            <a:r>
              <a:rPr lang="en-US" sz="4000" b="1" dirty="0" err="1">
                <a:solidFill>
                  <a:sysClr val="windowText" lastClr="000000"/>
                </a:solidFill>
              </a:rPr>
              <a:t>là</a:t>
            </a:r>
            <a:r>
              <a:rPr lang="en-US" sz="4000" b="1" dirty="0">
                <a:solidFill>
                  <a:sysClr val="windowText" lastClr="000000"/>
                </a:solidFill>
              </a:rPr>
              <a:t> con </a:t>
            </a:r>
            <a:r>
              <a:rPr lang="en-US" sz="4000" b="1" dirty="0" err="1">
                <a:solidFill>
                  <a:sysClr val="windowText" lastClr="000000"/>
                </a:solidFill>
              </a:rPr>
              <a:t>gì</a:t>
            </a:r>
            <a:r>
              <a:rPr lang="en-US" sz="4000" b="1" dirty="0">
                <a:solidFill>
                  <a:sysClr val="windowText" lastClr="000000"/>
                </a:solidFill>
              </a:rPr>
              <a:t>?</a:t>
            </a:r>
            <a:endParaRPr kumimoji="0" lang="en-US" sz="40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4" name="Rectangle: Rounded Corners 3">
            <a:extLst>
              <a:ext uri="{FF2B5EF4-FFF2-40B4-BE49-F238E27FC236}">
                <a16:creationId xmlns:a16="http://schemas.microsoft.com/office/drawing/2014/main" id="{7F9355FB-43CF-3CD8-6943-6ACF65F33528}"/>
              </a:ext>
            </a:extLst>
          </p:cNvPr>
          <p:cNvSpPr/>
          <p:nvPr/>
        </p:nvSpPr>
        <p:spPr>
          <a:xfrm>
            <a:off x="5151291" y="4185805"/>
            <a:ext cx="3522519" cy="1091045"/>
          </a:xfrm>
          <a:custGeom>
            <a:avLst/>
            <a:gdLst>
              <a:gd name="connsiteX0" fmla="*/ 0 w 3522519"/>
              <a:gd name="connsiteY0" fmla="*/ 181844 h 1091045"/>
              <a:gd name="connsiteX1" fmla="*/ 181844 w 3522519"/>
              <a:gd name="connsiteY1" fmla="*/ 0 h 1091045"/>
              <a:gd name="connsiteX2" fmla="*/ 3340675 w 3522519"/>
              <a:gd name="connsiteY2" fmla="*/ 0 h 1091045"/>
              <a:gd name="connsiteX3" fmla="*/ 3522519 w 3522519"/>
              <a:gd name="connsiteY3" fmla="*/ 181844 h 1091045"/>
              <a:gd name="connsiteX4" fmla="*/ 3522519 w 3522519"/>
              <a:gd name="connsiteY4" fmla="*/ 909201 h 1091045"/>
              <a:gd name="connsiteX5" fmla="*/ 3340675 w 3522519"/>
              <a:gd name="connsiteY5" fmla="*/ 1091045 h 1091045"/>
              <a:gd name="connsiteX6" fmla="*/ 181844 w 3522519"/>
              <a:gd name="connsiteY6" fmla="*/ 1091045 h 1091045"/>
              <a:gd name="connsiteX7" fmla="*/ 0 w 3522519"/>
              <a:gd name="connsiteY7" fmla="*/ 909201 h 1091045"/>
              <a:gd name="connsiteX8" fmla="*/ 0 w 3522519"/>
              <a:gd name="connsiteY8" fmla="*/ 181844 h 109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519" h="1091045" fill="none" extrusionOk="0">
                <a:moveTo>
                  <a:pt x="0" y="181844"/>
                </a:moveTo>
                <a:cubicBezTo>
                  <a:pt x="8538" y="99382"/>
                  <a:pt x="86768" y="-2234"/>
                  <a:pt x="181844" y="0"/>
                </a:cubicBezTo>
                <a:cubicBezTo>
                  <a:pt x="1307840" y="-115335"/>
                  <a:pt x="2131261" y="-154762"/>
                  <a:pt x="3340675" y="0"/>
                </a:cubicBezTo>
                <a:cubicBezTo>
                  <a:pt x="3440809" y="4297"/>
                  <a:pt x="3518020" y="95070"/>
                  <a:pt x="3522519" y="181844"/>
                </a:cubicBezTo>
                <a:cubicBezTo>
                  <a:pt x="3510473" y="419560"/>
                  <a:pt x="3511008" y="652145"/>
                  <a:pt x="3522519" y="909201"/>
                </a:cubicBezTo>
                <a:cubicBezTo>
                  <a:pt x="3531930" y="1008362"/>
                  <a:pt x="3435286" y="1085913"/>
                  <a:pt x="3340675" y="1091045"/>
                </a:cubicBezTo>
                <a:cubicBezTo>
                  <a:pt x="2336576" y="926795"/>
                  <a:pt x="1237000" y="1072988"/>
                  <a:pt x="181844" y="1091045"/>
                </a:cubicBezTo>
                <a:cubicBezTo>
                  <a:pt x="93217" y="1095006"/>
                  <a:pt x="1284" y="1006769"/>
                  <a:pt x="0" y="909201"/>
                </a:cubicBezTo>
                <a:cubicBezTo>
                  <a:pt x="58763" y="671076"/>
                  <a:pt x="45106" y="439724"/>
                  <a:pt x="0" y="181844"/>
                </a:cubicBezTo>
                <a:close/>
              </a:path>
              <a:path w="3522519" h="1091045" stroke="0" extrusionOk="0">
                <a:moveTo>
                  <a:pt x="0" y="181844"/>
                </a:moveTo>
                <a:cubicBezTo>
                  <a:pt x="11796" y="78131"/>
                  <a:pt x="78453" y="-13301"/>
                  <a:pt x="181844" y="0"/>
                </a:cubicBezTo>
                <a:cubicBezTo>
                  <a:pt x="886098" y="-131760"/>
                  <a:pt x="2636222" y="83096"/>
                  <a:pt x="3340675" y="0"/>
                </a:cubicBezTo>
                <a:cubicBezTo>
                  <a:pt x="3443228" y="-6933"/>
                  <a:pt x="3526323" y="65372"/>
                  <a:pt x="3522519" y="181844"/>
                </a:cubicBezTo>
                <a:cubicBezTo>
                  <a:pt x="3531419" y="262416"/>
                  <a:pt x="3458714" y="783678"/>
                  <a:pt x="3522519" y="909201"/>
                </a:cubicBezTo>
                <a:cubicBezTo>
                  <a:pt x="3525740" y="1014828"/>
                  <a:pt x="3444736" y="1098268"/>
                  <a:pt x="3340675" y="1091045"/>
                </a:cubicBezTo>
                <a:cubicBezTo>
                  <a:pt x="1811539" y="1258626"/>
                  <a:pt x="1554502" y="1114789"/>
                  <a:pt x="181844" y="1091045"/>
                </a:cubicBezTo>
                <a:cubicBezTo>
                  <a:pt x="87696" y="1093190"/>
                  <a:pt x="4302" y="1011221"/>
                  <a:pt x="0" y="909201"/>
                </a:cubicBezTo>
                <a:cubicBezTo>
                  <a:pt x="14710" y="621662"/>
                  <a:pt x="2097" y="519546"/>
                  <a:pt x="0" y="181844"/>
                </a:cubicBezTo>
                <a:close/>
              </a:path>
            </a:pathLst>
          </a:custGeom>
          <a:solidFill>
            <a:srgbClr val="FFFFCC"/>
          </a:solidFill>
          <a:ln w="38100">
            <a:solidFill>
              <a:srgbClr val="002060"/>
            </a:solidFill>
            <a:prstDash val="dashDot"/>
            <a:extLst>
              <a:ext uri="{C807C97D-BFC1-408E-A445-0C87EB9F89A2}">
                <ask:lineSketchStyleProps xmlns:ask="http://schemas.microsoft.com/office/drawing/2018/sketchyshapes" xmlns="" sd="5471744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Chim</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cánh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cụt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71F780D-9FF6-B357-FA07-42E8D42B6A2A}"/>
              </a:ext>
            </a:extLst>
          </p:cNvPr>
          <p:cNvPicPr>
            <a:picLocks noChangeAspect="1"/>
          </p:cNvPicPr>
          <p:nvPr/>
        </p:nvPicPr>
        <p:blipFill>
          <a:blip r:embed="rId7"/>
          <a:stretch>
            <a:fillRect/>
          </a:stretch>
        </p:blipFill>
        <p:spPr>
          <a:xfrm>
            <a:off x="3254224" y="319608"/>
            <a:ext cx="6407451" cy="1170533"/>
          </a:xfrm>
          <a:prstGeom prst="rect">
            <a:avLst/>
          </a:prstGeom>
        </p:spPr>
      </p:pic>
      <p:pic>
        <p:nvPicPr>
          <p:cNvPr id="11" name="Picture 10">
            <a:extLst>
              <a:ext uri="{FF2B5EF4-FFF2-40B4-BE49-F238E27FC236}">
                <a16:creationId xmlns:a16="http://schemas.microsoft.com/office/drawing/2014/main" id="{94684A1B-D754-1BEE-7624-365487C68A68}"/>
              </a:ext>
            </a:extLst>
          </p:cNvPr>
          <p:cNvPicPr>
            <a:picLocks noChangeAspect="1"/>
          </p:cNvPicPr>
          <p:nvPr/>
        </p:nvPicPr>
        <p:blipFill>
          <a:blip r:embed="rId8"/>
          <a:stretch>
            <a:fillRect/>
          </a:stretch>
        </p:blipFill>
        <p:spPr>
          <a:xfrm>
            <a:off x="428624" y="1876424"/>
            <a:ext cx="3800475" cy="4489133"/>
          </a:xfrm>
          <a:prstGeom prst="rect">
            <a:avLst/>
          </a:prstGeom>
        </p:spPr>
      </p:pic>
    </p:spTree>
    <p:custDataLst>
      <p:tags r:id="rId1"/>
    </p:custDataLst>
    <p:extLst>
      <p:ext uri="{BB962C8B-B14F-4D97-AF65-F5344CB8AC3E}">
        <p14:creationId xmlns:p14="http://schemas.microsoft.com/office/powerpoint/2010/main" val="533406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2BFA7B-FB2F-96FF-0A3A-AA843E2B4B4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50940" y="3948119"/>
            <a:ext cx="2741060" cy="2909881"/>
          </a:xfrm>
          <a:prstGeom prst="rect">
            <a:avLst/>
          </a:prstGeom>
        </p:spPr>
      </p:pic>
      <p:sp>
        <p:nvSpPr>
          <p:cNvPr id="6" name="Speech Bubble: Oval 1">
            <a:extLst>
              <a:ext uri="{FF2B5EF4-FFF2-40B4-BE49-F238E27FC236}">
                <a16:creationId xmlns:a16="http://schemas.microsoft.com/office/drawing/2014/main" id="{202B1DAA-8E72-C41B-2010-5A044EC4E65A}"/>
              </a:ext>
            </a:extLst>
          </p:cNvPr>
          <p:cNvSpPr/>
          <p:nvPr/>
        </p:nvSpPr>
        <p:spPr>
          <a:xfrm>
            <a:off x="7211291" y="1724660"/>
            <a:ext cx="3973546" cy="1829031"/>
          </a:xfrm>
          <a:custGeom>
            <a:avLst/>
            <a:gdLst>
              <a:gd name="connsiteX0" fmla="*/ 3161155 w 3973546"/>
              <a:gd name="connsiteY0" fmla="*/ 2057056 h 1829031"/>
              <a:gd name="connsiteX1" fmla="*/ 2840159 w 3973546"/>
              <a:gd name="connsiteY1" fmla="*/ 1936529 h 1829031"/>
              <a:gd name="connsiteX2" fmla="*/ 2478184 w 3973546"/>
              <a:gd name="connsiteY2" fmla="*/ 1800616 h 1829031"/>
              <a:gd name="connsiteX3" fmla="*/ 930307 w 3973546"/>
              <a:gd name="connsiteY3" fmla="*/ 1689020 h 1829031"/>
              <a:gd name="connsiteX4" fmla="*/ 1191976 w 3973546"/>
              <a:gd name="connsiteY4" fmla="*/ 76365 h 1829031"/>
              <a:gd name="connsiteX5" fmla="*/ 2686949 w 3973546"/>
              <a:gd name="connsiteY5" fmla="*/ 58672 h 1829031"/>
              <a:gd name="connsiteX6" fmla="*/ 3163534 w 3973546"/>
              <a:gd name="connsiteY6" fmla="*/ 1651358 h 1829031"/>
              <a:gd name="connsiteX7" fmla="*/ 3161155 w 3973546"/>
              <a:gd name="connsiteY7" fmla="*/ 2057056 h 182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3546" h="1829031" fill="none" extrusionOk="0">
                <a:moveTo>
                  <a:pt x="3161155" y="2057056"/>
                </a:moveTo>
                <a:cubicBezTo>
                  <a:pt x="3081426" y="2037818"/>
                  <a:pt x="2970446" y="1974721"/>
                  <a:pt x="2840159" y="1936529"/>
                </a:cubicBezTo>
                <a:cubicBezTo>
                  <a:pt x="2709872" y="1898337"/>
                  <a:pt x="2610933" y="1816301"/>
                  <a:pt x="2478184" y="1800616"/>
                </a:cubicBezTo>
                <a:cubicBezTo>
                  <a:pt x="1895709" y="1881720"/>
                  <a:pt x="1351255" y="1748337"/>
                  <a:pt x="930307" y="1689020"/>
                </a:cubicBezTo>
                <a:cubicBezTo>
                  <a:pt x="-382279" y="1269661"/>
                  <a:pt x="-507776" y="300276"/>
                  <a:pt x="1191976" y="76365"/>
                </a:cubicBezTo>
                <a:cubicBezTo>
                  <a:pt x="1536825" y="-50963"/>
                  <a:pt x="2200419" y="-103604"/>
                  <a:pt x="2686949" y="58672"/>
                </a:cubicBezTo>
                <a:cubicBezTo>
                  <a:pt x="4155961" y="353952"/>
                  <a:pt x="4498236" y="1047812"/>
                  <a:pt x="3163534" y="1651358"/>
                </a:cubicBezTo>
                <a:cubicBezTo>
                  <a:pt x="3188796" y="1736285"/>
                  <a:pt x="3160690" y="1908034"/>
                  <a:pt x="3161155" y="2057056"/>
                </a:cubicBezTo>
                <a:close/>
              </a:path>
              <a:path w="3973546" h="1829031" stroke="0" extrusionOk="0">
                <a:moveTo>
                  <a:pt x="3161155" y="2057056"/>
                </a:moveTo>
                <a:cubicBezTo>
                  <a:pt x="3051268" y="2017744"/>
                  <a:pt x="2920323" y="1960807"/>
                  <a:pt x="2826499" y="1931400"/>
                </a:cubicBezTo>
                <a:cubicBezTo>
                  <a:pt x="2732675" y="1901993"/>
                  <a:pt x="2591443" y="1798802"/>
                  <a:pt x="2478184" y="1800616"/>
                </a:cubicBezTo>
                <a:cubicBezTo>
                  <a:pt x="1878888" y="1768005"/>
                  <a:pt x="1320366" y="1853121"/>
                  <a:pt x="930307" y="1689020"/>
                </a:cubicBezTo>
                <a:cubicBezTo>
                  <a:pt x="-165045" y="1412073"/>
                  <a:pt x="-196682" y="293077"/>
                  <a:pt x="1191976" y="76365"/>
                </a:cubicBezTo>
                <a:cubicBezTo>
                  <a:pt x="1637574" y="-31372"/>
                  <a:pt x="2196616" y="-13052"/>
                  <a:pt x="2686949" y="58672"/>
                </a:cubicBezTo>
                <a:cubicBezTo>
                  <a:pt x="4098680" y="314875"/>
                  <a:pt x="4650331" y="1226117"/>
                  <a:pt x="3163534" y="1651358"/>
                </a:cubicBezTo>
                <a:cubicBezTo>
                  <a:pt x="3182366" y="1749901"/>
                  <a:pt x="3136024" y="1947407"/>
                  <a:pt x="3161155" y="2057056"/>
                </a:cubicBezTo>
                <a:close/>
              </a:path>
            </a:pathLst>
          </a:custGeom>
          <a:ln w="38100">
            <a:solidFill>
              <a:srgbClr val="002060"/>
            </a:solidFill>
            <a:extLst>
              <a:ext uri="{C807C97D-BFC1-408E-A445-0C87EB9F89A2}">
                <ask:lineSketchStyleProps xmlns:ask="http://schemas.microsoft.com/office/drawing/2018/sketchyshapes" xmlns="" sd="3994311669">
                  <a:prstGeom prst="wedgeEllipseCallout">
                    <a:avLst>
                      <a:gd name="adj1" fmla="val 29555"/>
                      <a:gd name="adj2" fmla="val 62467"/>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sysClr val="windowText" lastClr="000000"/>
                </a:solidFill>
              </a:rPr>
              <a:t>Đây</a:t>
            </a:r>
            <a:r>
              <a:rPr lang="en-US" sz="4000" b="1" dirty="0">
                <a:solidFill>
                  <a:sysClr val="windowText" lastClr="000000"/>
                </a:solidFill>
              </a:rPr>
              <a:t> </a:t>
            </a:r>
            <a:r>
              <a:rPr lang="en-US" sz="4000" b="1" dirty="0" err="1">
                <a:solidFill>
                  <a:sysClr val="windowText" lastClr="000000"/>
                </a:solidFill>
              </a:rPr>
              <a:t>là</a:t>
            </a:r>
            <a:r>
              <a:rPr lang="en-US" sz="4000" b="1" dirty="0">
                <a:solidFill>
                  <a:sysClr val="windowText" lastClr="000000"/>
                </a:solidFill>
              </a:rPr>
              <a:t> con </a:t>
            </a:r>
            <a:r>
              <a:rPr lang="en-US" sz="4000" b="1" dirty="0" err="1">
                <a:solidFill>
                  <a:sysClr val="windowText" lastClr="000000"/>
                </a:solidFill>
              </a:rPr>
              <a:t>gì</a:t>
            </a:r>
            <a:r>
              <a:rPr lang="en-US" sz="4000" b="1" dirty="0">
                <a:solidFill>
                  <a:sysClr val="windowText" lastClr="000000"/>
                </a:solidFill>
              </a:rPr>
              <a:t>?</a:t>
            </a:r>
            <a:endParaRPr kumimoji="0" lang="en-US" sz="40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10" name="Rectangle: Rounded Corners 3">
            <a:extLst>
              <a:ext uri="{FF2B5EF4-FFF2-40B4-BE49-F238E27FC236}">
                <a16:creationId xmlns:a16="http://schemas.microsoft.com/office/drawing/2014/main" id="{9B8CB969-1216-D692-77C3-95C972A8D472}"/>
              </a:ext>
            </a:extLst>
          </p:cNvPr>
          <p:cNvSpPr/>
          <p:nvPr/>
        </p:nvSpPr>
        <p:spPr>
          <a:xfrm>
            <a:off x="5151291" y="4185805"/>
            <a:ext cx="3522519" cy="1091045"/>
          </a:xfrm>
          <a:custGeom>
            <a:avLst/>
            <a:gdLst>
              <a:gd name="connsiteX0" fmla="*/ 0 w 3522519"/>
              <a:gd name="connsiteY0" fmla="*/ 181844 h 1091045"/>
              <a:gd name="connsiteX1" fmla="*/ 181844 w 3522519"/>
              <a:gd name="connsiteY1" fmla="*/ 0 h 1091045"/>
              <a:gd name="connsiteX2" fmla="*/ 3340675 w 3522519"/>
              <a:gd name="connsiteY2" fmla="*/ 0 h 1091045"/>
              <a:gd name="connsiteX3" fmla="*/ 3522519 w 3522519"/>
              <a:gd name="connsiteY3" fmla="*/ 181844 h 1091045"/>
              <a:gd name="connsiteX4" fmla="*/ 3522519 w 3522519"/>
              <a:gd name="connsiteY4" fmla="*/ 909201 h 1091045"/>
              <a:gd name="connsiteX5" fmla="*/ 3340675 w 3522519"/>
              <a:gd name="connsiteY5" fmla="*/ 1091045 h 1091045"/>
              <a:gd name="connsiteX6" fmla="*/ 181844 w 3522519"/>
              <a:gd name="connsiteY6" fmla="*/ 1091045 h 1091045"/>
              <a:gd name="connsiteX7" fmla="*/ 0 w 3522519"/>
              <a:gd name="connsiteY7" fmla="*/ 909201 h 1091045"/>
              <a:gd name="connsiteX8" fmla="*/ 0 w 3522519"/>
              <a:gd name="connsiteY8" fmla="*/ 181844 h 109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519" h="1091045" fill="none" extrusionOk="0">
                <a:moveTo>
                  <a:pt x="0" y="181844"/>
                </a:moveTo>
                <a:cubicBezTo>
                  <a:pt x="8538" y="99382"/>
                  <a:pt x="86768" y="-2234"/>
                  <a:pt x="181844" y="0"/>
                </a:cubicBezTo>
                <a:cubicBezTo>
                  <a:pt x="1307840" y="-115335"/>
                  <a:pt x="2131261" y="-154762"/>
                  <a:pt x="3340675" y="0"/>
                </a:cubicBezTo>
                <a:cubicBezTo>
                  <a:pt x="3440809" y="4297"/>
                  <a:pt x="3518020" y="95070"/>
                  <a:pt x="3522519" y="181844"/>
                </a:cubicBezTo>
                <a:cubicBezTo>
                  <a:pt x="3510473" y="419560"/>
                  <a:pt x="3511008" y="652145"/>
                  <a:pt x="3522519" y="909201"/>
                </a:cubicBezTo>
                <a:cubicBezTo>
                  <a:pt x="3531930" y="1008362"/>
                  <a:pt x="3435286" y="1085913"/>
                  <a:pt x="3340675" y="1091045"/>
                </a:cubicBezTo>
                <a:cubicBezTo>
                  <a:pt x="2336576" y="926795"/>
                  <a:pt x="1237000" y="1072988"/>
                  <a:pt x="181844" y="1091045"/>
                </a:cubicBezTo>
                <a:cubicBezTo>
                  <a:pt x="93217" y="1095006"/>
                  <a:pt x="1284" y="1006769"/>
                  <a:pt x="0" y="909201"/>
                </a:cubicBezTo>
                <a:cubicBezTo>
                  <a:pt x="58763" y="671076"/>
                  <a:pt x="45106" y="439724"/>
                  <a:pt x="0" y="181844"/>
                </a:cubicBezTo>
                <a:close/>
              </a:path>
              <a:path w="3522519" h="1091045" stroke="0" extrusionOk="0">
                <a:moveTo>
                  <a:pt x="0" y="181844"/>
                </a:moveTo>
                <a:cubicBezTo>
                  <a:pt x="11796" y="78131"/>
                  <a:pt x="78453" y="-13301"/>
                  <a:pt x="181844" y="0"/>
                </a:cubicBezTo>
                <a:cubicBezTo>
                  <a:pt x="886098" y="-131760"/>
                  <a:pt x="2636222" y="83096"/>
                  <a:pt x="3340675" y="0"/>
                </a:cubicBezTo>
                <a:cubicBezTo>
                  <a:pt x="3443228" y="-6933"/>
                  <a:pt x="3526323" y="65372"/>
                  <a:pt x="3522519" y="181844"/>
                </a:cubicBezTo>
                <a:cubicBezTo>
                  <a:pt x="3531419" y="262416"/>
                  <a:pt x="3458714" y="783678"/>
                  <a:pt x="3522519" y="909201"/>
                </a:cubicBezTo>
                <a:cubicBezTo>
                  <a:pt x="3525740" y="1014828"/>
                  <a:pt x="3444736" y="1098268"/>
                  <a:pt x="3340675" y="1091045"/>
                </a:cubicBezTo>
                <a:cubicBezTo>
                  <a:pt x="1811539" y="1258626"/>
                  <a:pt x="1554502" y="1114789"/>
                  <a:pt x="181844" y="1091045"/>
                </a:cubicBezTo>
                <a:cubicBezTo>
                  <a:pt x="87696" y="1093190"/>
                  <a:pt x="4302" y="1011221"/>
                  <a:pt x="0" y="909201"/>
                </a:cubicBezTo>
                <a:cubicBezTo>
                  <a:pt x="14710" y="621662"/>
                  <a:pt x="2097" y="519546"/>
                  <a:pt x="0" y="181844"/>
                </a:cubicBezTo>
                <a:close/>
              </a:path>
            </a:pathLst>
          </a:custGeom>
          <a:solidFill>
            <a:srgbClr val="FFFFCC"/>
          </a:solidFill>
          <a:ln w="38100">
            <a:solidFill>
              <a:srgbClr val="002060"/>
            </a:solidFill>
            <a:prstDash val="dashDot"/>
            <a:extLst>
              <a:ext uri="{C807C97D-BFC1-408E-A445-0C87EB9F89A2}">
                <ask:lineSketchStyleProps xmlns:ask="http://schemas.microsoft.com/office/drawing/2018/sketchyshapes" xmlns="" sd="5471744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Gấu</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bắc</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cực</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9E560C-45D0-9A71-F8DD-04CFDA3411FD}"/>
              </a:ext>
            </a:extLst>
          </p:cNvPr>
          <p:cNvPicPr>
            <a:picLocks noChangeAspect="1"/>
          </p:cNvPicPr>
          <p:nvPr/>
        </p:nvPicPr>
        <p:blipFill>
          <a:blip r:embed="rId7"/>
          <a:stretch>
            <a:fillRect/>
          </a:stretch>
        </p:blipFill>
        <p:spPr>
          <a:xfrm>
            <a:off x="3254224" y="319608"/>
            <a:ext cx="6407451" cy="1170533"/>
          </a:xfrm>
          <a:prstGeom prst="rect">
            <a:avLst/>
          </a:prstGeom>
        </p:spPr>
      </p:pic>
      <p:pic>
        <p:nvPicPr>
          <p:cNvPr id="13" name="Picture 12">
            <a:extLst>
              <a:ext uri="{FF2B5EF4-FFF2-40B4-BE49-F238E27FC236}">
                <a16:creationId xmlns:a16="http://schemas.microsoft.com/office/drawing/2014/main" id="{B3B96BF4-DEA4-6292-B419-7F47DD2685C6}"/>
              </a:ext>
            </a:extLst>
          </p:cNvPr>
          <p:cNvPicPr>
            <a:picLocks noChangeAspect="1"/>
          </p:cNvPicPr>
          <p:nvPr/>
        </p:nvPicPr>
        <p:blipFill>
          <a:blip r:embed="rId8"/>
          <a:stretch>
            <a:fillRect/>
          </a:stretch>
        </p:blipFill>
        <p:spPr>
          <a:xfrm>
            <a:off x="145415" y="2007122"/>
            <a:ext cx="4721860" cy="3450703"/>
          </a:xfrm>
          <a:prstGeom prst="rect">
            <a:avLst/>
          </a:prstGeom>
        </p:spPr>
      </p:pic>
    </p:spTree>
    <p:custDataLst>
      <p:tags r:id="rId1"/>
    </p:custDataLst>
    <p:extLst>
      <p:ext uri="{BB962C8B-B14F-4D97-AF65-F5344CB8AC3E}">
        <p14:creationId xmlns:p14="http://schemas.microsoft.com/office/powerpoint/2010/main" val="2763898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DA777D-0D25-19CD-3C4A-A636574CA61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50940" y="3948119"/>
            <a:ext cx="2741060" cy="2909881"/>
          </a:xfrm>
          <a:prstGeom prst="rect">
            <a:avLst/>
          </a:prstGeom>
        </p:spPr>
      </p:pic>
      <p:sp>
        <p:nvSpPr>
          <p:cNvPr id="6" name="Speech Bubble: Oval 1">
            <a:extLst>
              <a:ext uri="{FF2B5EF4-FFF2-40B4-BE49-F238E27FC236}">
                <a16:creationId xmlns:a16="http://schemas.microsoft.com/office/drawing/2014/main" id="{F2299E9A-6CC3-ED17-5335-3C72DBB19F35}"/>
              </a:ext>
            </a:extLst>
          </p:cNvPr>
          <p:cNvSpPr/>
          <p:nvPr/>
        </p:nvSpPr>
        <p:spPr>
          <a:xfrm>
            <a:off x="7211291" y="1724660"/>
            <a:ext cx="3973546" cy="1829031"/>
          </a:xfrm>
          <a:custGeom>
            <a:avLst/>
            <a:gdLst>
              <a:gd name="connsiteX0" fmla="*/ 3161155 w 3973546"/>
              <a:gd name="connsiteY0" fmla="*/ 2057056 h 1829031"/>
              <a:gd name="connsiteX1" fmla="*/ 2840159 w 3973546"/>
              <a:gd name="connsiteY1" fmla="*/ 1936529 h 1829031"/>
              <a:gd name="connsiteX2" fmla="*/ 2478184 w 3973546"/>
              <a:gd name="connsiteY2" fmla="*/ 1800616 h 1829031"/>
              <a:gd name="connsiteX3" fmla="*/ 930307 w 3973546"/>
              <a:gd name="connsiteY3" fmla="*/ 1689020 h 1829031"/>
              <a:gd name="connsiteX4" fmla="*/ 1191976 w 3973546"/>
              <a:gd name="connsiteY4" fmla="*/ 76365 h 1829031"/>
              <a:gd name="connsiteX5" fmla="*/ 2686949 w 3973546"/>
              <a:gd name="connsiteY5" fmla="*/ 58672 h 1829031"/>
              <a:gd name="connsiteX6" fmla="*/ 3163534 w 3973546"/>
              <a:gd name="connsiteY6" fmla="*/ 1651358 h 1829031"/>
              <a:gd name="connsiteX7" fmla="*/ 3161155 w 3973546"/>
              <a:gd name="connsiteY7" fmla="*/ 2057056 h 182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3546" h="1829031" fill="none" extrusionOk="0">
                <a:moveTo>
                  <a:pt x="3161155" y="2057056"/>
                </a:moveTo>
                <a:cubicBezTo>
                  <a:pt x="3081426" y="2037818"/>
                  <a:pt x="2970446" y="1974721"/>
                  <a:pt x="2840159" y="1936529"/>
                </a:cubicBezTo>
                <a:cubicBezTo>
                  <a:pt x="2709872" y="1898337"/>
                  <a:pt x="2610933" y="1816301"/>
                  <a:pt x="2478184" y="1800616"/>
                </a:cubicBezTo>
                <a:cubicBezTo>
                  <a:pt x="1895709" y="1881720"/>
                  <a:pt x="1351255" y="1748337"/>
                  <a:pt x="930307" y="1689020"/>
                </a:cubicBezTo>
                <a:cubicBezTo>
                  <a:pt x="-382279" y="1269661"/>
                  <a:pt x="-507776" y="300276"/>
                  <a:pt x="1191976" y="76365"/>
                </a:cubicBezTo>
                <a:cubicBezTo>
                  <a:pt x="1536825" y="-50963"/>
                  <a:pt x="2200419" y="-103604"/>
                  <a:pt x="2686949" y="58672"/>
                </a:cubicBezTo>
                <a:cubicBezTo>
                  <a:pt x="4155961" y="353952"/>
                  <a:pt x="4498236" y="1047812"/>
                  <a:pt x="3163534" y="1651358"/>
                </a:cubicBezTo>
                <a:cubicBezTo>
                  <a:pt x="3188796" y="1736285"/>
                  <a:pt x="3160690" y="1908034"/>
                  <a:pt x="3161155" y="2057056"/>
                </a:cubicBezTo>
                <a:close/>
              </a:path>
              <a:path w="3973546" h="1829031" stroke="0" extrusionOk="0">
                <a:moveTo>
                  <a:pt x="3161155" y="2057056"/>
                </a:moveTo>
                <a:cubicBezTo>
                  <a:pt x="3051268" y="2017744"/>
                  <a:pt x="2920323" y="1960807"/>
                  <a:pt x="2826499" y="1931400"/>
                </a:cubicBezTo>
                <a:cubicBezTo>
                  <a:pt x="2732675" y="1901993"/>
                  <a:pt x="2591443" y="1798802"/>
                  <a:pt x="2478184" y="1800616"/>
                </a:cubicBezTo>
                <a:cubicBezTo>
                  <a:pt x="1878888" y="1768005"/>
                  <a:pt x="1320366" y="1853121"/>
                  <a:pt x="930307" y="1689020"/>
                </a:cubicBezTo>
                <a:cubicBezTo>
                  <a:pt x="-165045" y="1412073"/>
                  <a:pt x="-196682" y="293077"/>
                  <a:pt x="1191976" y="76365"/>
                </a:cubicBezTo>
                <a:cubicBezTo>
                  <a:pt x="1637574" y="-31372"/>
                  <a:pt x="2196616" y="-13052"/>
                  <a:pt x="2686949" y="58672"/>
                </a:cubicBezTo>
                <a:cubicBezTo>
                  <a:pt x="4098680" y="314875"/>
                  <a:pt x="4650331" y="1226117"/>
                  <a:pt x="3163534" y="1651358"/>
                </a:cubicBezTo>
                <a:cubicBezTo>
                  <a:pt x="3182366" y="1749901"/>
                  <a:pt x="3136024" y="1947407"/>
                  <a:pt x="3161155" y="2057056"/>
                </a:cubicBezTo>
                <a:close/>
              </a:path>
            </a:pathLst>
          </a:custGeom>
          <a:ln w="38100">
            <a:solidFill>
              <a:srgbClr val="002060"/>
            </a:solidFill>
            <a:extLst>
              <a:ext uri="{C807C97D-BFC1-408E-A445-0C87EB9F89A2}">
                <ask:lineSketchStyleProps xmlns:ask="http://schemas.microsoft.com/office/drawing/2018/sketchyshapes" xmlns="" sd="3994311669">
                  <a:prstGeom prst="wedgeEllipseCallout">
                    <a:avLst>
                      <a:gd name="adj1" fmla="val 29555"/>
                      <a:gd name="adj2" fmla="val 62467"/>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sysClr val="windowText" lastClr="000000"/>
                </a:solidFill>
              </a:rPr>
              <a:t>Đây</a:t>
            </a:r>
            <a:r>
              <a:rPr lang="en-US" sz="4000" b="1" dirty="0">
                <a:solidFill>
                  <a:sysClr val="windowText" lastClr="000000"/>
                </a:solidFill>
              </a:rPr>
              <a:t> </a:t>
            </a:r>
            <a:r>
              <a:rPr lang="en-US" sz="4000" b="1" dirty="0" err="1">
                <a:solidFill>
                  <a:sysClr val="windowText" lastClr="000000"/>
                </a:solidFill>
              </a:rPr>
              <a:t>là</a:t>
            </a:r>
            <a:r>
              <a:rPr lang="en-US" sz="4000" b="1" dirty="0">
                <a:solidFill>
                  <a:sysClr val="windowText" lastClr="000000"/>
                </a:solidFill>
              </a:rPr>
              <a:t> </a:t>
            </a:r>
            <a:r>
              <a:rPr lang="en-US" sz="4000" b="1" dirty="0" err="1">
                <a:solidFill>
                  <a:sysClr val="windowText" lastClr="000000"/>
                </a:solidFill>
              </a:rPr>
              <a:t>hiện</a:t>
            </a:r>
            <a:r>
              <a:rPr lang="en-US" sz="4000" b="1" dirty="0">
                <a:solidFill>
                  <a:sysClr val="windowText" lastClr="000000"/>
                </a:solidFill>
              </a:rPr>
              <a:t> </a:t>
            </a:r>
            <a:r>
              <a:rPr lang="en-US" sz="4000" b="1" dirty="0" err="1">
                <a:solidFill>
                  <a:sysClr val="windowText" lastClr="000000"/>
                </a:solidFill>
              </a:rPr>
              <a:t>tượng</a:t>
            </a:r>
            <a:r>
              <a:rPr lang="en-US" sz="4000" b="1" dirty="0">
                <a:solidFill>
                  <a:sysClr val="windowText" lastClr="000000"/>
                </a:solidFill>
              </a:rPr>
              <a:t> </a:t>
            </a:r>
            <a:r>
              <a:rPr lang="en-US" sz="4000" b="1" dirty="0" err="1">
                <a:solidFill>
                  <a:sysClr val="windowText" lastClr="000000"/>
                </a:solidFill>
              </a:rPr>
              <a:t>gì</a:t>
            </a:r>
            <a:r>
              <a:rPr lang="en-US" sz="4000" b="1" dirty="0">
                <a:solidFill>
                  <a:sysClr val="windowText" lastClr="000000"/>
                </a:solidFill>
              </a:rPr>
              <a:t>?</a:t>
            </a:r>
            <a:endParaRPr kumimoji="0" lang="en-US" sz="40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10" name="Rectangle: Rounded Corners 3">
            <a:extLst>
              <a:ext uri="{FF2B5EF4-FFF2-40B4-BE49-F238E27FC236}">
                <a16:creationId xmlns:a16="http://schemas.microsoft.com/office/drawing/2014/main" id="{512AC54B-7AD7-EB51-76D0-793DB066EF7F}"/>
              </a:ext>
            </a:extLst>
          </p:cNvPr>
          <p:cNvSpPr/>
          <p:nvPr/>
        </p:nvSpPr>
        <p:spPr>
          <a:xfrm>
            <a:off x="5467350" y="4185805"/>
            <a:ext cx="3206460" cy="1091045"/>
          </a:xfrm>
          <a:custGeom>
            <a:avLst/>
            <a:gdLst>
              <a:gd name="connsiteX0" fmla="*/ 0 w 3522519"/>
              <a:gd name="connsiteY0" fmla="*/ 181844 h 1091045"/>
              <a:gd name="connsiteX1" fmla="*/ 181844 w 3522519"/>
              <a:gd name="connsiteY1" fmla="*/ 0 h 1091045"/>
              <a:gd name="connsiteX2" fmla="*/ 3340675 w 3522519"/>
              <a:gd name="connsiteY2" fmla="*/ 0 h 1091045"/>
              <a:gd name="connsiteX3" fmla="*/ 3522519 w 3522519"/>
              <a:gd name="connsiteY3" fmla="*/ 181844 h 1091045"/>
              <a:gd name="connsiteX4" fmla="*/ 3522519 w 3522519"/>
              <a:gd name="connsiteY4" fmla="*/ 909201 h 1091045"/>
              <a:gd name="connsiteX5" fmla="*/ 3340675 w 3522519"/>
              <a:gd name="connsiteY5" fmla="*/ 1091045 h 1091045"/>
              <a:gd name="connsiteX6" fmla="*/ 181844 w 3522519"/>
              <a:gd name="connsiteY6" fmla="*/ 1091045 h 1091045"/>
              <a:gd name="connsiteX7" fmla="*/ 0 w 3522519"/>
              <a:gd name="connsiteY7" fmla="*/ 909201 h 1091045"/>
              <a:gd name="connsiteX8" fmla="*/ 0 w 3522519"/>
              <a:gd name="connsiteY8" fmla="*/ 181844 h 109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519" h="1091045" fill="none" extrusionOk="0">
                <a:moveTo>
                  <a:pt x="0" y="181844"/>
                </a:moveTo>
                <a:cubicBezTo>
                  <a:pt x="8538" y="99382"/>
                  <a:pt x="86768" y="-2234"/>
                  <a:pt x="181844" y="0"/>
                </a:cubicBezTo>
                <a:cubicBezTo>
                  <a:pt x="1307840" y="-115335"/>
                  <a:pt x="2131261" y="-154762"/>
                  <a:pt x="3340675" y="0"/>
                </a:cubicBezTo>
                <a:cubicBezTo>
                  <a:pt x="3440809" y="4297"/>
                  <a:pt x="3518020" y="95070"/>
                  <a:pt x="3522519" y="181844"/>
                </a:cubicBezTo>
                <a:cubicBezTo>
                  <a:pt x="3510473" y="419560"/>
                  <a:pt x="3511008" y="652145"/>
                  <a:pt x="3522519" y="909201"/>
                </a:cubicBezTo>
                <a:cubicBezTo>
                  <a:pt x="3531930" y="1008362"/>
                  <a:pt x="3435286" y="1085913"/>
                  <a:pt x="3340675" y="1091045"/>
                </a:cubicBezTo>
                <a:cubicBezTo>
                  <a:pt x="2336576" y="926795"/>
                  <a:pt x="1237000" y="1072988"/>
                  <a:pt x="181844" y="1091045"/>
                </a:cubicBezTo>
                <a:cubicBezTo>
                  <a:pt x="93217" y="1095006"/>
                  <a:pt x="1284" y="1006769"/>
                  <a:pt x="0" y="909201"/>
                </a:cubicBezTo>
                <a:cubicBezTo>
                  <a:pt x="58763" y="671076"/>
                  <a:pt x="45106" y="439724"/>
                  <a:pt x="0" y="181844"/>
                </a:cubicBezTo>
                <a:close/>
              </a:path>
              <a:path w="3522519" h="1091045" stroke="0" extrusionOk="0">
                <a:moveTo>
                  <a:pt x="0" y="181844"/>
                </a:moveTo>
                <a:cubicBezTo>
                  <a:pt x="11796" y="78131"/>
                  <a:pt x="78453" y="-13301"/>
                  <a:pt x="181844" y="0"/>
                </a:cubicBezTo>
                <a:cubicBezTo>
                  <a:pt x="886098" y="-131760"/>
                  <a:pt x="2636222" y="83096"/>
                  <a:pt x="3340675" y="0"/>
                </a:cubicBezTo>
                <a:cubicBezTo>
                  <a:pt x="3443228" y="-6933"/>
                  <a:pt x="3526323" y="65372"/>
                  <a:pt x="3522519" y="181844"/>
                </a:cubicBezTo>
                <a:cubicBezTo>
                  <a:pt x="3531419" y="262416"/>
                  <a:pt x="3458714" y="783678"/>
                  <a:pt x="3522519" y="909201"/>
                </a:cubicBezTo>
                <a:cubicBezTo>
                  <a:pt x="3525740" y="1014828"/>
                  <a:pt x="3444736" y="1098268"/>
                  <a:pt x="3340675" y="1091045"/>
                </a:cubicBezTo>
                <a:cubicBezTo>
                  <a:pt x="1811539" y="1258626"/>
                  <a:pt x="1554502" y="1114789"/>
                  <a:pt x="181844" y="1091045"/>
                </a:cubicBezTo>
                <a:cubicBezTo>
                  <a:pt x="87696" y="1093190"/>
                  <a:pt x="4302" y="1011221"/>
                  <a:pt x="0" y="909201"/>
                </a:cubicBezTo>
                <a:cubicBezTo>
                  <a:pt x="14710" y="621662"/>
                  <a:pt x="2097" y="519546"/>
                  <a:pt x="0" y="181844"/>
                </a:cubicBezTo>
                <a:close/>
              </a:path>
            </a:pathLst>
          </a:custGeom>
          <a:solidFill>
            <a:srgbClr val="FFFFCC"/>
          </a:solidFill>
          <a:ln w="38100">
            <a:solidFill>
              <a:srgbClr val="002060"/>
            </a:solidFill>
            <a:prstDash val="dashDot"/>
            <a:extLst>
              <a:ext uri="{C807C97D-BFC1-408E-A445-0C87EB9F89A2}">
                <ask:lineSketchStyleProps xmlns:ask="http://schemas.microsoft.com/office/drawing/2018/sketchyshapes" xmlns="" sd="547174431">
                  <a:custGeom>
                    <a:avLst/>
                    <a:gdLst>
                      <a:gd name="connsiteX0" fmla="*/ 0 w 3206460"/>
                      <a:gd name="connsiteY0" fmla="*/ 181844 h 1091045"/>
                      <a:gd name="connsiteX1" fmla="*/ 181844 w 3206460"/>
                      <a:gd name="connsiteY1" fmla="*/ 0 h 1091045"/>
                      <a:gd name="connsiteX2" fmla="*/ 3024616 w 3206460"/>
                      <a:gd name="connsiteY2" fmla="*/ 0 h 1091045"/>
                      <a:gd name="connsiteX3" fmla="*/ 3206460 w 3206460"/>
                      <a:gd name="connsiteY3" fmla="*/ 181844 h 1091045"/>
                      <a:gd name="connsiteX4" fmla="*/ 3206460 w 3206460"/>
                      <a:gd name="connsiteY4" fmla="*/ 909201 h 1091045"/>
                      <a:gd name="connsiteX5" fmla="*/ 3024616 w 3206460"/>
                      <a:gd name="connsiteY5" fmla="*/ 1091045 h 1091045"/>
                      <a:gd name="connsiteX6" fmla="*/ 181844 w 3206460"/>
                      <a:gd name="connsiteY6" fmla="*/ 1091045 h 1091045"/>
                      <a:gd name="connsiteX7" fmla="*/ 0 w 3206460"/>
                      <a:gd name="connsiteY7" fmla="*/ 909201 h 1091045"/>
                      <a:gd name="connsiteX8" fmla="*/ 0 w 3206460"/>
                      <a:gd name="connsiteY8" fmla="*/ 181844 h 109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460" h="1091045" fill="none" extrusionOk="0">
                        <a:moveTo>
                          <a:pt x="0" y="181844"/>
                        </a:moveTo>
                        <a:cubicBezTo>
                          <a:pt x="8538" y="99382"/>
                          <a:pt x="86768" y="-2234"/>
                          <a:pt x="181844" y="0"/>
                        </a:cubicBezTo>
                        <a:cubicBezTo>
                          <a:pt x="981978" y="-115335"/>
                          <a:pt x="2137595" y="-154762"/>
                          <a:pt x="3024616" y="0"/>
                        </a:cubicBezTo>
                        <a:cubicBezTo>
                          <a:pt x="3124750" y="4297"/>
                          <a:pt x="3201961" y="95070"/>
                          <a:pt x="3206460" y="181844"/>
                        </a:cubicBezTo>
                        <a:cubicBezTo>
                          <a:pt x="3194414" y="419560"/>
                          <a:pt x="3194949" y="652145"/>
                          <a:pt x="3206460" y="909201"/>
                        </a:cubicBezTo>
                        <a:cubicBezTo>
                          <a:pt x="3215871" y="1008362"/>
                          <a:pt x="3119227" y="1085913"/>
                          <a:pt x="3024616" y="1091045"/>
                        </a:cubicBezTo>
                        <a:cubicBezTo>
                          <a:pt x="2330175" y="926795"/>
                          <a:pt x="1518621" y="1072988"/>
                          <a:pt x="181844" y="1091045"/>
                        </a:cubicBezTo>
                        <a:cubicBezTo>
                          <a:pt x="93217" y="1095006"/>
                          <a:pt x="1284" y="1006769"/>
                          <a:pt x="0" y="909201"/>
                        </a:cubicBezTo>
                        <a:cubicBezTo>
                          <a:pt x="58763" y="671076"/>
                          <a:pt x="45106" y="439724"/>
                          <a:pt x="0" y="181844"/>
                        </a:cubicBezTo>
                        <a:close/>
                      </a:path>
                      <a:path w="3206460" h="1091045" stroke="0" extrusionOk="0">
                        <a:moveTo>
                          <a:pt x="0" y="181844"/>
                        </a:moveTo>
                        <a:cubicBezTo>
                          <a:pt x="11796" y="78131"/>
                          <a:pt x="78453" y="-13301"/>
                          <a:pt x="181844" y="0"/>
                        </a:cubicBezTo>
                        <a:cubicBezTo>
                          <a:pt x="548292" y="-131760"/>
                          <a:pt x="2325115" y="83096"/>
                          <a:pt x="3024616" y="0"/>
                        </a:cubicBezTo>
                        <a:cubicBezTo>
                          <a:pt x="3127169" y="-6933"/>
                          <a:pt x="3210264" y="65372"/>
                          <a:pt x="3206460" y="181844"/>
                        </a:cubicBezTo>
                        <a:cubicBezTo>
                          <a:pt x="3215360" y="262416"/>
                          <a:pt x="3142655" y="783678"/>
                          <a:pt x="3206460" y="909201"/>
                        </a:cubicBezTo>
                        <a:cubicBezTo>
                          <a:pt x="3209681" y="1014828"/>
                          <a:pt x="3128677" y="1098268"/>
                          <a:pt x="3024616" y="1091045"/>
                        </a:cubicBezTo>
                        <a:cubicBezTo>
                          <a:pt x="2622743" y="1258626"/>
                          <a:pt x="1177964" y="1114789"/>
                          <a:pt x="181844" y="1091045"/>
                        </a:cubicBezTo>
                        <a:cubicBezTo>
                          <a:pt x="87696" y="1093190"/>
                          <a:pt x="4302" y="1011221"/>
                          <a:pt x="0" y="909201"/>
                        </a:cubicBezTo>
                        <a:cubicBezTo>
                          <a:pt x="14710" y="621662"/>
                          <a:pt x="2097" y="519546"/>
                          <a:pt x="0" y="18184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Băng</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tan</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DF795BD-8CD8-DA11-AFC7-40D43D9641EA}"/>
              </a:ext>
            </a:extLst>
          </p:cNvPr>
          <p:cNvPicPr>
            <a:picLocks noChangeAspect="1"/>
          </p:cNvPicPr>
          <p:nvPr/>
        </p:nvPicPr>
        <p:blipFill>
          <a:blip r:embed="rId7"/>
          <a:stretch>
            <a:fillRect/>
          </a:stretch>
        </p:blipFill>
        <p:spPr>
          <a:xfrm>
            <a:off x="3254224" y="319608"/>
            <a:ext cx="6407451" cy="1170533"/>
          </a:xfrm>
          <a:prstGeom prst="rect">
            <a:avLst/>
          </a:prstGeom>
        </p:spPr>
      </p:pic>
      <p:pic>
        <p:nvPicPr>
          <p:cNvPr id="13" name="Picture 12">
            <a:extLst>
              <a:ext uri="{FF2B5EF4-FFF2-40B4-BE49-F238E27FC236}">
                <a16:creationId xmlns:a16="http://schemas.microsoft.com/office/drawing/2014/main" id="{2ED37473-426A-3C0D-9502-1F711D8B9382}"/>
              </a:ext>
            </a:extLst>
          </p:cNvPr>
          <p:cNvPicPr>
            <a:picLocks noChangeAspect="1"/>
          </p:cNvPicPr>
          <p:nvPr/>
        </p:nvPicPr>
        <p:blipFill>
          <a:blip r:embed="rId8"/>
          <a:stretch>
            <a:fillRect/>
          </a:stretch>
        </p:blipFill>
        <p:spPr>
          <a:xfrm>
            <a:off x="195262" y="1933576"/>
            <a:ext cx="4975157" cy="2514600"/>
          </a:xfrm>
          <a:prstGeom prst="rect">
            <a:avLst/>
          </a:prstGeom>
        </p:spPr>
      </p:pic>
    </p:spTree>
    <p:custDataLst>
      <p:tags r:id="rId1"/>
    </p:custDataLst>
    <p:extLst>
      <p:ext uri="{BB962C8B-B14F-4D97-AF65-F5344CB8AC3E}">
        <p14:creationId xmlns:p14="http://schemas.microsoft.com/office/powerpoint/2010/main" val="2130025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52C17-9695-CC3D-7CB6-554EFF233CA5}"/>
              </a:ext>
            </a:extLst>
          </p:cNvPr>
          <p:cNvPicPr>
            <a:picLocks noChangeAspect="1"/>
          </p:cNvPicPr>
          <p:nvPr/>
        </p:nvPicPr>
        <p:blipFill>
          <a:blip r:embed="rId4">
            <a:alphaModFix amt="49000"/>
          </a:blip>
          <a:stretch>
            <a:fillRect/>
          </a:stretch>
        </p:blipFill>
        <p:spPr>
          <a:xfrm>
            <a:off x="0" y="0"/>
            <a:ext cx="12192000" cy="6903686"/>
          </a:xfrm>
          <a:prstGeom prst="rect">
            <a:avLst/>
          </a:prstGeom>
        </p:spPr>
      </p:pic>
      <p:pic>
        <p:nvPicPr>
          <p:cNvPr id="5" name="Graphic 4">
            <a:extLst>
              <a:ext uri="{FF2B5EF4-FFF2-40B4-BE49-F238E27FC236}">
                <a16:creationId xmlns:a16="http://schemas.microsoft.com/office/drawing/2014/main" id="{455E8B51-0FAA-CA68-DBD2-596AAB29554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0959" y="540329"/>
            <a:ext cx="9847975" cy="6145782"/>
          </a:xfrm>
          <a:prstGeom prst="rect">
            <a:avLst/>
          </a:prstGeom>
        </p:spPr>
      </p:pic>
      <p:sp>
        <p:nvSpPr>
          <p:cNvPr id="6" name="Double Wave 5">
            <a:extLst>
              <a:ext uri="{FF2B5EF4-FFF2-40B4-BE49-F238E27FC236}">
                <a16:creationId xmlns:a16="http://schemas.microsoft.com/office/drawing/2014/main" id="{33C2BC68-EFB5-B831-83CD-5F1B22DF47DC}"/>
              </a:ext>
            </a:extLst>
          </p:cNvPr>
          <p:cNvSpPr/>
          <p:nvPr/>
        </p:nvSpPr>
        <p:spPr>
          <a:xfrm>
            <a:off x="3103417" y="841664"/>
            <a:ext cx="5985165" cy="1143000"/>
          </a:xfrm>
          <a:prstGeom prst="double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black"/>
              </a:solidFill>
              <a:effectLst/>
              <a:uLnTx/>
              <a:uFillTx/>
              <a:latin typeface="#9Slide07 IcielLa Chic Pro Shad" panose="02000506090000020004" pitchFamily="2" charset="0"/>
              <a:ea typeface="+mn-ea"/>
              <a:cs typeface="+mn-cs"/>
            </a:endParaRPr>
          </a:p>
        </p:txBody>
      </p:sp>
      <p:pic>
        <p:nvPicPr>
          <p:cNvPr id="2" name="Picture 1">
            <a:extLst>
              <a:ext uri="{FF2B5EF4-FFF2-40B4-BE49-F238E27FC236}">
                <a16:creationId xmlns:a16="http://schemas.microsoft.com/office/drawing/2014/main" id="{38C7F880-940B-F0D6-DE87-319EFF3123E3}"/>
              </a:ext>
            </a:extLst>
          </p:cNvPr>
          <p:cNvPicPr>
            <a:picLocks noChangeAspect="1"/>
          </p:cNvPicPr>
          <p:nvPr/>
        </p:nvPicPr>
        <p:blipFill>
          <a:blip r:embed="rId7"/>
          <a:stretch>
            <a:fillRect/>
          </a:stretch>
        </p:blipFill>
        <p:spPr>
          <a:xfrm>
            <a:off x="3086361" y="602407"/>
            <a:ext cx="5694158" cy="1853345"/>
          </a:xfrm>
          <a:prstGeom prst="rect">
            <a:avLst/>
          </a:prstGeom>
        </p:spPr>
      </p:pic>
    </p:spTree>
    <p:custDataLst>
      <p:tags r:id="rId1"/>
    </p:custDataLst>
    <p:extLst>
      <p:ext uri="{BB962C8B-B14F-4D97-AF65-F5344CB8AC3E}">
        <p14:creationId xmlns:p14="http://schemas.microsoft.com/office/powerpoint/2010/main" val="30268831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86879-39F9-45CE-90F3-B225EB21046F}"/>
              </a:ext>
            </a:extLst>
          </p:cNvPr>
          <p:cNvSpPr/>
          <p:nvPr/>
        </p:nvSpPr>
        <p:spPr>
          <a:xfrm>
            <a:off x="239843" y="193041"/>
            <a:ext cx="11512446" cy="63726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0528473-22A3-64AD-4FFC-2D654008EDEF}"/>
              </a:ext>
            </a:extLst>
          </p:cNvPr>
          <p:cNvPicPr>
            <a:picLocks noChangeAspect="1"/>
          </p:cNvPicPr>
          <p:nvPr/>
        </p:nvPicPr>
        <p:blipFill>
          <a:blip r:embed="rId4"/>
          <a:stretch>
            <a:fillRect/>
          </a:stretch>
        </p:blipFill>
        <p:spPr>
          <a:xfrm>
            <a:off x="1" y="4809750"/>
            <a:ext cx="5069840" cy="2048249"/>
          </a:xfrm>
          <a:prstGeom prst="rect">
            <a:avLst/>
          </a:prstGeom>
        </p:spPr>
      </p:pic>
      <p:sp>
        <p:nvSpPr>
          <p:cNvPr id="10" name="TextBox 9">
            <a:extLst>
              <a:ext uri="{FF2B5EF4-FFF2-40B4-BE49-F238E27FC236}">
                <a16:creationId xmlns:a16="http://schemas.microsoft.com/office/drawing/2014/main" id="{01B37027-A6E1-9CE4-97DD-9E6AAE80F81F}"/>
              </a:ext>
            </a:extLst>
          </p:cNvPr>
          <p:cNvSpPr txBox="1"/>
          <p:nvPr/>
        </p:nvSpPr>
        <p:spPr>
          <a:xfrm>
            <a:off x="802640" y="751840"/>
            <a:ext cx="10698480" cy="5262979"/>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Trái Đất nóng lên là một trong những nguyên nhân dẫn đến hiện tượng băng tan ở cả Nam Cực và Bắc Cực.</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Băng tan làm thay đổi môi trường sống của nhiều loài động vật khiến chúng có nguy cơ tuyệt chủng. Điển hình là loài gấu Bắc Cực. Với tình trạng băng tan như hiện nay, gấu Bắc Cực buộc phải bơi xa hơn để kiếm ăn, mất dần môi trường sống. Cùng cảnh ngộ đó, chim cánh cụt ở Nam Cực cũng không có nguồn thức ăn và mất nơi cư trú.</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Băng tan khiến mực nước biển dâng cao và làm thay đổi bản đồ thế giới. Khi biển xâm nhập sâu vào đất liền, các vùng đất ven biển nhiễm mặn ngày càng nhiều, nước ngọt sẽ ít hơn. Các đảo và quần đảo có thể bị nhấn chìm. Con người có thể mất đất, mất nhà.</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Để thoát khỏi những thảm hoạ do băng tan, con người cần chung tay bảo vệ môi trường. Đó cũng là cách bảo vệ sự sống của chính mình và nhân loại.</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Trịnh Xuân Thuận)</a:t>
            </a:r>
          </a:p>
        </p:txBody>
      </p:sp>
      <p:pic>
        <p:nvPicPr>
          <p:cNvPr id="12" name="Picture 11">
            <a:extLst>
              <a:ext uri="{FF2B5EF4-FFF2-40B4-BE49-F238E27FC236}">
                <a16:creationId xmlns:a16="http://schemas.microsoft.com/office/drawing/2014/main" id="{3351335E-7414-E9F2-027C-4C17910EDFDF}"/>
              </a:ext>
            </a:extLst>
          </p:cNvPr>
          <p:cNvPicPr>
            <a:picLocks noChangeAspect="1"/>
          </p:cNvPicPr>
          <p:nvPr/>
        </p:nvPicPr>
        <p:blipFill>
          <a:blip r:embed="rId5"/>
          <a:stretch>
            <a:fillRect/>
          </a:stretch>
        </p:blipFill>
        <p:spPr>
          <a:xfrm>
            <a:off x="4883803" y="174714"/>
            <a:ext cx="2505673" cy="859611"/>
          </a:xfrm>
          <a:prstGeom prst="rect">
            <a:avLst/>
          </a:prstGeom>
        </p:spPr>
      </p:pic>
    </p:spTree>
    <p:custDataLst>
      <p:tags r:id="rId1"/>
    </p:custDataLst>
    <p:extLst>
      <p:ext uri="{BB962C8B-B14F-4D97-AF65-F5344CB8AC3E}">
        <p14:creationId xmlns:p14="http://schemas.microsoft.com/office/powerpoint/2010/main" val="6870384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3E8AA32-0D5E-FF78-8B3D-C4BF9894BE0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69976" y="3123603"/>
            <a:ext cx="2937781" cy="3624252"/>
          </a:xfrm>
          <a:prstGeom prst="rect">
            <a:avLst/>
          </a:prstGeom>
        </p:spPr>
      </p:pic>
      <p:sp>
        <p:nvSpPr>
          <p:cNvPr id="3" name="Thought Bubble: Cloud 2">
            <a:extLst>
              <a:ext uri="{FF2B5EF4-FFF2-40B4-BE49-F238E27FC236}">
                <a16:creationId xmlns:a16="http://schemas.microsoft.com/office/drawing/2014/main" id="{5B496358-B872-54DD-256A-995F16DBEE3A}"/>
              </a:ext>
            </a:extLst>
          </p:cNvPr>
          <p:cNvSpPr/>
          <p:nvPr/>
        </p:nvSpPr>
        <p:spPr>
          <a:xfrm>
            <a:off x="1016000" y="1483360"/>
            <a:ext cx="2336800" cy="1666240"/>
          </a:xfrm>
          <a:prstGeom prst="cloudCallou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Chia </a:t>
            </a:r>
            <a:r>
              <a:rPr lang="en-US" sz="3600" b="1" dirty="0" err="1"/>
              <a:t>đoạn</a:t>
            </a:r>
            <a:endParaRPr lang="en-US" sz="3600" b="1" dirty="0"/>
          </a:p>
        </p:txBody>
      </p:sp>
      <p:sp>
        <p:nvSpPr>
          <p:cNvPr id="4" name="矩形 29">
            <a:extLst>
              <a:ext uri="{FF2B5EF4-FFF2-40B4-BE49-F238E27FC236}">
                <a16:creationId xmlns:a16="http://schemas.microsoft.com/office/drawing/2014/main" id="{C028DFD8-F3D6-C433-3125-E045A8C2AF00}"/>
              </a:ext>
            </a:extLst>
          </p:cNvPr>
          <p:cNvSpPr/>
          <p:nvPr/>
        </p:nvSpPr>
        <p:spPr>
          <a:xfrm>
            <a:off x="3322320" y="1303880"/>
            <a:ext cx="8747760" cy="715089"/>
          </a:xfrm>
          <a:prstGeom prst="roundRect">
            <a:avLst/>
          </a:prstGeom>
          <a:solidFill>
            <a:srgbClr val="F48B79"/>
          </a:solidFill>
          <a:ln w="12700" cap="flat" cmpd="sng" algn="ctr">
            <a:solidFill>
              <a:sysClr val="windowText" lastClr="000000"/>
            </a:solidFill>
            <a:prstDash val="lgDash"/>
            <a:miter lim="800000"/>
          </a:ln>
          <a:effectLst/>
        </p:spPr>
        <p:txBody>
          <a:bodyPr wrap="square">
            <a:spAutoFit/>
          </a:bodyPr>
          <a:lstStyle/>
          <a:p>
            <a:pPr lvl="0" algn="ctr">
              <a:defRPr/>
            </a:pPr>
            <a:r>
              <a:rPr lang="vi-VN" sz="3600" b="1" kern="0" dirty="0">
                <a:solidFill>
                  <a:prstClr val="black"/>
                </a:solidFill>
                <a:latin typeface="Cambria" panose="02040503050406030204" pitchFamily="18" charset="0"/>
                <a:ea typeface="Cambria" panose="02040503050406030204" pitchFamily="18" charset="0"/>
              </a:rPr>
              <a:t>Đoạn 1: từ đầu đến </a:t>
            </a:r>
            <a:r>
              <a:rPr lang="vi-VN" sz="3600" b="1" i="1" kern="0" dirty="0">
                <a:solidFill>
                  <a:prstClr val="black"/>
                </a:solidFill>
                <a:latin typeface="Cambria" panose="02040503050406030204" pitchFamily="18" charset="0"/>
                <a:ea typeface="Cambria" panose="02040503050406030204" pitchFamily="18" charset="0"/>
              </a:rPr>
              <a:t>Nam Cực và Bắc Cực</a:t>
            </a:r>
            <a:r>
              <a:rPr lang="vi-VN" sz="3600" b="1" kern="0" dirty="0">
                <a:solidFill>
                  <a:prstClr val="black"/>
                </a:solidFill>
                <a:latin typeface="Cambria" panose="02040503050406030204" pitchFamily="18" charset="0"/>
                <a:ea typeface="Cambria" panose="02040503050406030204" pitchFamily="18" charset="0"/>
              </a:rPr>
              <a:t>.</a:t>
            </a:r>
            <a:endParaRPr kumimoji="0" lang="en-US" sz="3600" b="1" i="1"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矩形 29">
            <a:extLst>
              <a:ext uri="{FF2B5EF4-FFF2-40B4-BE49-F238E27FC236}">
                <a16:creationId xmlns:a16="http://schemas.microsoft.com/office/drawing/2014/main" id="{BAE37D99-0505-08BB-0A24-73C62E1CFCA5}"/>
              </a:ext>
            </a:extLst>
          </p:cNvPr>
          <p:cNvSpPr/>
          <p:nvPr/>
        </p:nvSpPr>
        <p:spPr>
          <a:xfrm>
            <a:off x="3589937" y="2523993"/>
            <a:ext cx="8205823" cy="783193"/>
          </a:xfrm>
          <a:prstGeom prst="roundRect">
            <a:avLst/>
          </a:prstGeom>
          <a:solidFill>
            <a:srgbClr val="FFFF00"/>
          </a:solidFill>
          <a:ln w="12700" cap="flat" cmpd="sng" algn="ctr">
            <a:solidFill>
              <a:sysClr val="windowText" lastClr="000000"/>
            </a:solidFill>
            <a:prstDash val="lgDash"/>
            <a:miter lim="800000"/>
          </a:ln>
          <a:effectLst/>
        </p:spPr>
        <p:txBody>
          <a:bodyPr wrap="square">
            <a:spAutoFit/>
          </a:bodyPr>
          <a:lstStyle/>
          <a:p>
            <a:pPr lvl="0" algn="ctr">
              <a:defRPr/>
            </a:pPr>
            <a:r>
              <a:rPr lang="vi-VN" sz="4000" b="1" kern="0" dirty="0">
                <a:solidFill>
                  <a:prstClr val="black"/>
                </a:solidFill>
                <a:latin typeface="Cambria" panose="02040503050406030204" pitchFamily="18" charset="0"/>
                <a:ea typeface="Cambria" panose="02040503050406030204" pitchFamily="18" charset="0"/>
              </a:rPr>
              <a:t>Đoạn 2: tiếp theo đến </a:t>
            </a:r>
            <a:r>
              <a:rPr lang="vi-VN" sz="4000" b="1" i="1" kern="0" dirty="0">
                <a:solidFill>
                  <a:prstClr val="black"/>
                </a:solidFill>
                <a:latin typeface="Cambria" panose="02040503050406030204" pitchFamily="18" charset="0"/>
                <a:ea typeface="Cambria" panose="02040503050406030204" pitchFamily="18" charset="0"/>
              </a:rPr>
              <a:t>mất nhà</a:t>
            </a:r>
            <a:r>
              <a:rPr lang="vi-VN" sz="4000" b="1" kern="0" dirty="0">
                <a:solidFill>
                  <a:prstClr val="black"/>
                </a:solidFill>
                <a:latin typeface="Cambria" panose="02040503050406030204" pitchFamily="18" charset="0"/>
                <a:ea typeface="Cambria" panose="02040503050406030204" pitchFamily="18" charset="0"/>
              </a:rPr>
              <a:t>.</a:t>
            </a:r>
            <a:endParaRPr kumimoji="0" lang="en-US" sz="4000" b="1" i="1"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矩形 29">
            <a:extLst>
              <a:ext uri="{FF2B5EF4-FFF2-40B4-BE49-F238E27FC236}">
                <a16:creationId xmlns:a16="http://schemas.microsoft.com/office/drawing/2014/main" id="{748FEBF8-DE12-84CD-4061-2FB1BAC68B62}"/>
              </a:ext>
            </a:extLst>
          </p:cNvPr>
          <p:cNvSpPr/>
          <p:nvPr/>
        </p:nvSpPr>
        <p:spPr>
          <a:xfrm>
            <a:off x="5085189" y="3799784"/>
            <a:ext cx="5582811" cy="783193"/>
          </a:xfrm>
          <a:prstGeom prst="roundRect">
            <a:avLst/>
          </a:prstGeom>
          <a:solidFill>
            <a:srgbClr val="70AD47">
              <a:lumMod val="20000"/>
              <a:lumOff val="80000"/>
            </a:srgbClr>
          </a:solidFill>
          <a:ln w="12700" cap="flat" cmpd="sng" algn="ctr">
            <a:solidFill>
              <a:sysClr val="windowText" lastClr="000000"/>
            </a:solidFill>
            <a:prstDash val="lgDash"/>
            <a:miter lim="800000"/>
          </a:ln>
          <a:effectLst/>
        </p:spPr>
        <p:txBody>
          <a:bodyPr wrap="square">
            <a:spAutoFit/>
          </a:bodyPr>
          <a:lstStyle/>
          <a:p>
            <a:pPr lvl="0" algn="ctr">
              <a:defRPr/>
            </a:pPr>
            <a:r>
              <a:rPr lang="vi-VN" sz="4000" b="1" kern="0" dirty="0">
                <a:solidFill>
                  <a:prstClr val="black"/>
                </a:solidFill>
                <a:latin typeface="Cambria" panose="02040503050406030204" pitchFamily="18" charset="0"/>
                <a:ea typeface="Cambria" panose="02040503050406030204" pitchFamily="18" charset="0"/>
              </a:rPr>
              <a:t>Đoạn 3: còn lại.</a:t>
            </a:r>
            <a:endParaRPr kumimoji="0" lang="en-US" sz="4000" b="1" i="1"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6599623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86879-39F9-45CE-90F3-B225EB21046F}"/>
              </a:ext>
            </a:extLst>
          </p:cNvPr>
          <p:cNvSpPr/>
          <p:nvPr/>
        </p:nvSpPr>
        <p:spPr>
          <a:xfrm>
            <a:off x="239843" y="269823"/>
            <a:ext cx="11512446" cy="62958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7">
            <a:extLst>
              <a:ext uri="{FF2B5EF4-FFF2-40B4-BE49-F238E27FC236}">
                <a16:creationId xmlns:a16="http://schemas.microsoft.com/office/drawing/2014/main" id="{0D19BDA5-7568-84AD-4E29-0C7EE60CF814}"/>
              </a:ext>
            </a:extLst>
          </p:cNvPr>
          <p:cNvSpPr>
            <a:spLocks noChangeArrowheads="1"/>
          </p:cNvSpPr>
          <p:nvPr/>
        </p:nvSpPr>
        <p:spPr bwMode="auto">
          <a:xfrm>
            <a:off x="4992414" y="2978415"/>
            <a:ext cx="2708866" cy="728276"/>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lvl="0" algn="ctr">
              <a:lnSpc>
                <a:spcPct val="150000"/>
              </a:lnSpc>
              <a:defRPr/>
            </a:pP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tuyệt</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chủng</a:t>
            </a:r>
            <a:endParaRPr kumimoji="0" lang="zh-CN" altLang="en-US" sz="36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16" name="TextBox 18">
            <a:extLst>
              <a:ext uri="{FF2B5EF4-FFF2-40B4-BE49-F238E27FC236}">
                <a16:creationId xmlns:a16="http://schemas.microsoft.com/office/drawing/2014/main" id="{CC88B5A0-F621-F9CE-9760-2859062A661E}"/>
              </a:ext>
            </a:extLst>
          </p:cNvPr>
          <p:cNvSpPr>
            <a:spLocks noChangeArrowheads="1"/>
          </p:cNvSpPr>
          <p:nvPr/>
        </p:nvSpPr>
        <p:spPr bwMode="auto">
          <a:xfrm>
            <a:off x="4929352" y="1949634"/>
            <a:ext cx="5840248" cy="728276"/>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lvl="0" algn="ctr">
              <a:lnSpc>
                <a:spcPct val="150000"/>
              </a:lnSpc>
              <a:defRPr/>
            </a:pP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làm</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cho</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Trái</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Đất</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nóng</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lên</a:t>
            </a:r>
            <a:endParaRPr kumimoji="0" lang="zh-CN" altLang="en-US" sz="36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17" name="Group 16">
            <a:extLst>
              <a:ext uri="{FF2B5EF4-FFF2-40B4-BE49-F238E27FC236}">
                <a16:creationId xmlns:a16="http://schemas.microsoft.com/office/drawing/2014/main" id="{79D94216-64F0-B1C7-2BFA-CFC91236A74B}"/>
              </a:ext>
            </a:extLst>
          </p:cNvPr>
          <p:cNvGrpSpPr/>
          <p:nvPr/>
        </p:nvGrpSpPr>
        <p:grpSpPr>
          <a:xfrm>
            <a:off x="872634" y="497143"/>
            <a:ext cx="3686371" cy="3739771"/>
            <a:chOff x="521010" y="1250148"/>
            <a:chExt cx="3686371" cy="3041015"/>
          </a:xfrm>
        </p:grpSpPr>
        <p:pic>
          <p:nvPicPr>
            <p:cNvPr id="18" name="图片 9" descr="f8af23e2025f4b01419eb6f7dfa1d36e">
              <a:extLst>
                <a:ext uri="{FF2B5EF4-FFF2-40B4-BE49-F238E27FC236}">
                  <a16:creationId xmlns:a16="http://schemas.microsoft.com/office/drawing/2014/main" id="{AB74699B-8523-4425-0F19-C005B1FC0831}"/>
                </a:ext>
              </a:extLst>
            </p:cNvPr>
            <p:cNvPicPr>
              <a:picLocks noChangeAspect="1"/>
            </p:cNvPicPr>
            <p:nvPr/>
          </p:nvPicPr>
          <p:blipFill>
            <a:blip r:embed="rId4"/>
            <a:stretch>
              <a:fillRect/>
            </a:stretch>
          </p:blipFill>
          <p:spPr>
            <a:xfrm>
              <a:off x="521010" y="1250148"/>
              <a:ext cx="3686371" cy="3041015"/>
            </a:xfrm>
            <a:prstGeom prst="rect">
              <a:avLst/>
            </a:prstGeom>
          </p:spPr>
        </p:pic>
        <p:sp>
          <p:nvSpPr>
            <p:cNvPr id="19" name="TextBox 22">
              <a:extLst>
                <a:ext uri="{FF2B5EF4-FFF2-40B4-BE49-F238E27FC236}">
                  <a16:creationId xmlns:a16="http://schemas.microsoft.com/office/drawing/2014/main" id="{5DECFDEF-B14A-D6A9-6FBC-C227E74E9F73}"/>
                </a:ext>
              </a:extLst>
            </p:cNvPr>
            <p:cNvSpPr>
              <a:spLocks noChangeArrowheads="1"/>
            </p:cNvSpPr>
            <p:nvPr/>
          </p:nvSpPr>
          <p:spPr bwMode="auto">
            <a:xfrm>
              <a:off x="1105117" y="2127682"/>
              <a:ext cx="2518155" cy="90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LUYỆN ĐỌC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TỪ KHÓ</a:t>
              </a:r>
            </a:p>
          </p:txBody>
        </p:sp>
      </p:grpSp>
      <p:pic>
        <p:nvPicPr>
          <p:cNvPr id="20" name="图片 1" descr="cf364dc3953d6da4a3805af3af036e8d">
            <a:extLst>
              <a:ext uri="{FF2B5EF4-FFF2-40B4-BE49-F238E27FC236}">
                <a16:creationId xmlns:a16="http://schemas.microsoft.com/office/drawing/2014/main" id="{039D10E9-3870-492A-E7D1-60F4A5DD77BB}"/>
              </a:ext>
            </a:extLst>
          </p:cNvPr>
          <p:cNvPicPr>
            <a:picLocks noChangeAspect="1"/>
          </p:cNvPicPr>
          <p:nvPr/>
        </p:nvPicPr>
        <p:blipFill>
          <a:blip r:embed="rId5"/>
          <a:stretch>
            <a:fillRect/>
          </a:stretch>
        </p:blipFill>
        <p:spPr>
          <a:xfrm>
            <a:off x="1028869" y="3549649"/>
            <a:ext cx="3826510" cy="3133090"/>
          </a:xfrm>
          <a:prstGeom prst="rect">
            <a:avLst/>
          </a:prstGeom>
        </p:spPr>
      </p:pic>
      <p:sp>
        <p:nvSpPr>
          <p:cNvPr id="22" name="TextBox 17">
            <a:extLst>
              <a:ext uri="{FF2B5EF4-FFF2-40B4-BE49-F238E27FC236}">
                <a16:creationId xmlns:a16="http://schemas.microsoft.com/office/drawing/2014/main" id="{EDF8F8D9-CA0C-A843-880E-9D9A9EAE94E7}"/>
              </a:ext>
            </a:extLst>
          </p:cNvPr>
          <p:cNvSpPr>
            <a:spLocks noChangeArrowheads="1"/>
          </p:cNvSpPr>
          <p:nvPr/>
        </p:nvSpPr>
        <p:spPr bwMode="auto">
          <a:xfrm>
            <a:off x="5061081" y="4180513"/>
            <a:ext cx="5749159" cy="728276"/>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lvl="0" algn="ctr">
              <a:lnSpc>
                <a:spcPct val="150000"/>
              </a:lnSpc>
              <a:defRPr/>
            </a:pP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xâm</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nhập</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sâu</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vào</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đất</a:t>
            </a:r>
            <a:r>
              <a:rPr lang="en-US" altLang="zh-CN" sz="36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liền</a:t>
            </a:r>
            <a:endParaRPr kumimoji="0" lang="zh-CN" altLang="en-US" sz="36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custDataLst>
      <p:tags r:id="rId1"/>
    </p:custDataLst>
    <p:extLst>
      <p:ext uri="{BB962C8B-B14F-4D97-AF65-F5344CB8AC3E}">
        <p14:creationId xmlns:p14="http://schemas.microsoft.com/office/powerpoint/2010/main" val="29829693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990313F-E8CA-495F-A7CF-75D452B88D1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33-ĐỌC- BĂNG TA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120913F-6ED4-408B-B1AD-AF4A6A3CB1D2}: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A2C4D2DB-60AC-4CB6-B886-E8FC9983EFC6}: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21005407-2596-4FB4-B261-DE61442BEDF5}: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D0BFF51B-F7C5-4B5E-B98D-DDDDA83FF8DA}: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0EC32BAE-26D3-4635-A288-A40BEF17D3A0}: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7B7BF266-2D2B-4E9B-A8E2-4C691D4C1825}: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CA805BF8-51C9-440E-9424-469CCE1639F1}:275"/>
</p:tagLst>
</file>

<file path=ppt/tags/tag17.xml><?xml version="1.0" encoding="utf-8"?>
<p:tagLst xmlns:a="http://schemas.openxmlformats.org/drawingml/2006/main" xmlns:r="http://schemas.openxmlformats.org/officeDocument/2006/relationships" xmlns:p="http://schemas.openxmlformats.org/presentationml/2006/main">
  <p:tag name="GENSWF_SLIDE_UID" val="{E365F8DE-7BBC-4829-97A6-1C85A3A6CD98}:276"/>
</p:tagLst>
</file>

<file path=ppt/tags/tag18.xml><?xml version="1.0" encoding="utf-8"?>
<p:tagLst xmlns:a="http://schemas.openxmlformats.org/drawingml/2006/main" xmlns:r="http://schemas.openxmlformats.org/officeDocument/2006/relationships" xmlns:p="http://schemas.openxmlformats.org/presentationml/2006/main">
  <p:tag name="GENSWF_SLIDE_UID" val="{72B07E74-D1D8-4B31-BDB2-C5C7FD6F8813}:277"/>
</p:tagLst>
</file>

<file path=ppt/tags/tag19.xml><?xml version="1.0" encoding="utf-8"?>
<p:tagLst xmlns:a="http://schemas.openxmlformats.org/drawingml/2006/main" xmlns:r="http://schemas.openxmlformats.org/officeDocument/2006/relationships" xmlns:p="http://schemas.openxmlformats.org/presentationml/2006/main">
  <p:tag name="GENSWF_SLIDE_UID" val="{573D2999-1EF3-40BF-B609-945052525A48}:278"/>
</p:tagLst>
</file>

<file path=ppt/tags/tag2.xml><?xml version="1.0" encoding="utf-8"?>
<p:tagLst xmlns:a="http://schemas.openxmlformats.org/drawingml/2006/main" xmlns:r="http://schemas.openxmlformats.org/officeDocument/2006/relationships" xmlns:p="http://schemas.openxmlformats.org/presentationml/2006/main">
  <p:tag name="GENSWF_SLIDE_UID" val="{673C2027-1EAA-4F54-A006-C1743F058CFF}:261"/>
</p:tagLst>
</file>

<file path=ppt/tags/tag20.xml><?xml version="1.0" encoding="utf-8"?>
<p:tagLst xmlns:a="http://schemas.openxmlformats.org/drawingml/2006/main" xmlns:r="http://schemas.openxmlformats.org/officeDocument/2006/relationships" xmlns:p="http://schemas.openxmlformats.org/presentationml/2006/main">
  <p:tag name="GENSWF_SLIDE_UID" val="{0D6347D1-C41A-4467-91D6-89428AB52B10}:279"/>
</p:tagLst>
</file>

<file path=ppt/tags/tag21.xml><?xml version="1.0" encoding="utf-8"?>
<p:tagLst xmlns:a="http://schemas.openxmlformats.org/drawingml/2006/main" xmlns:r="http://schemas.openxmlformats.org/officeDocument/2006/relationships" xmlns:p="http://schemas.openxmlformats.org/presentationml/2006/main">
  <p:tag name="GENSWF_SLIDE_UID" val="{877F8A66-E743-49FD-9A37-2081A3642EF2}:280"/>
</p:tagLst>
</file>

<file path=ppt/tags/tag22.xml><?xml version="1.0" encoding="utf-8"?>
<p:tagLst xmlns:a="http://schemas.openxmlformats.org/drawingml/2006/main" xmlns:r="http://schemas.openxmlformats.org/officeDocument/2006/relationships" xmlns:p="http://schemas.openxmlformats.org/presentationml/2006/main">
  <p:tag name="GENSWF_SLIDE_UID" val="{B669D330-29D2-4285-ADF2-FFD24368CFB4}:282"/>
</p:tagLst>
</file>

<file path=ppt/tags/tag3.xml><?xml version="1.0" encoding="utf-8"?>
<p:tagLst xmlns:a="http://schemas.openxmlformats.org/drawingml/2006/main" xmlns:r="http://schemas.openxmlformats.org/officeDocument/2006/relationships" xmlns:p="http://schemas.openxmlformats.org/presentationml/2006/main">
  <p:tag name="GENSWF_SLIDE_UID" val="{10361E78-5979-4F40-AD65-6457FB2F6E90}:257"/>
</p:tagLst>
</file>

<file path=ppt/tags/tag4.xml><?xml version="1.0" encoding="utf-8"?>
<p:tagLst xmlns:a="http://schemas.openxmlformats.org/drawingml/2006/main" xmlns:r="http://schemas.openxmlformats.org/officeDocument/2006/relationships" xmlns:p="http://schemas.openxmlformats.org/presentationml/2006/main">
  <p:tag name="GENSWF_SLIDE_UID" val="{04513B64-B876-42D6-BC97-003F6F2AFD2C}:258"/>
</p:tagLst>
</file>

<file path=ppt/tags/tag5.xml><?xml version="1.0" encoding="utf-8"?>
<p:tagLst xmlns:a="http://schemas.openxmlformats.org/drawingml/2006/main" xmlns:r="http://schemas.openxmlformats.org/officeDocument/2006/relationships" xmlns:p="http://schemas.openxmlformats.org/presentationml/2006/main">
  <p:tag name="GENSWF_SLIDE_UID" val="{097163D7-BBCF-4E14-A401-6F848A3AB93B}:259"/>
</p:tagLst>
</file>

<file path=ppt/tags/tag6.xml><?xml version="1.0" encoding="utf-8"?>
<p:tagLst xmlns:a="http://schemas.openxmlformats.org/drawingml/2006/main" xmlns:r="http://schemas.openxmlformats.org/officeDocument/2006/relationships" xmlns:p="http://schemas.openxmlformats.org/presentationml/2006/main">
  <p:tag name="GENSWF_SLIDE_UID" val="{ABB7AC19-F355-4F43-8BEB-5DE2108625A5}:260"/>
</p:tagLst>
</file>

<file path=ppt/tags/tag7.xml><?xml version="1.0" encoding="utf-8"?>
<p:tagLst xmlns:a="http://schemas.openxmlformats.org/drawingml/2006/main" xmlns:r="http://schemas.openxmlformats.org/officeDocument/2006/relationships" xmlns:p="http://schemas.openxmlformats.org/presentationml/2006/main">
  <p:tag name="GENSWF_SLIDE_UID" val="{EBEDED43-E5FA-4F9C-8D52-3D02127BEAF8}:262"/>
</p:tagLst>
</file>

<file path=ppt/tags/tag8.xml><?xml version="1.0" encoding="utf-8"?>
<p:tagLst xmlns:a="http://schemas.openxmlformats.org/drawingml/2006/main" xmlns:r="http://schemas.openxmlformats.org/officeDocument/2006/relationships" xmlns:p="http://schemas.openxmlformats.org/presentationml/2006/main">
  <p:tag name="GENSWF_SLIDE_UID" val="{74EF1C41-3472-44BF-842C-49B1D4935109}:263"/>
</p:tagLst>
</file>

<file path=ppt/tags/tag9.xml><?xml version="1.0" encoding="utf-8"?>
<p:tagLst xmlns:a="http://schemas.openxmlformats.org/drawingml/2006/main" xmlns:r="http://schemas.openxmlformats.org/officeDocument/2006/relationships" xmlns:p="http://schemas.openxmlformats.org/presentationml/2006/main">
  <p:tag name="GENSWF_SLIDE_UID" val="{35CC9B95-D2DB-40F4-8674-A1509E1B2477}: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788</Words>
  <Application>Microsoft Office PowerPoint</Application>
  <PresentationFormat>Widescreen</PresentationFormat>
  <Paragraphs>75</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#9Slide07 IcielLa Chic Pro Shad</vt:lpstr>
      <vt:lpstr>Arial</vt:lpstr>
      <vt:lpstr>Calibri</vt:lpstr>
      <vt:lpstr>Calibri Light</vt:lpstr>
      <vt:lpstr>Cambria</vt:lpstr>
      <vt:lpstr>Times New Roman</vt:lpstr>
      <vt:lpstr>字魂152号-机甲超级黑</vt:lpstr>
      <vt:lpstr>字魂17号-萌趣果冻体</vt:lpstr>
      <vt:lpstr>思源黑体 CN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33-ĐỌC- BĂNG TAN</dc:title>
  <dc:creator>Administrator</dc:creator>
  <cp:lastModifiedBy>Administrator</cp:lastModifiedBy>
  <cp:revision>4</cp:revision>
  <dcterms:created xsi:type="dcterms:W3CDTF">2025-04-30T02:57:44Z</dcterms:created>
  <dcterms:modified xsi:type="dcterms:W3CDTF">2025-04-30T02:59:21Z</dcterms:modified>
</cp:coreProperties>
</file>