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57" r:id="rId3"/>
    <p:sldId id="259" r:id="rId4"/>
    <p:sldId id="260" r:id="rId5"/>
    <p:sldId id="262" r:id="rId6"/>
    <p:sldId id="263" r:id="rId7"/>
    <p:sldId id="264" r:id="rId8"/>
    <p:sldId id="265" r:id="rId9"/>
    <p:sldId id="266" r:id="rId10"/>
    <p:sldId id="267" r:id="rId11"/>
    <p:sldId id="268"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B0938-CD8B-4A5B-8EF2-5B987AEABA7D}" type="datetimeFigureOut">
              <a:rPr lang="en-US" smtClean="0"/>
              <a:t>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638B4-8BE3-4F29-9249-E532450E074F}" type="slidenum">
              <a:rPr lang="en-US" smtClean="0"/>
              <a:t>‹#›</a:t>
            </a:fld>
            <a:endParaRPr lang="en-US"/>
          </a:p>
        </p:txBody>
      </p:sp>
    </p:spTree>
    <p:extLst>
      <p:ext uri="{BB962C8B-B14F-4D97-AF65-F5344CB8AC3E}">
        <p14:creationId xmlns:p14="http://schemas.microsoft.com/office/powerpoint/2010/main" val="349840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a:t>
            </a:fld>
            <a:endParaRPr lang="en-US"/>
          </a:p>
        </p:txBody>
      </p:sp>
    </p:spTree>
    <p:extLst>
      <p:ext uri="{BB962C8B-B14F-4D97-AF65-F5344CB8AC3E}">
        <p14:creationId xmlns:p14="http://schemas.microsoft.com/office/powerpoint/2010/main" val="101998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10</a:t>
            </a:fld>
            <a:endParaRPr lang="en-US"/>
          </a:p>
        </p:txBody>
      </p:sp>
    </p:spTree>
    <p:extLst>
      <p:ext uri="{BB962C8B-B14F-4D97-AF65-F5344CB8AC3E}">
        <p14:creationId xmlns:p14="http://schemas.microsoft.com/office/powerpoint/2010/main" val="1064760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11</a:t>
            </a:fld>
            <a:endParaRPr lang="en-US"/>
          </a:p>
        </p:txBody>
      </p:sp>
    </p:spTree>
    <p:extLst>
      <p:ext uri="{BB962C8B-B14F-4D97-AF65-F5344CB8AC3E}">
        <p14:creationId xmlns:p14="http://schemas.microsoft.com/office/powerpoint/2010/main" val="4011835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12</a:t>
            </a:fld>
            <a:endParaRPr lang="en-US"/>
          </a:p>
        </p:txBody>
      </p:sp>
    </p:spTree>
    <p:extLst>
      <p:ext uri="{BB962C8B-B14F-4D97-AF65-F5344CB8AC3E}">
        <p14:creationId xmlns:p14="http://schemas.microsoft.com/office/powerpoint/2010/main" val="3522780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13</a:t>
            </a:fld>
            <a:endParaRPr lang="en-US"/>
          </a:p>
        </p:txBody>
      </p:sp>
    </p:spTree>
    <p:extLst>
      <p:ext uri="{BB962C8B-B14F-4D97-AF65-F5344CB8AC3E}">
        <p14:creationId xmlns:p14="http://schemas.microsoft.com/office/powerpoint/2010/main" val="191106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14</a:t>
            </a:fld>
            <a:endParaRPr lang="en-US"/>
          </a:p>
        </p:txBody>
      </p:sp>
    </p:spTree>
    <p:extLst>
      <p:ext uri="{BB962C8B-B14F-4D97-AF65-F5344CB8AC3E}">
        <p14:creationId xmlns:p14="http://schemas.microsoft.com/office/powerpoint/2010/main" val="3294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15</a:t>
            </a:fld>
            <a:endParaRPr lang="en-US"/>
          </a:p>
        </p:txBody>
      </p:sp>
    </p:spTree>
    <p:extLst>
      <p:ext uri="{BB962C8B-B14F-4D97-AF65-F5344CB8AC3E}">
        <p14:creationId xmlns:p14="http://schemas.microsoft.com/office/powerpoint/2010/main" val="3835094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16</a:t>
            </a:fld>
            <a:endParaRPr lang="en-US"/>
          </a:p>
        </p:txBody>
      </p:sp>
    </p:spTree>
    <p:extLst>
      <p:ext uri="{BB962C8B-B14F-4D97-AF65-F5344CB8AC3E}">
        <p14:creationId xmlns:p14="http://schemas.microsoft.com/office/powerpoint/2010/main" val="67937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17</a:t>
            </a:fld>
            <a:endParaRPr lang="en-US"/>
          </a:p>
        </p:txBody>
      </p:sp>
    </p:spTree>
    <p:extLst>
      <p:ext uri="{BB962C8B-B14F-4D97-AF65-F5344CB8AC3E}">
        <p14:creationId xmlns:p14="http://schemas.microsoft.com/office/powerpoint/2010/main" val="24660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18</a:t>
            </a:fld>
            <a:endParaRPr lang="en-US"/>
          </a:p>
        </p:txBody>
      </p:sp>
    </p:spTree>
    <p:extLst>
      <p:ext uri="{BB962C8B-B14F-4D97-AF65-F5344CB8AC3E}">
        <p14:creationId xmlns:p14="http://schemas.microsoft.com/office/powerpoint/2010/main" val="131986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19</a:t>
            </a:fld>
            <a:endParaRPr lang="en-US"/>
          </a:p>
        </p:txBody>
      </p:sp>
    </p:spTree>
    <p:extLst>
      <p:ext uri="{BB962C8B-B14F-4D97-AF65-F5344CB8AC3E}">
        <p14:creationId xmlns:p14="http://schemas.microsoft.com/office/powerpoint/2010/main" val="3865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2</a:t>
            </a:fld>
            <a:endParaRPr lang="en-US"/>
          </a:p>
        </p:txBody>
      </p:sp>
    </p:spTree>
    <p:extLst>
      <p:ext uri="{BB962C8B-B14F-4D97-AF65-F5344CB8AC3E}">
        <p14:creationId xmlns:p14="http://schemas.microsoft.com/office/powerpoint/2010/main" val="171985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20</a:t>
            </a:fld>
            <a:endParaRPr lang="en-US"/>
          </a:p>
        </p:txBody>
      </p:sp>
    </p:spTree>
    <p:extLst>
      <p:ext uri="{BB962C8B-B14F-4D97-AF65-F5344CB8AC3E}">
        <p14:creationId xmlns:p14="http://schemas.microsoft.com/office/powerpoint/2010/main" val="2428203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21</a:t>
            </a:fld>
            <a:endParaRPr lang="en-US"/>
          </a:p>
        </p:txBody>
      </p:sp>
    </p:spTree>
    <p:extLst>
      <p:ext uri="{BB962C8B-B14F-4D97-AF65-F5344CB8AC3E}">
        <p14:creationId xmlns:p14="http://schemas.microsoft.com/office/powerpoint/2010/main" val="302302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22</a:t>
            </a:fld>
            <a:endParaRPr lang="en-US"/>
          </a:p>
        </p:txBody>
      </p:sp>
    </p:spTree>
    <p:extLst>
      <p:ext uri="{BB962C8B-B14F-4D97-AF65-F5344CB8AC3E}">
        <p14:creationId xmlns:p14="http://schemas.microsoft.com/office/powerpoint/2010/main" val="402974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23</a:t>
            </a:fld>
            <a:endParaRPr lang="en-US"/>
          </a:p>
        </p:txBody>
      </p:sp>
    </p:spTree>
    <p:extLst>
      <p:ext uri="{BB962C8B-B14F-4D97-AF65-F5344CB8AC3E}">
        <p14:creationId xmlns:p14="http://schemas.microsoft.com/office/powerpoint/2010/main" val="4119261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24</a:t>
            </a:fld>
            <a:endParaRPr lang="en-US"/>
          </a:p>
        </p:txBody>
      </p:sp>
    </p:spTree>
    <p:extLst>
      <p:ext uri="{BB962C8B-B14F-4D97-AF65-F5344CB8AC3E}">
        <p14:creationId xmlns:p14="http://schemas.microsoft.com/office/powerpoint/2010/main" val="3316990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25</a:t>
            </a:fld>
            <a:endParaRPr lang="en-US"/>
          </a:p>
        </p:txBody>
      </p:sp>
    </p:spTree>
    <p:extLst>
      <p:ext uri="{BB962C8B-B14F-4D97-AF65-F5344CB8AC3E}">
        <p14:creationId xmlns:p14="http://schemas.microsoft.com/office/powerpoint/2010/main" val="319513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3</a:t>
            </a:fld>
            <a:endParaRPr lang="en-US"/>
          </a:p>
        </p:txBody>
      </p:sp>
    </p:spTree>
    <p:extLst>
      <p:ext uri="{BB962C8B-B14F-4D97-AF65-F5344CB8AC3E}">
        <p14:creationId xmlns:p14="http://schemas.microsoft.com/office/powerpoint/2010/main" val="271248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rPr>
              <a:t>Tranh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phen</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thủ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đô</a:t>
            </a:r>
            <a:r>
              <a:rPr lang="en-US" sz="1800" dirty="0">
                <a:effectLst/>
                <a:latin typeface="Times New Roman" panose="02020603050405020304" pitchFamily="18" charset="0"/>
                <a:ea typeface="Calibri" panose="020F0502020204030204" pitchFamily="34" charset="0"/>
              </a:rPr>
              <a:t> Pa- </a:t>
            </a:r>
            <a:r>
              <a:rPr lang="en-US" sz="1800" dirty="0" err="1">
                <a:effectLst/>
                <a:latin typeface="Times New Roman" panose="02020603050405020304" pitchFamily="18" charset="0"/>
                <a:ea typeface="Calibri" panose="020F0502020204030204" pitchFamily="34" charset="0"/>
              </a:rPr>
              <a:t>ri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Pháp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ngắm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Trung </a:t>
            </a:r>
            <a:r>
              <a:rPr lang="en-US" sz="1800" dirty="0" err="1">
                <a:effectLst/>
                <a:latin typeface="Times New Roman" panose="02020603050405020304" pitchFamily="18" charset="0"/>
                <a:ea typeface="Calibri" panose="020F0502020204030204" pitchFamily="34" charset="0"/>
              </a:rPr>
              <a:t>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cháu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Cậu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tay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chỉ</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phía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cậu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thú</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đẹp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tháp</a:t>
            </a: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C2A7A34-3ACB-4B76-B167-65EEC066CDB6}" type="slidenum">
              <a:rPr lang="en-US" smtClean="0"/>
              <a:t>4</a:t>
            </a:fld>
            <a:endParaRPr lang="en-US"/>
          </a:p>
        </p:txBody>
      </p:sp>
    </p:spTree>
    <p:extLst>
      <p:ext uri="{BB962C8B-B14F-4D97-AF65-F5344CB8AC3E}">
        <p14:creationId xmlns:p14="http://schemas.microsoft.com/office/powerpoint/2010/main" val="73997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5</a:t>
            </a:fld>
            <a:endParaRPr lang="en-US"/>
          </a:p>
        </p:txBody>
      </p:sp>
    </p:spTree>
    <p:extLst>
      <p:ext uri="{BB962C8B-B14F-4D97-AF65-F5344CB8AC3E}">
        <p14:creationId xmlns:p14="http://schemas.microsoft.com/office/powerpoint/2010/main" val="254282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6</a:t>
            </a:fld>
            <a:endParaRPr lang="en-US"/>
          </a:p>
        </p:txBody>
      </p:sp>
    </p:spTree>
    <p:extLst>
      <p:ext uri="{BB962C8B-B14F-4D97-AF65-F5344CB8AC3E}">
        <p14:creationId xmlns:p14="http://schemas.microsoft.com/office/powerpoint/2010/main" val="93023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7</a:t>
            </a:fld>
            <a:endParaRPr lang="en-US"/>
          </a:p>
        </p:txBody>
      </p:sp>
    </p:spTree>
    <p:extLst>
      <p:ext uri="{BB962C8B-B14F-4D97-AF65-F5344CB8AC3E}">
        <p14:creationId xmlns:p14="http://schemas.microsoft.com/office/powerpoint/2010/main" val="253531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8</a:t>
            </a:fld>
            <a:endParaRPr lang="en-US"/>
          </a:p>
        </p:txBody>
      </p:sp>
    </p:spTree>
    <p:extLst>
      <p:ext uri="{BB962C8B-B14F-4D97-AF65-F5344CB8AC3E}">
        <p14:creationId xmlns:p14="http://schemas.microsoft.com/office/powerpoint/2010/main" val="332911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6638B4-8BE3-4F29-9249-E532450E074F}" type="slidenum">
              <a:rPr lang="en-US" smtClean="0"/>
              <a:t>9</a:t>
            </a:fld>
            <a:endParaRPr lang="en-US"/>
          </a:p>
        </p:txBody>
      </p:sp>
    </p:spTree>
    <p:extLst>
      <p:ext uri="{BB962C8B-B14F-4D97-AF65-F5344CB8AC3E}">
        <p14:creationId xmlns:p14="http://schemas.microsoft.com/office/powerpoint/2010/main" val="61327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478A1-5C9C-470A-B618-18AB5823ED46}"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330133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478A1-5C9C-470A-B618-18AB5823ED46}"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32012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478A1-5C9C-470A-B618-18AB5823ED46}"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220010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34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02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478A1-5C9C-470A-B618-18AB5823ED46}"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103690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F478A1-5C9C-470A-B618-18AB5823ED46}"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223006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478A1-5C9C-470A-B618-18AB5823ED46}"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409319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478A1-5C9C-470A-B618-18AB5823ED46}" type="datetimeFigureOut">
              <a:rPr lang="en-US" smtClean="0"/>
              <a:t>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188104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478A1-5C9C-470A-B618-18AB5823ED46}" type="datetimeFigureOut">
              <a:rPr lang="en-US" smtClean="0"/>
              <a:t>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90200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478A1-5C9C-470A-B618-18AB5823ED46}" type="datetimeFigureOut">
              <a:rPr lang="en-US" smtClean="0"/>
              <a:t>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120179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F478A1-5C9C-470A-B618-18AB5823ED46}"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22410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F478A1-5C9C-470A-B618-18AB5823ED46}"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D02A2-D538-45D2-956B-0D9C1A28FE8F}" type="slidenum">
              <a:rPr lang="en-US" smtClean="0"/>
              <a:t>‹#›</a:t>
            </a:fld>
            <a:endParaRPr lang="en-US"/>
          </a:p>
        </p:txBody>
      </p:sp>
    </p:spTree>
    <p:extLst>
      <p:ext uri="{BB962C8B-B14F-4D97-AF65-F5344CB8AC3E}">
        <p14:creationId xmlns:p14="http://schemas.microsoft.com/office/powerpoint/2010/main" val="49102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478A1-5C9C-470A-B618-18AB5823ED46}" type="datetimeFigureOut">
              <a:rPr lang="en-US" smtClean="0"/>
              <a:t>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D02A2-D538-45D2-956B-0D9C1A28FE8F}" type="slidenum">
              <a:rPr lang="en-US" smtClean="0"/>
              <a:t>‹#›</a:t>
            </a:fld>
            <a:endParaRPr lang="en-US"/>
          </a:p>
        </p:txBody>
      </p:sp>
    </p:spTree>
    <p:extLst>
      <p:ext uri="{BB962C8B-B14F-4D97-AF65-F5344CB8AC3E}">
        <p14:creationId xmlns:p14="http://schemas.microsoft.com/office/powerpoint/2010/main" val="213754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9.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13.png"/><Relationship Id="rId11" Type="http://schemas.openxmlformats.org/officeDocument/2006/relationships/image" Target="../media/image33.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6.jp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1.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C2DE4-C037-D214-59D2-FDE24933EE51}"/>
              </a:ext>
            </a:extLst>
          </p:cNvPr>
          <p:cNvPicPr>
            <a:picLocks noChangeAspect="1"/>
          </p:cNvPicPr>
          <p:nvPr/>
        </p:nvPicPr>
        <p:blipFill>
          <a:blip r:embed="rId4"/>
          <a:stretch>
            <a:fillRect/>
          </a:stretch>
        </p:blipFill>
        <p:spPr>
          <a:xfrm>
            <a:off x="600075" y="452872"/>
            <a:ext cx="4123292" cy="2490353"/>
          </a:xfrm>
          <a:prstGeom prst="rect">
            <a:avLst/>
          </a:prstGeom>
        </p:spPr>
      </p:pic>
      <p:pic>
        <p:nvPicPr>
          <p:cNvPr id="4" name="Picture 3">
            <a:extLst>
              <a:ext uri="{FF2B5EF4-FFF2-40B4-BE49-F238E27FC236}">
                <a16:creationId xmlns:a16="http://schemas.microsoft.com/office/drawing/2014/main" id="{A6F1EEC5-B7E1-3D1F-A816-9EC17DA84E1B}"/>
              </a:ext>
            </a:extLst>
          </p:cNvPr>
          <p:cNvPicPr>
            <a:picLocks noChangeAspect="1"/>
          </p:cNvPicPr>
          <p:nvPr/>
        </p:nvPicPr>
        <p:blipFill>
          <a:blip r:embed="rId5"/>
          <a:stretch>
            <a:fillRect/>
          </a:stretch>
        </p:blipFill>
        <p:spPr>
          <a:xfrm>
            <a:off x="-123825" y="6457951"/>
            <a:ext cx="1602988" cy="476250"/>
          </a:xfrm>
          <a:prstGeom prst="rect">
            <a:avLst/>
          </a:prstGeom>
          <a:ln>
            <a:noFill/>
          </a:ln>
          <a:effectLst>
            <a:softEdge rad="112500"/>
          </a:effectLst>
        </p:spPr>
      </p:pic>
      <p:pic>
        <p:nvPicPr>
          <p:cNvPr id="7" name="Picture 6">
            <a:extLst>
              <a:ext uri="{FF2B5EF4-FFF2-40B4-BE49-F238E27FC236}">
                <a16:creationId xmlns:a16="http://schemas.microsoft.com/office/drawing/2014/main" id="{88D5233E-F98F-3487-AEE6-75B218FFCA89}"/>
              </a:ext>
            </a:extLst>
          </p:cNvPr>
          <p:cNvPicPr>
            <a:picLocks noChangeAspect="1"/>
          </p:cNvPicPr>
          <p:nvPr/>
        </p:nvPicPr>
        <p:blipFill>
          <a:blip r:embed="rId6"/>
          <a:stretch>
            <a:fillRect/>
          </a:stretch>
        </p:blipFill>
        <p:spPr>
          <a:xfrm>
            <a:off x="2283634" y="2273281"/>
            <a:ext cx="9717866" cy="3359187"/>
          </a:xfrm>
          <a:prstGeom prst="rect">
            <a:avLst/>
          </a:prstGeom>
        </p:spPr>
      </p:pic>
      <p:pic>
        <p:nvPicPr>
          <p:cNvPr id="9" name="Picture 8" descr="A cartoon of a child with a suitcase&#10;&#10;Description automatically generated">
            <a:extLst>
              <a:ext uri="{FF2B5EF4-FFF2-40B4-BE49-F238E27FC236}">
                <a16:creationId xmlns:a16="http://schemas.microsoft.com/office/drawing/2014/main" id="{F6579D34-D288-ECF2-E3AF-5181146C42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63051" y="3347270"/>
            <a:ext cx="2805150" cy="3967930"/>
          </a:xfrm>
          <a:prstGeom prst="rect">
            <a:avLst/>
          </a:prstGeom>
        </p:spPr>
      </p:pic>
      <p:sp>
        <p:nvSpPr>
          <p:cNvPr id="3" name="Rectangle 2"/>
          <p:cNvSpPr/>
          <p:nvPr/>
        </p:nvSpPr>
        <p:spPr>
          <a:xfrm>
            <a:off x="3157569" y="5184065"/>
            <a:ext cx="5876865" cy="584775"/>
          </a:xfrm>
          <a:prstGeom prst="rect">
            <a:avLst/>
          </a:prstGeom>
          <a:noFill/>
        </p:spPr>
        <p:txBody>
          <a:bodyPr wrap="none" lIns="91440" tIns="45720" rIns="91440" bIns="45720">
            <a:spAutoFit/>
          </a:bodyPr>
          <a:lstStyle/>
          <a:p>
            <a:pPr algn="ctr"/>
            <a:r>
              <a:rPr lang="en-US" sz="3200" b="1" smtClean="0">
                <a:ln w="0"/>
                <a:solidFill>
                  <a:srgbClr val="FF0000"/>
                </a:solidFill>
                <a:effectLst>
                  <a:outerShdw blurRad="38100" dist="25400" dir="5400000" algn="ctr" rotWithShape="0">
                    <a:srgbClr val="6E747A">
                      <a:alpha val="43000"/>
                    </a:srgbClr>
                  </a:outerShdw>
                </a:effectLst>
              </a:rPr>
              <a:t>GIÁO VIÊN: PHẠM THỊ KIM OANH</a:t>
            </a:r>
            <a:endParaRPr lang="en-US" sz="32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641127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559" y="1847874"/>
            <a:ext cx="2446990" cy="769441"/>
          </a:xfrm>
          <a:prstGeom prst="rect">
            <a:avLst/>
          </a:prstGeom>
          <a:solidFill>
            <a:srgbClr val="F98D89"/>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thảo</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Rectangle 7"/>
          <p:cNvSpPr/>
          <p:nvPr/>
        </p:nvSpPr>
        <p:spPr>
          <a:xfrm>
            <a:off x="2953337" y="1847874"/>
            <a:ext cx="8954884" cy="1323439"/>
          </a:xfrm>
          <a:prstGeom prst="rect">
            <a:avLst/>
          </a:prstGeom>
          <a:solidFill>
            <a:sysClr val="window" lastClr="FFFFFF"/>
          </a:solidFill>
          <a:ln w="28575">
            <a:solidFill>
              <a:srgbClr val="FF6698"/>
            </a:solidFill>
            <a:prstDash val="dashDot"/>
          </a:ln>
        </p:spPr>
        <p:txBody>
          <a:bodyPr wrap="square">
            <a:spAutoFit/>
          </a:bodyPr>
          <a:lstStyle/>
          <a:p>
            <a:pPr lvl="0" algn="just">
              <a:defRPr/>
            </a:pP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Cuộc</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họp</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ở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phạm</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vi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rộng</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để</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bày</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tỏ</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trao</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đổi</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ý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kiến</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về</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một</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vấn</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đề</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nào</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 </a:t>
            </a:r>
            <a:r>
              <a:rPr lang="en-US" sz="4000" kern="0" dirty="0" err="1">
                <a:solidFill>
                  <a:srgbClr val="202122"/>
                </a:solidFill>
                <a:latin typeface="Cambria" panose="02040503050406030204" pitchFamily="18" charset="0"/>
                <a:ea typeface="Cambria" panose="02040503050406030204" pitchFamily="18" charset="0"/>
                <a:cs typeface="Arial" panose="020B0604020202020204" pitchFamily="34" charset="0"/>
              </a:rPr>
              <a:t>đó</a:t>
            </a: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a:t>
            </a:r>
            <a:endPar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081054" y="-182879"/>
            <a:ext cx="5743269" cy="1727878"/>
          </a:xfrm>
          <a:prstGeom prst="rect">
            <a:avLst/>
          </a:prstGeom>
        </p:spPr>
      </p:pic>
      <p:pic>
        <p:nvPicPr>
          <p:cNvPr id="1026" name="Picture 2" descr="1 Hội Thảo Là Gì? Điểm Khác Biệt Giữa Hội Nghị Và Hội Thảo?">
            <a:extLst>
              <a:ext uri="{FF2B5EF4-FFF2-40B4-BE49-F238E27FC236}">
                <a16:creationId xmlns:a16="http://schemas.microsoft.com/office/drawing/2014/main" id="{9CC92D08-9850-9FA8-5514-E0FB256803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451" y="3345411"/>
            <a:ext cx="5715000" cy="3362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145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9559" y="1847874"/>
            <a:ext cx="2446990" cy="1446550"/>
          </a:xfrm>
          <a:prstGeom prst="rect">
            <a:avLst/>
          </a:prstGeom>
          <a:solidFill>
            <a:srgbClr val="F98D89"/>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lvl="0" algn="ctr">
              <a:defRPr/>
            </a:pPr>
            <a:r>
              <a:rPr lang="en-US" sz="4400" b="1" kern="0" dirty="0" err="1">
                <a:solidFill>
                  <a:prstClr val="black"/>
                </a:solidFill>
                <a:latin typeface="Cambria" panose="02040503050406030204" pitchFamily="18" charset="0"/>
                <a:ea typeface="Cambria" panose="02040503050406030204" pitchFamily="18" charset="0"/>
                <a:cs typeface="Arial" panose="020B0604020202020204" pitchFamily="34" charset="0"/>
              </a:rPr>
              <a:t>Tàu</a:t>
            </a:r>
            <a:r>
              <a:rPr lang="en-US" sz="4400" b="1" kern="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400" b="1" kern="0" dirty="0" err="1">
                <a:solidFill>
                  <a:prstClr val="black"/>
                </a:solidFill>
                <a:latin typeface="Cambria" panose="02040503050406030204" pitchFamily="18" charset="0"/>
                <a:ea typeface="Cambria" panose="02040503050406030204" pitchFamily="18" charset="0"/>
                <a:cs typeface="Arial" panose="020B0604020202020204" pitchFamily="34" charset="0"/>
              </a:rPr>
              <a:t>điện</a:t>
            </a:r>
            <a:r>
              <a:rPr lang="en-US" sz="4400" b="1" kern="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400" b="1" kern="0" dirty="0" err="1">
                <a:solidFill>
                  <a:prstClr val="black"/>
                </a:solidFill>
                <a:latin typeface="Cambria" panose="02040503050406030204" pitchFamily="18" charset="0"/>
                <a:ea typeface="Cambria" panose="02040503050406030204" pitchFamily="18" charset="0"/>
                <a:cs typeface="Arial" panose="020B0604020202020204" pitchFamily="34" charset="0"/>
              </a:rPr>
              <a:t>ngầm</a:t>
            </a:r>
            <a:r>
              <a:rPr lang="en-US" sz="4400" b="1" kern="0" dirty="0">
                <a:solidFill>
                  <a:prstClr val="black"/>
                </a:solidFill>
                <a:latin typeface="Cambria" panose="02040503050406030204" pitchFamily="18" charset="0"/>
                <a:ea typeface="Cambria" panose="02040503050406030204" pitchFamily="18" charset="0"/>
                <a:cs typeface="Arial" panose="020B0604020202020204" pitchFamily="34" charset="0"/>
              </a:rPr>
              <a:t> </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Rectangle 7"/>
          <p:cNvSpPr/>
          <p:nvPr/>
        </p:nvSpPr>
        <p:spPr>
          <a:xfrm>
            <a:off x="2953337" y="1847874"/>
            <a:ext cx="8954884" cy="1323439"/>
          </a:xfrm>
          <a:prstGeom prst="rect">
            <a:avLst/>
          </a:prstGeom>
          <a:solidFill>
            <a:sysClr val="window" lastClr="FFFFFF"/>
          </a:solidFill>
          <a:ln w="28575">
            <a:solidFill>
              <a:srgbClr val="FF6698"/>
            </a:solidFill>
            <a:prstDash val="dashDot"/>
          </a:ln>
        </p:spPr>
        <p:txBody>
          <a:bodyPr wrap="square">
            <a:spAutoFit/>
          </a:bodyPr>
          <a:lstStyle/>
          <a:p>
            <a:pPr lvl="0" algn="just">
              <a:defRPr/>
            </a:pPr>
            <a:r>
              <a:rPr lang="en-US"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L</a:t>
            </a:r>
            <a:r>
              <a:rPr lang="vi-VN" sz="4000" kern="0" dirty="0">
                <a:solidFill>
                  <a:srgbClr val="202122"/>
                </a:solidFill>
                <a:latin typeface="Cambria" panose="02040503050406030204" pitchFamily="18" charset="0"/>
                <a:ea typeface="Cambria" panose="02040503050406030204" pitchFamily="18" charset="0"/>
                <a:cs typeface="Arial" panose="020B0604020202020204" pitchFamily="34" charset="0"/>
              </a:rPr>
              <a:t>oại phương tiện giao thông chạy bằng điện, đi ngầm trong lòng đất.</a:t>
            </a:r>
            <a:endPar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081054" y="-182879"/>
            <a:ext cx="5743269" cy="1727878"/>
          </a:xfrm>
          <a:prstGeom prst="rect">
            <a:avLst/>
          </a:prstGeom>
        </p:spPr>
      </p:pic>
      <p:pic>
        <p:nvPicPr>
          <p:cNvPr id="2050" name="Picture 2" descr="Nga: Hệ thống tàu điện ngầm thủ đô Moskva kỷ niệm sinh nhật thứ 87 |  baotintuc.vn">
            <a:extLst>
              <a:ext uri="{FF2B5EF4-FFF2-40B4-BE49-F238E27FC236}">
                <a16:creationId xmlns:a16="http://schemas.microsoft.com/office/drawing/2014/main" id="{3B4FE623-C599-0F84-29D9-362345720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69" y="3699642"/>
            <a:ext cx="4243869" cy="28271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ính thức vận hành tàu điện ngầm tự động tại Trung Quốc | VTV.VN">
            <a:extLst>
              <a:ext uri="{FF2B5EF4-FFF2-40B4-BE49-F238E27FC236}">
                <a16:creationId xmlns:a16="http://schemas.microsoft.com/office/drawing/2014/main" id="{44B3BD8B-020A-79CB-60D2-22A87F3355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061" y="3633950"/>
            <a:ext cx="4771697" cy="29823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5968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par>
                                <p:cTn id="23" presetID="10"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035549B5-1998-4440-B02B-0C5D6C998643}"/>
              </a:ext>
            </a:extLst>
          </p:cNvPr>
          <p:cNvSpPr/>
          <p:nvPr/>
        </p:nvSpPr>
        <p:spPr>
          <a:xfrm>
            <a:off x="239843" y="269823"/>
            <a:ext cx="11512446" cy="62958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9">
            <a:extLst>
              <a:ext uri="{FF2B5EF4-FFF2-40B4-BE49-F238E27FC236}">
                <a16:creationId xmlns:a16="http://schemas.microsoft.com/office/drawing/2014/main" id="{921FBCEE-8D36-FFFE-9FEB-CB74890A9146}"/>
              </a:ext>
            </a:extLst>
          </p:cNvPr>
          <p:cNvSpPr txBox="1"/>
          <p:nvPr/>
        </p:nvSpPr>
        <p:spPr>
          <a:xfrm>
            <a:off x="907526" y="381740"/>
            <a:ext cx="1047854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w="28575">
                  <a:solidFill>
                    <a:srgbClr val="002060"/>
                  </a:solidFill>
                </a:ln>
                <a:solidFill>
                  <a:srgbClr val="FFFF00"/>
                </a:solidFill>
                <a:effectLst/>
                <a:uLnTx/>
                <a:uFillTx/>
                <a:latin typeface="Calibri" panose="020F0502020204030204"/>
                <a:ea typeface="+mn-ea"/>
                <a:cs typeface="Arial"/>
                <a:sym typeface="Arial"/>
              </a:rPr>
              <a:t> LUYỆN ĐỌC TRƯỚC LỚP</a:t>
            </a:r>
          </a:p>
        </p:txBody>
      </p:sp>
      <p:pic>
        <p:nvPicPr>
          <p:cNvPr id="4" name="Picture 3">
            <a:extLst>
              <a:ext uri="{FF2B5EF4-FFF2-40B4-BE49-F238E27FC236}">
                <a16:creationId xmlns:a16="http://schemas.microsoft.com/office/drawing/2014/main" id="{B0787F3B-7C53-DBEC-C693-F17140594FD2}"/>
              </a:ext>
            </a:extLst>
          </p:cNvPr>
          <p:cNvPicPr>
            <a:picLocks noChangeAspect="1"/>
          </p:cNvPicPr>
          <p:nvPr/>
        </p:nvPicPr>
        <p:blipFill>
          <a:blip r:embed="rId4"/>
          <a:stretch>
            <a:fillRect/>
          </a:stretch>
        </p:blipFill>
        <p:spPr>
          <a:xfrm>
            <a:off x="805935" y="1417701"/>
            <a:ext cx="2413571" cy="5212128"/>
          </a:xfrm>
          <a:prstGeom prst="rect">
            <a:avLst/>
          </a:prstGeom>
        </p:spPr>
      </p:pic>
      <p:grpSp>
        <p:nvGrpSpPr>
          <p:cNvPr id="6" name="Nhóm 5">
            <a:extLst>
              <a:ext uri="{FF2B5EF4-FFF2-40B4-BE49-F238E27FC236}">
                <a16:creationId xmlns:a16="http://schemas.microsoft.com/office/drawing/2014/main" id="{F3E17DB6-04CF-72B1-95CD-33FF8A9ED58C}"/>
              </a:ext>
            </a:extLst>
          </p:cNvPr>
          <p:cNvGrpSpPr/>
          <p:nvPr/>
        </p:nvGrpSpPr>
        <p:grpSpPr>
          <a:xfrm>
            <a:off x="4147284" y="2675180"/>
            <a:ext cx="7016124" cy="3150480"/>
            <a:chOff x="3305810" y="2754055"/>
            <a:chExt cx="5373302" cy="2214113"/>
          </a:xfrm>
        </p:grpSpPr>
        <p:grpSp>
          <p:nvGrpSpPr>
            <p:cNvPr id="10" name="Nhóm 17">
              <a:extLst>
                <a:ext uri="{FF2B5EF4-FFF2-40B4-BE49-F238E27FC236}">
                  <a16:creationId xmlns:a16="http://schemas.microsoft.com/office/drawing/2014/main" id="{81A05054-A72C-066A-F73A-D52306D4D128}"/>
                </a:ext>
              </a:extLst>
            </p:cNvPr>
            <p:cNvGrpSpPr/>
            <p:nvPr/>
          </p:nvGrpSpPr>
          <p:grpSpPr>
            <a:xfrm flipH="1">
              <a:off x="3305810" y="2754055"/>
              <a:ext cx="5373302" cy="2214113"/>
              <a:chOff x="878187" y="3415424"/>
              <a:chExt cx="3997245" cy="1885534"/>
            </a:xfrm>
          </p:grpSpPr>
          <p:grpSp>
            <p:nvGrpSpPr>
              <p:cNvPr id="22" name="Nhóm 19">
                <a:extLst>
                  <a:ext uri="{FF2B5EF4-FFF2-40B4-BE49-F238E27FC236}">
                    <a16:creationId xmlns:a16="http://schemas.microsoft.com/office/drawing/2014/main" id="{71E8316D-310B-45CE-6577-42C3F642BCD5}"/>
                  </a:ext>
                </a:extLst>
              </p:cNvPr>
              <p:cNvGrpSpPr/>
              <p:nvPr/>
            </p:nvGrpSpPr>
            <p:grpSpPr>
              <a:xfrm>
                <a:off x="878187" y="3415424"/>
                <a:ext cx="3997245" cy="1885534"/>
                <a:chOff x="666377" y="1770292"/>
                <a:chExt cx="3997245" cy="1885534"/>
              </a:xfrm>
            </p:grpSpPr>
            <p:sp>
              <p:nvSpPr>
                <p:cNvPr id="27" name="Hình chữ nhật: Góc Tròn 12">
                  <a:extLst>
                    <a:ext uri="{FF2B5EF4-FFF2-40B4-BE49-F238E27FC236}">
                      <a16:creationId xmlns:a16="http://schemas.microsoft.com/office/drawing/2014/main" id="{946D4B20-CA5F-5D4A-E3EA-698709545303}"/>
                    </a:ext>
                  </a:extLst>
                </p:cNvPr>
                <p:cNvSpPr/>
                <p:nvPr/>
              </p:nvSpPr>
              <p:spPr>
                <a:xfrm flipV="1">
                  <a:off x="666377" y="1770292"/>
                  <a:ext cx="3835423" cy="1753509"/>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rgbClr val="FFFFFF"/>
                </a:solidFill>
                <a:ln w="25400" cap="flat" cmpd="sng" algn="ctr">
                  <a:solidFill>
                    <a:srgbClr val="FF8C00"/>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1E0E2F"/>
                    </a:solidFill>
                    <a:effectLst/>
                    <a:uLnTx/>
                    <a:uFillTx/>
                    <a:latin typeface="Calibri" panose="020F0502020204030204"/>
                    <a:ea typeface="+mn-ea"/>
                    <a:cs typeface="+mn-cs"/>
                    <a:sym typeface="Arial"/>
                  </a:endParaRPr>
                </a:p>
              </p:txBody>
            </p:sp>
            <p:sp>
              <p:nvSpPr>
                <p:cNvPr id="28" name="Hình chữ nhật: Góc Tròn 12">
                  <a:extLst>
                    <a:ext uri="{FF2B5EF4-FFF2-40B4-BE49-F238E27FC236}">
                      <a16:creationId xmlns:a16="http://schemas.microsoft.com/office/drawing/2014/main" id="{A059BC1A-7F2F-69B9-D02B-A29C69305629}"/>
                    </a:ext>
                  </a:extLst>
                </p:cNvPr>
                <p:cNvSpPr/>
                <p:nvPr/>
              </p:nvSpPr>
              <p:spPr>
                <a:xfrm flipV="1">
                  <a:off x="872364" y="1877941"/>
                  <a:ext cx="3791258" cy="1777885"/>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w="25400" cap="flat" cmpd="sng" algn="ctr">
                  <a:solidFill>
                    <a:srgbClr val="E56D30"/>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1E0E2F"/>
                    </a:solidFill>
                    <a:effectLst/>
                    <a:uLnTx/>
                    <a:uFillTx/>
                    <a:latin typeface="Calibri" panose="020F0502020204030204"/>
                    <a:ea typeface="+mn-ea"/>
                    <a:cs typeface="+mn-cs"/>
                    <a:sym typeface="Arial"/>
                  </a:endParaRPr>
                </a:p>
              </p:txBody>
            </p:sp>
          </p:grpSp>
          <p:grpSp>
            <p:nvGrpSpPr>
              <p:cNvPr id="23" name="Nhóm 20">
                <a:extLst>
                  <a:ext uri="{FF2B5EF4-FFF2-40B4-BE49-F238E27FC236}">
                    <a16:creationId xmlns:a16="http://schemas.microsoft.com/office/drawing/2014/main" id="{F7E9AC48-E0D5-C000-FA3F-91809F848CAA}"/>
                  </a:ext>
                </a:extLst>
              </p:cNvPr>
              <p:cNvGrpSpPr/>
              <p:nvPr/>
            </p:nvGrpSpPr>
            <p:grpSpPr>
              <a:xfrm>
                <a:off x="890898" y="3583898"/>
                <a:ext cx="3709832" cy="1518657"/>
                <a:chOff x="717369" y="1915247"/>
                <a:chExt cx="3709832" cy="1518657"/>
              </a:xfrm>
            </p:grpSpPr>
            <p:sp>
              <p:nvSpPr>
                <p:cNvPr id="24" name="Hộp Văn bản 21">
                  <a:extLst>
                    <a:ext uri="{FF2B5EF4-FFF2-40B4-BE49-F238E27FC236}">
                      <a16:creationId xmlns:a16="http://schemas.microsoft.com/office/drawing/2014/main" id="{2A14812E-CF83-0C3B-2287-26DBDCB0DB43}"/>
                    </a:ext>
                  </a:extLst>
                </p:cNvPr>
                <p:cNvSpPr txBox="1"/>
                <p:nvPr/>
              </p:nvSpPr>
              <p:spPr>
                <a:xfrm>
                  <a:off x="717369" y="1915247"/>
                  <a:ext cx="3682248" cy="38682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66FF"/>
                      </a:solidFill>
                      <a:effectLst/>
                      <a:uLnTx/>
                      <a:uFillTx/>
                      <a:latin typeface="Arial" panose="020B0604020202020204" pitchFamily="34" charset="0"/>
                      <a:cs typeface="Arial"/>
                      <a:sym typeface="Arial"/>
                    </a:rPr>
                    <a:t>1. </a:t>
                  </a:r>
                  <a:r>
                    <a:rPr kumimoji="0" lang="vi-VN" sz="3600" b="1" i="0" u="none" strike="noStrike" kern="0" cap="none" spc="0" normalizeH="0" baseline="0" noProof="0" dirty="0" err="1">
                      <a:ln>
                        <a:noFill/>
                      </a:ln>
                      <a:solidFill>
                        <a:srgbClr val="0066FF"/>
                      </a:solidFill>
                      <a:effectLst/>
                      <a:uLnTx/>
                      <a:uFillTx/>
                      <a:latin typeface="Arial" panose="020B0604020202020204" pitchFamily="34" charset="0"/>
                      <a:cs typeface="Arial"/>
                      <a:sym typeface="Arial"/>
                    </a:rPr>
                    <a:t>Đọc</a:t>
                  </a:r>
                  <a:r>
                    <a:rPr kumimoji="0" lang="vi-VN" sz="3600" b="1" i="0" u="none" strike="noStrike" kern="0" cap="none" spc="0" normalizeH="0" baseline="0" noProof="0" dirty="0">
                      <a:ln>
                        <a:noFill/>
                      </a:ln>
                      <a:solidFill>
                        <a:srgbClr val="0066FF"/>
                      </a:solidFill>
                      <a:effectLst/>
                      <a:uLnTx/>
                      <a:uFillTx/>
                      <a:latin typeface="Arial" panose="020B0604020202020204" pitchFamily="34" charset="0"/>
                      <a:cs typeface="Arial"/>
                      <a:sym typeface="Arial"/>
                    </a:rPr>
                    <a:t> </a:t>
                  </a:r>
                  <a:r>
                    <a:rPr kumimoji="0" lang="vi-VN" sz="3600" b="1" i="0" u="none" strike="noStrike" kern="0" cap="none" spc="0" normalizeH="0" baseline="0" noProof="0" dirty="0" err="1">
                      <a:ln>
                        <a:noFill/>
                      </a:ln>
                      <a:solidFill>
                        <a:srgbClr val="0066FF"/>
                      </a:solidFill>
                      <a:effectLst/>
                      <a:uLnTx/>
                      <a:uFillTx/>
                      <a:latin typeface="Arial" panose="020B0604020202020204" pitchFamily="34" charset="0"/>
                      <a:cs typeface="Arial"/>
                      <a:sym typeface="Arial"/>
                    </a:rPr>
                    <a:t>đúng</a:t>
                  </a:r>
                  <a:endParaRPr kumimoji="0" lang="en-US" sz="3600" b="1" i="0" u="none" strike="noStrike" kern="0" cap="none" spc="0" normalizeH="0" baseline="0" noProof="0" dirty="0">
                    <a:ln>
                      <a:noFill/>
                    </a:ln>
                    <a:solidFill>
                      <a:srgbClr val="0066FF"/>
                    </a:solidFill>
                    <a:effectLst/>
                    <a:uLnTx/>
                    <a:uFillTx/>
                    <a:latin typeface="Calibri" panose="020F0502020204030204"/>
                    <a:cs typeface="Arial"/>
                    <a:sym typeface="Arial"/>
                  </a:endParaRPr>
                </a:p>
              </p:txBody>
            </p:sp>
            <p:sp>
              <p:nvSpPr>
                <p:cNvPr id="25" name="Hộp Văn bản 22">
                  <a:extLst>
                    <a:ext uri="{FF2B5EF4-FFF2-40B4-BE49-F238E27FC236}">
                      <a16:creationId xmlns:a16="http://schemas.microsoft.com/office/drawing/2014/main" id="{3B0DF267-A0F9-EABD-FA6C-D2B5B9ADDEFF}"/>
                    </a:ext>
                  </a:extLst>
                </p:cNvPr>
                <p:cNvSpPr txBox="1"/>
                <p:nvPr/>
              </p:nvSpPr>
              <p:spPr>
                <a:xfrm>
                  <a:off x="736035" y="2343445"/>
                  <a:ext cx="3682248" cy="38682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3D7D40"/>
                      </a:solidFill>
                      <a:effectLst/>
                      <a:uLnTx/>
                      <a:uFillTx/>
                      <a:latin typeface="Arial" panose="020B0604020202020204" pitchFamily="34" charset="0"/>
                      <a:cs typeface="Arial"/>
                      <a:sym typeface="Arial"/>
                    </a:rPr>
                    <a:t>2. </a:t>
                  </a:r>
                  <a:r>
                    <a:rPr kumimoji="0" lang="vi-VN" sz="3600" b="1" i="0" u="none" strike="noStrike" kern="0" cap="none" spc="0" normalizeH="0" baseline="0" noProof="0" dirty="0" err="1">
                      <a:ln>
                        <a:noFill/>
                      </a:ln>
                      <a:solidFill>
                        <a:srgbClr val="3D7D40"/>
                      </a:solidFill>
                      <a:effectLst/>
                      <a:uLnTx/>
                      <a:uFillTx/>
                      <a:latin typeface="Arial" panose="020B0604020202020204" pitchFamily="34" charset="0"/>
                      <a:cs typeface="Arial"/>
                      <a:sym typeface="Arial"/>
                    </a:rPr>
                    <a:t>Đọc</a:t>
                  </a:r>
                  <a:r>
                    <a:rPr kumimoji="0" lang="vi-VN" sz="3600" b="1" i="0" u="none" strike="noStrike" kern="0" cap="none" spc="0" normalizeH="0" baseline="0" noProof="0" dirty="0">
                      <a:ln>
                        <a:noFill/>
                      </a:ln>
                      <a:solidFill>
                        <a:srgbClr val="3D7D40"/>
                      </a:solidFill>
                      <a:effectLst/>
                      <a:uLnTx/>
                      <a:uFillTx/>
                      <a:latin typeface="Arial" panose="020B0604020202020204" pitchFamily="34" charset="0"/>
                      <a:cs typeface="Arial"/>
                      <a:sym typeface="Arial"/>
                    </a:rPr>
                    <a:t> to, </a:t>
                  </a:r>
                  <a:r>
                    <a:rPr kumimoji="0" lang="vi-VN" sz="3600" b="1" i="0" u="none" strike="noStrike" kern="0" cap="none" spc="0" normalizeH="0" baseline="0" noProof="0" dirty="0" err="1">
                      <a:ln>
                        <a:noFill/>
                      </a:ln>
                      <a:solidFill>
                        <a:srgbClr val="3D7D40"/>
                      </a:solidFill>
                      <a:effectLst/>
                      <a:uLnTx/>
                      <a:uFillTx/>
                      <a:latin typeface="Arial" panose="020B0604020202020204" pitchFamily="34" charset="0"/>
                      <a:cs typeface="Arial"/>
                      <a:sym typeface="Arial"/>
                    </a:rPr>
                    <a:t>rõ</a:t>
                  </a:r>
                  <a:endParaRPr kumimoji="0" lang="en-US" sz="3600" b="1" i="0" u="none" strike="noStrike" kern="0" cap="none" spc="0" normalizeH="0" baseline="0" noProof="0" dirty="0">
                    <a:ln>
                      <a:noFill/>
                    </a:ln>
                    <a:solidFill>
                      <a:srgbClr val="3D7D40"/>
                    </a:solidFill>
                    <a:effectLst/>
                    <a:uLnTx/>
                    <a:uFillTx/>
                    <a:latin typeface="Calibri" panose="020F0502020204030204"/>
                    <a:cs typeface="Arial"/>
                    <a:sym typeface="Arial"/>
                  </a:endParaRPr>
                </a:p>
              </p:txBody>
            </p:sp>
            <p:sp>
              <p:nvSpPr>
                <p:cNvPr id="26" name="Hộp Văn bản 23">
                  <a:extLst>
                    <a:ext uri="{FF2B5EF4-FFF2-40B4-BE49-F238E27FC236}">
                      <a16:creationId xmlns:a16="http://schemas.microsoft.com/office/drawing/2014/main" id="{0FEBF0A7-2D38-7DF6-4AE5-FA41A80F5200}"/>
                    </a:ext>
                  </a:extLst>
                </p:cNvPr>
                <p:cNvSpPr txBox="1"/>
                <p:nvPr/>
              </p:nvSpPr>
              <p:spPr>
                <a:xfrm>
                  <a:off x="1323257" y="2715518"/>
                  <a:ext cx="3103944" cy="7183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F0000"/>
                      </a:solidFill>
                      <a:effectLst/>
                      <a:uLnTx/>
                      <a:uFillTx/>
                      <a:latin typeface="Arial" panose="020B0604020202020204" pitchFamily="34" charset="0"/>
                      <a:cs typeface="Arial"/>
                      <a:sym typeface="Arial"/>
                    </a:rPr>
                    <a:t>3. Đọc ngắt, nghỉ đúng nhịp</a:t>
                  </a:r>
                  <a:endParaRPr kumimoji="0" lang="en-US" sz="3600" b="1" i="0" u="none" strike="noStrike" kern="0" cap="none" spc="0" normalizeH="0" baseline="0" noProof="0" dirty="0">
                    <a:ln>
                      <a:noFill/>
                    </a:ln>
                    <a:solidFill>
                      <a:srgbClr val="FF0000"/>
                    </a:solidFill>
                    <a:effectLst/>
                    <a:uLnTx/>
                    <a:uFillTx/>
                    <a:latin typeface="Calibri" panose="020F0502020204030204"/>
                    <a:cs typeface="Arial"/>
                    <a:sym typeface="Arial"/>
                  </a:endParaRPr>
                </a:p>
              </p:txBody>
            </p:sp>
          </p:grpSp>
        </p:grpSp>
        <p:grpSp>
          <p:nvGrpSpPr>
            <p:cNvPr id="11" name="Nhóm 7">
              <a:extLst>
                <a:ext uri="{FF2B5EF4-FFF2-40B4-BE49-F238E27FC236}">
                  <a16:creationId xmlns:a16="http://schemas.microsoft.com/office/drawing/2014/main" id="{3856A771-543E-F468-5D2C-C568C9461D55}"/>
                </a:ext>
              </a:extLst>
            </p:cNvPr>
            <p:cNvGrpSpPr/>
            <p:nvPr/>
          </p:nvGrpSpPr>
          <p:grpSpPr>
            <a:xfrm>
              <a:off x="4452190" y="2960573"/>
              <a:ext cx="2960165" cy="1840466"/>
              <a:chOff x="4452190" y="2960573"/>
              <a:chExt cx="2960165" cy="1840466"/>
            </a:xfrm>
          </p:grpSpPr>
          <p:pic>
            <p:nvPicPr>
              <p:cNvPr id="12" name="Hình ảnh 8">
                <a:extLst>
                  <a:ext uri="{FF2B5EF4-FFF2-40B4-BE49-F238E27FC236}">
                    <a16:creationId xmlns:a16="http://schemas.microsoft.com/office/drawing/2014/main" id="{8E3799EB-A845-A1D8-74A8-0D83B9ED9FAA}"/>
                  </a:ext>
                </a:extLst>
              </p:cNvPr>
              <p:cNvPicPr>
                <a:picLocks noChangeAspect="1"/>
              </p:cNvPicPr>
              <p:nvPr/>
            </p:nvPicPr>
            <p:blipFill rotWithShape="1">
              <a:blip r:embed="rId5"/>
              <a:srcRect l="51268" t="8949" r="19792" b="48444"/>
              <a:stretch/>
            </p:blipFill>
            <p:spPr>
              <a:xfrm rot="20944439">
                <a:off x="5697698" y="2990179"/>
                <a:ext cx="582414" cy="482317"/>
              </a:xfrm>
              <a:prstGeom prst="rect">
                <a:avLst/>
              </a:prstGeom>
            </p:spPr>
          </p:pic>
          <p:pic>
            <p:nvPicPr>
              <p:cNvPr id="13" name="Hình ảnh 9">
                <a:extLst>
                  <a:ext uri="{FF2B5EF4-FFF2-40B4-BE49-F238E27FC236}">
                    <a16:creationId xmlns:a16="http://schemas.microsoft.com/office/drawing/2014/main" id="{F57F8CD7-8FB0-1954-5A14-5FBF8D98EB17}"/>
                  </a:ext>
                </a:extLst>
              </p:cNvPr>
              <p:cNvPicPr>
                <a:picLocks noChangeAspect="1"/>
              </p:cNvPicPr>
              <p:nvPr/>
            </p:nvPicPr>
            <p:blipFill rotWithShape="1">
              <a:blip r:embed="rId5"/>
              <a:srcRect l="51268" t="8949" r="19792" b="48444"/>
              <a:stretch/>
            </p:blipFill>
            <p:spPr>
              <a:xfrm rot="20944439">
                <a:off x="6251600" y="2977120"/>
                <a:ext cx="582414" cy="482317"/>
              </a:xfrm>
              <a:prstGeom prst="rect">
                <a:avLst/>
              </a:prstGeom>
            </p:spPr>
          </p:pic>
          <p:pic>
            <p:nvPicPr>
              <p:cNvPr id="14" name="Hình ảnh 10">
                <a:extLst>
                  <a:ext uri="{FF2B5EF4-FFF2-40B4-BE49-F238E27FC236}">
                    <a16:creationId xmlns:a16="http://schemas.microsoft.com/office/drawing/2014/main" id="{D39EADCD-E760-AB70-C613-EAC22D515B2F}"/>
                  </a:ext>
                </a:extLst>
              </p:cNvPr>
              <p:cNvPicPr>
                <a:picLocks noChangeAspect="1"/>
              </p:cNvPicPr>
              <p:nvPr/>
            </p:nvPicPr>
            <p:blipFill rotWithShape="1">
              <a:blip r:embed="rId5"/>
              <a:srcRect l="51268" t="8949" r="19792" b="48444"/>
              <a:stretch/>
            </p:blipFill>
            <p:spPr>
              <a:xfrm rot="20944439">
                <a:off x="6819877" y="2960573"/>
                <a:ext cx="582414" cy="482317"/>
              </a:xfrm>
              <a:prstGeom prst="rect">
                <a:avLst/>
              </a:prstGeom>
            </p:spPr>
          </p:pic>
          <p:pic>
            <p:nvPicPr>
              <p:cNvPr id="15" name="Hình ảnh 11">
                <a:extLst>
                  <a:ext uri="{FF2B5EF4-FFF2-40B4-BE49-F238E27FC236}">
                    <a16:creationId xmlns:a16="http://schemas.microsoft.com/office/drawing/2014/main" id="{B8FC1955-9540-6295-E5B1-2C1E9B4E0D9A}"/>
                  </a:ext>
                </a:extLst>
              </p:cNvPr>
              <p:cNvPicPr>
                <a:picLocks noChangeAspect="1"/>
              </p:cNvPicPr>
              <p:nvPr/>
            </p:nvPicPr>
            <p:blipFill rotWithShape="1">
              <a:blip r:embed="rId5"/>
              <a:srcRect l="51268" t="8949" r="19792" b="48444"/>
              <a:stretch/>
            </p:blipFill>
            <p:spPr>
              <a:xfrm rot="20944439">
                <a:off x="5708411" y="3463029"/>
                <a:ext cx="582414" cy="482317"/>
              </a:xfrm>
              <a:prstGeom prst="rect">
                <a:avLst/>
              </a:prstGeom>
            </p:spPr>
          </p:pic>
          <p:pic>
            <p:nvPicPr>
              <p:cNvPr id="16" name="Hình ảnh 12">
                <a:extLst>
                  <a:ext uri="{FF2B5EF4-FFF2-40B4-BE49-F238E27FC236}">
                    <a16:creationId xmlns:a16="http://schemas.microsoft.com/office/drawing/2014/main" id="{711A056D-B47E-9553-899C-070891AFF881}"/>
                  </a:ext>
                </a:extLst>
              </p:cNvPr>
              <p:cNvPicPr>
                <a:picLocks noChangeAspect="1"/>
              </p:cNvPicPr>
              <p:nvPr/>
            </p:nvPicPr>
            <p:blipFill rotWithShape="1">
              <a:blip r:embed="rId5"/>
              <a:srcRect l="51268" t="8949" r="19792" b="48444"/>
              <a:stretch/>
            </p:blipFill>
            <p:spPr>
              <a:xfrm rot="20944439">
                <a:off x="6253973" y="3468164"/>
                <a:ext cx="582414" cy="482317"/>
              </a:xfrm>
              <a:prstGeom prst="rect">
                <a:avLst/>
              </a:prstGeom>
            </p:spPr>
          </p:pic>
          <p:pic>
            <p:nvPicPr>
              <p:cNvPr id="17" name="Hình ảnh 13">
                <a:extLst>
                  <a:ext uri="{FF2B5EF4-FFF2-40B4-BE49-F238E27FC236}">
                    <a16:creationId xmlns:a16="http://schemas.microsoft.com/office/drawing/2014/main" id="{F9336B3B-F8B2-DF0A-360C-931C234A4A6C}"/>
                  </a:ext>
                </a:extLst>
              </p:cNvPr>
              <p:cNvPicPr>
                <a:picLocks noChangeAspect="1"/>
              </p:cNvPicPr>
              <p:nvPr/>
            </p:nvPicPr>
            <p:blipFill rotWithShape="1">
              <a:blip r:embed="rId5"/>
              <a:srcRect l="51268" t="8949" r="19792" b="48444"/>
              <a:stretch/>
            </p:blipFill>
            <p:spPr>
              <a:xfrm rot="20944439">
                <a:off x="6829941" y="3446222"/>
                <a:ext cx="582414" cy="482317"/>
              </a:xfrm>
              <a:prstGeom prst="rect">
                <a:avLst/>
              </a:prstGeom>
            </p:spPr>
          </p:pic>
          <p:pic>
            <p:nvPicPr>
              <p:cNvPr id="18" name="Hình ảnh 14">
                <a:extLst>
                  <a:ext uri="{FF2B5EF4-FFF2-40B4-BE49-F238E27FC236}">
                    <a16:creationId xmlns:a16="http://schemas.microsoft.com/office/drawing/2014/main" id="{E7739B09-11D3-E7F1-A873-17E7B2C95722}"/>
                  </a:ext>
                </a:extLst>
              </p:cNvPr>
              <p:cNvPicPr>
                <a:picLocks noChangeAspect="1"/>
              </p:cNvPicPr>
              <p:nvPr/>
            </p:nvPicPr>
            <p:blipFill rotWithShape="1">
              <a:blip r:embed="rId5"/>
              <a:srcRect l="51268" t="8949" r="19792" b="48444"/>
              <a:stretch/>
            </p:blipFill>
            <p:spPr>
              <a:xfrm rot="20944439">
                <a:off x="4452190" y="4281590"/>
                <a:ext cx="582414" cy="482317"/>
              </a:xfrm>
              <a:prstGeom prst="rect">
                <a:avLst/>
              </a:prstGeom>
            </p:spPr>
          </p:pic>
          <p:pic>
            <p:nvPicPr>
              <p:cNvPr id="19" name="Hình ảnh 15">
                <a:extLst>
                  <a:ext uri="{FF2B5EF4-FFF2-40B4-BE49-F238E27FC236}">
                    <a16:creationId xmlns:a16="http://schemas.microsoft.com/office/drawing/2014/main" id="{1C504861-5F21-4647-B746-8F58BD1FFF58}"/>
                  </a:ext>
                </a:extLst>
              </p:cNvPr>
              <p:cNvPicPr>
                <a:picLocks noChangeAspect="1"/>
              </p:cNvPicPr>
              <p:nvPr/>
            </p:nvPicPr>
            <p:blipFill rotWithShape="1">
              <a:blip r:embed="rId5"/>
              <a:srcRect l="51268" t="8949" r="19792" b="48444"/>
              <a:stretch/>
            </p:blipFill>
            <p:spPr>
              <a:xfrm rot="20944439">
                <a:off x="4960731" y="4288166"/>
                <a:ext cx="582414" cy="482317"/>
              </a:xfrm>
              <a:prstGeom prst="rect">
                <a:avLst/>
              </a:prstGeom>
            </p:spPr>
          </p:pic>
          <p:pic>
            <p:nvPicPr>
              <p:cNvPr id="20" name="Hình ảnh 16">
                <a:extLst>
                  <a:ext uri="{FF2B5EF4-FFF2-40B4-BE49-F238E27FC236}">
                    <a16:creationId xmlns:a16="http://schemas.microsoft.com/office/drawing/2014/main" id="{DCC6FBE7-61C6-1034-EF3B-FC51B4752C49}"/>
                  </a:ext>
                </a:extLst>
              </p:cNvPr>
              <p:cNvPicPr>
                <a:picLocks noChangeAspect="1"/>
              </p:cNvPicPr>
              <p:nvPr/>
            </p:nvPicPr>
            <p:blipFill rotWithShape="1">
              <a:blip r:embed="rId5"/>
              <a:srcRect l="51268" t="8949" r="19792" b="48444"/>
              <a:stretch/>
            </p:blipFill>
            <p:spPr>
              <a:xfrm rot="20944439">
                <a:off x="5465713" y="4318722"/>
                <a:ext cx="582414" cy="482317"/>
              </a:xfrm>
              <a:prstGeom prst="rect">
                <a:avLst/>
              </a:prstGeom>
            </p:spPr>
          </p:pic>
        </p:grpSp>
      </p:grpSp>
      <p:sp>
        <p:nvSpPr>
          <p:cNvPr id="29" name="Rectangle 28">
            <a:extLst>
              <a:ext uri="{FF2B5EF4-FFF2-40B4-BE49-F238E27FC236}">
                <a16:creationId xmlns:a16="http://schemas.microsoft.com/office/drawing/2014/main" id="{01D6B677-AC64-F2AF-1D58-CAC53C3742F2}"/>
              </a:ext>
            </a:extLst>
          </p:cNvPr>
          <p:cNvSpPr/>
          <p:nvPr/>
        </p:nvSpPr>
        <p:spPr>
          <a:xfrm>
            <a:off x="4046090" y="1684251"/>
            <a:ext cx="6027231"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5400" b="0" i="0" u="none" strike="noStrike" kern="0" cap="none" spc="0" normalizeH="0" baseline="0" noProof="0" dirty="0">
                <a:ln>
                  <a:noFill/>
                </a:ln>
                <a:solidFill>
                  <a:srgbClr val="FF0000"/>
                </a:solidFill>
                <a:effectLst/>
                <a:uLnTx/>
                <a:uFillTx/>
                <a:latin typeface="Calibri" panose="020F0502020204030204"/>
                <a:ea typeface="+mn-ea"/>
                <a:cs typeface="Arial"/>
                <a:sym typeface="Arial"/>
              </a:rPr>
              <a:t>Tiêu chí đánh giá</a:t>
            </a:r>
          </a:p>
        </p:txBody>
      </p:sp>
    </p:spTree>
    <p:custDataLst>
      <p:tags r:id="rId1"/>
    </p:custDataLst>
    <p:extLst>
      <p:ext uri="{BB962C8B-B14F-4D97-AF65-F5344CB8AC3E}">
        <p14:creationId xmlns:p14="http://schemas.microsoft.com/office/powerpoint/2010/main" val="17801049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611994" y="1273969"/>
            <a:ext cx="9181372" cy="2176461"/>
          </a:xfrm>
          <a:prstGeom prst="rect">
            <a:avLst/>
          </a:prstGeom>
        </p:spPr>
      </p:pic>
    </p:spTree>
    <p:custDataLst>
      <p:tags r:id="rId1"/>
    </p:custDataLst>
    <p:extLst>
      <p:ext uri="{BB962C8B-B14F-4D97-AF65-F5344CB8AC3E}">
        <p14:creationId xmlns:p14="http://schemas.microsoft.com/office/powerpoint/2010/main" val="155172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DC7747-14C3-88B7-7827-4B43CA20EDB1}"/>
              </a:ext>
            </a:extLst>
          </p:cNvPr>
          <p:cNvSpPr/>
          <p:nvPr/>
        </p:nvSpPr>
        <p:spPr>
          <a:xfrm>
            <a:off x="336331" y="357352"/>
            <a:ext cx="11235559" cy="61695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3" name="TextBox 9">
            <a:extLst>
              <a:ext uri="{FF2B5EF4-FFF2-40B4-BE49-F238E27FC236}">
                <a16:creationId xmlns:a16="http://schemas.microsoft.com/office/drawing/2014/main" id="{D8925D01-D82C-D345-F068-A4B5973FDF1B}"/>
              </a:ext>
            </a:extLst>
          </p:cNvPr>
          <p:cNvSpPr txBox="1"/>
          <p:nvPr/>
        </p:nvSpPr>
        <p:spPr>
          <a:xfrm>
            <a:off x="558464" y="221493"/>
            <a:ext cx="110960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Cùng</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tìm</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hiểu</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p>
        </p:txBody>
      </p:sp>
      <p:grpSp>
        <p:nvGrpSpPr>
          <p:cNvPr id="4" name="Group 3">
            <a:extLst>
              <a:ext uri="{FF2B5EF4-FFF2-40B4-BE49-F238E27FC236}">
                <a16:creationId xmlns:a16="http://schemas.microsoft.com/office/drawing/2014/main" id="{8E339EBA-4014-538C-09F4-C33B3B8C3A80}"/>
              </a:ext>
            </a:extLst>
          </p:cNvPr>
          <p:cNvGrpSpPr/>
          <p:nvPr/>
        </p:nvGrpSpPr>
        <p:grpSpPr>
          <a:xfrm>
            <a:off x="1295157" y="1241417"/>
            <a:ext cx="10054735" cy="1077218"/>
            <a:chOff x="2728831" y="1237373"/>
            <a:chExt cx="10054735" cy="1077218"/>
          </a:xfrm>
        </p:grpSpPr>
        <p:sp>
          <p:nvSpPr>
            <p:cNvPr id="6" name="Rectangle: Rounded Corners 5">
              <a:extLst>
                <a:ext uri="{FF2B5EF4-FFF2-40B4-BE49-F238E27FC236}">
                  <a16:creationId xmlns:a16="http://schemas.microsoft.com/office/drawing/2014/main" id="{4BB3C93A-8AA1-0331-D330-94E81F253E63}"/>
                </a:ext>
              </a:extLst>
            </p:cNvPr>
            <p:cNvSpPr/>
            <p:nvPr/>
          </p:nvSpPr>
          <p:spPr>
            <a:xfrm>
              <a:off x="2728831" y="1259320"/>
              <a:ext cx="9723636" cy="1003902"/>
            </a:xfrm>
            <a:prstGeom prst="round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E4819FE-C465-D8A2-1046-D8400A402FC2}"/>
                </a:ext>
              </a:extLst>
            </p:cNvPr>
            <p:cNvSpPr txBox="1"/>
            <p:nvPr/>
          </p:nvSpPr>
          <p:spPr>
            <a:xfrm>
              <a:off x="2728831" y="1237373"/>
              <a:ext cx="10054735"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1.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Nghỉ hè Dương được ba mẹ cho đi đâu? Điểm tham quan nào gây ấn tượng nhất với cậu bé?</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2" name="Picture 4" descr="biểu tượng mũi tên - mũi tên png tải về - Miễn phí trong suốt Màu Xanh png  Tải về.">
            <a:extLst>
              <a:ext uri="{FF2B5EF4-FFF2-40B4-BE49-F238E27FC236}">
                <a16:creationId xmlns:a16="http://schemas.microsoft.com/office/drawing/2014/main" id="{E55DFDDF-B5F6-9E76-FFCF-143436F712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3206423" y="2658195"/>
            <a:ext cx="1308989" cy="113437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7" descr="卡通人物&#10;&#10;中度可信度描述已自动生成">
            <a:extLst>
              <a:ext uri="{FF2B5EF4-FFF2-40B4-BE49-F238E27FC236}">
                <a16:creationId xmlns:a16="http://schemas.microsoft.com/office/drawing/2014/main" id="{A4154588-F7F6-6021-8876-1283981558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728" y="2709564"/>
            <a:ext cx="3968984" cy="3968984"/>
          </a:xfrm>
          <a:prstGeom prst="rect">
            <a:avLst/>
          </a:prstGeom>
        </p:spPr>
      </p:pic>
      <p:grpSp>
        <p:nvGrpSpPr>
          <p:cNvPr id="14" name="Group 13">
            <a:extLst>
              <a:ext uri="{FF2B5EF4-FFF2-40B4-BE49-F238E27FC236}">
                <a16:creationId xmlns:a16="http://schemas.microsoft.com/office/drawing/2014/main" id="{2B0890C0-DAB0-C034-7D6A-41710651AC7D}"/>
              </a:ext>
            </a:extLst>
          </p:cNvPr>
          <p:cNvGrpSpPr/>
          <p:nvPr/>
        </p:nvGrpSpPr>
        <p:grpSpPr>
          <a:xfrm>
            <a:off x="4878860" y="2583417"/>
            <a:ext cx="6765184" cy="3788704"/>
            <a:chOff x="4457366" y="2313663"/>
            <a:chExt cx="7362062" cy="3930600"/>
          </a:xfrm>
        </p:grpSpPr>
        <p:sp>
          <p:nvSpPr>
            <p:cNvPr id="15" name="Rectangle: Rounded Corners 14">
              <a:extLst>
                <a:ext uri="{FF2B5EF4-FFF2-40B4-BE49-F238E27FC236}">
                  <a16:creationId xmlns:a16="http://schemas.microsoft.com/office/drawing/2014/main" id="{E546BE53-72D7-C289-2F44-A8BB59E3BADF}"/>
                </a:ext>
              </a:extLst>
            </p:cNvPr>
            <p:cNvSpPr/>
            <p:nvPr/>
          </p:nvSpPr>
          <p:spPr>
            <a:xfrm>
              <a:off x="4457366" y="2313663"/>
              <a:ext cx="7362062" cy="3930600"/>
            </a:xfrm>
            <a:prstGeom prst="roundRect">
              <a:avLst/>
            </a:prstGeom>
            <a:solidFill>
              <a:srgbClr val="FFFFFF"/>
            </a:solidFill>
            <a:ln w="38100" cap="flat" cmpd="sng" algn="ctr">
              <a:solidFill>
                <a:srgbClr val="B9509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F48B2F34-6724-D0E9-1EDD-6D76D4F47DFB}"/>
                </a:ext>
              </a:extLst>
            </p:cNvPr>
            <p:cNvSpPr txBox="1"/>
            <p:nvPr/>
          </p:nvSpPr>
          <p:spPr>
            <a:xfrm>
              <a:off x="4526936" y="2413811"/>
              <a:ext cx="7157545" cy="37330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8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vi-VN" sz="38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Dương được ba mẹ cho đi Pa – ri. Dương được tham quan nhiều nơi như: Khải Hoàn Môn, bảo tàng Lu-vơ–rơ,... nhưng Dương ấn tượng nhất với tháp Ép – phen. </a:t>
              </a:r>
              <a:endParaRPr kumimoji="0" lang="en-US" sz="38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54107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32" presetClass="emph" presetSubtype="0" fill="hold" grpId="1" nodeType="after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DC7747-14C3-88B7-7827-4B43CA20EDB1}"/>
              </a:ext>
            </a:extLst>
          </p:cNvPr>
          <p:cNvSpPr/>
          <p:nvPr/>
        </p:nvSpPr>
        <p:spPr>
          <a:xfrm>
            <a:off x="336331" y="357352"/>
            <a:ext cx="11235559" cy="61695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9">
            <a:extLst>
              <a:ext uri="{FF2B5EF4-FFF2-40B4-BE49-F238E27FC236}">
                <a16:creationId xmlns:a16="http://schemas.microsoft.com/office/drawing/2014/main" id="{D8925D01-D82C-D345-F068-A4B5973FDF1B}"/>
              </a:ext>
            </a:extLst>
          </p:cNvPr>
          <p:cNvSpPr txBox="1"/>
          <p:nvPr/>
        </p:nvSpPr>
        <p:spPr>
          <a:xfrm>
            <a:off x="558464" y="221493"/>
            <a:ext cx="110960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Cùng</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tìm</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hiểu</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p>
        </p:txBody>
      </p:sp>
      <p:grpSp>
        <p:nvGrpSpPr>
          <p:cNvPr id="4" name="Group 3">
            <a:extLst>
              <a:ext uri="{FF2B5EF4-FFF2-40B4-BE49-F238E27FC236}">
                <a16:creationId xmlns:a16="http://schemas.microsoft.com/office/drawing/2014/main" id="{8E339EBA-4014-538C-09F4-C33B3B8C3A80}"/>
              </a:ext>
            </a:extLst>
          </p:cNvPr>
          <p:cNvGrpSpPr/>
          <p:nvPr/>
        </p:nvGrpSpPr>
        <p:grpSpPr>
          <a:xfrm>
            <a:off x="1295157" y="1241417"/>
            <a:ext cx="9723636" cy="1077218"/>
            <a:chOff x="2728831" y="1237373"/>
            <a:chExt cx="9723636" cy="1077218"/>
          </a:xfrm>
        </p:grpSpPr>
        <p:sp>
          <p:nvSpPr>
            <p:cNvPr id="6" name="Rectangle: Rounded Corners 5">
              <a:extLst>
                <a:ext uri="{FF2B5EF4-FFF2-40B4-BE49-F238E27FC236}">
                  <a16:creationId xmlns:a16="http://schemas.microsoft.com/office/drawing/2014/main" id="{4BB3C93A-8AA1-0331-D330-94E81F253E63}"/>
                </a:ext>
              </a:extLst>
            </p:cNvPr>
            <p:cNvSpPr/>
            <p:nvPr/>
          </p:nvSpPr>
          <p:spPr>
            <a:xfrm>
              <a:off x="2728831" y="1259320"/>
              <a:ext cx="9723636" cy="1003902"/>
            </a:xfrm>
            <a:prstGeom prst="round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8E4819FE-C465-D8A2-1046-D8400A402FC2}"/>
                </a:ext>
              </a:extLst>
            </p:cNvPr>
            <p:cNvSpPr txBox="1"/>
            <p:nvPr/>
          </p:nvSpPr>
          <p:spPr>
            <a:xfrm>
              <a:off x="2728832" y="1237373"/>
              <a:ext cx="9719684"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Qua con mắt của Dương và lời kể của bà Mi – su, tháp Ép – phen đẹp như thế nào?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2" name="Picture 4" descr="biểu tượng mũi tên - mũi tên png tải về - Miễn phí trong suốt Màu Xanh png  Tải về.">
            <a:extLst>
              <a:ext uri="{FF2B5EF4-FFF2-40B4-BE49-F238E27FC236}">
                <a16:creationId xmlns:a16="http://schemas.microsoft.com/office/drawing/2014/main" id="{E55DFDDF-B5F6-9E76-FFCF-143436F7124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198" b="93773" l="1905" r="94921">
                        <a14:foregroundMark x1="11111" y1="55311" x2="2222" y2="94139"/>
                        <a14:foregroundMark x1="92063" y1="30769" x2="92063" y2="33700"/>
                        <a14:foregroundMark x1="92698" y1="30403" x2="95238" y2="30403"/>
                        <a14:foregroundMark x1="78413" y1="8059" x2="76825" y2="2198"/>
                        <a14:foregroundMark x1="73968" y1="12821" x2="73016" y2="3297"/>
                      </a14:backgroundRemoval>
                    </a14:imgEffect>
                  </a14:imgLayer>
                </a14:imgProps>
              </a:ext>
              <a:ext uri="{28A0092B-C50C-407E-A947-70E740481C1C}">
                <a14:useLocalDpi xmlns:a14="http://schemas.microsoft.com/office/drawing/2010/main" val="0"/>
              </a:ext>
            </a:extLst>
          </a:blip>
          <a:srcRect/>
          <a:stretch>
            <a:fillRect/>
          </a:stretch>
        </p:blipFill>
        <p:spPr bwMode="auto">
          <a:xfrm rot="15183151" flipH="1">
            <a:off x="278537" y="2206248"/>
            <a:ext cx="1308989" cy="1134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CF10CD60-F009-E6DC-B536-38B360562778}"/>
              </a:ext>
            </a:extLst>
          </p:cNvPr>
          <p:cNvGraphicFramePr>
            <a:graphicFrameLocks noGrp="1"/>
          </p:cNvGraphicFramePr>
          <p:nvPr>
            <p:extLst/>
          </p:nvPr>
        </p:nvGraphicFramePr>
        <p:xfrm>
          <a:off x="1524000" y="2627585"/>
          <a:ext cx="9501352" cy="3644897"/>
        </p:xfrm>
        <a:graphic>
          <a:graphicData uri="http://schemas.openxmlformats.org/drawingml/2006/table">
            <a:tbl>
              <a:tblPr firstRow="1" firstCol="1" bandRow="1">
                <a:tableStyleId>{5C22544A-7EE6-4342-B048-85BDC9FD1C3A}</a:tableStyleId>
              </a:tblPr>
              <a:tblGrid>
                <a:gridCol w="2860406">
                  <a:extLst>
                    <a:ext uri="{9D8B030D-6E8A-4147-A177-3AD203B41FA5}">
                      <a16:colId xmlns:a16="http://schemas.microsoft.com/office/drawing/2014/main" val="1952482900"/>
                    </a:ext>
                  </a:extLst>
                </a:gridCol>
                <a:gridCol w="6640946">
                  <a:extLst>
                    <a:ext uri="{9D8B030D-6E8A-4147-A177-3AD203B41FA5}">
                      <a16:colId xmlns:a16="http://schemas.microsoft.com/office/drawing/2014/main" val="3234765664"/>
                    </a:ext>
                  </a:extLst>
                </a:gridCol>
              </a:tblGrid>
              <a:tr h="1725643">
                <a:tc>
                  <a:txBody>
                    <a:bodyPr/>
                    <a:lstStyle/>
                    <a:p>
                      <a:pPr marL="0" marR="0" algn="ctr">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Tháp Ép – phen trong con mắt nhìn của Dương.</a:t>
                      </a:r>
                      <a:endParaRPr lang="en-US" sz="2400" dirty="0">
                        <a:solidFill>
                          <a:srgbClr val="002060"/>
                        </a:solidFill>
                        <a:effectLst/>
                        <a:latin typeface="Cambria" panose="02040503050406030204" pitchFamily="18" charset="0"/>
                        <a:ea typeface="Cambria" panose="02040503050406030204" pitchFamily="18" charset="0"/>
                      </a:endParaRPr>
                    </a:p>
                  </a:txBody>
                  <a:tcPr marL="61911" marR="61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20000"/>
                        </a:lnSpc>
                        <a:spcBef>
                          <a:spcPts val="0"/>
                        </a:spcBef>
                        <a:spcAft>
                          <a:spcPts val="0"/>
                        </a:spcAft>
                      </a:pPr>
                      <a:endParaRPr lang="en-US" sz="2400" b="0" dirty="0">
                        <a:solidFill>
                          <a:srgbClr val="002060"/>
                        </a:solidFill>
                        <a:effectLst/>
                        <a:latin typeface="Cambria" panose="02040503050406030204" pitchFamily="18" charset="0"/>
                        <a:ea typeface="Cambria" panose="02040503050406030204" pitchFamily="18" charset="0"/>
                      </a:endParaRPr>
                    </a:p>
                  </a:txBody>
                  <a:tcPr marL="61911" marR="61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1473262"/>
                  </a:ext>
                </a:extLst>
              </a:tr>
              <a:tr h="1919254">
                <a:tc>
                  <a:txBody>
                    <a:bodyPr/>
                    <a:lstStyle/>
                    <a:p>
                      <a:pPr marL="0" marR="0" algn="ctr">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Tháp Ép – phen theo lời kể của bà Mi - su</a:t>
                      </a:r>
                      <a:endParaRPr lang="en-US" sz="2400" dirty="0">
                        <a:solidFill>
                          <a:srgbClr val="002060"/>
                        </a:solidFill>
                        <a:effectLst/>
                        <a:latin typeface="Cambria" panose="02040503050406030204" pitchFamily="18" charset="0"/>
                        <a:ea typeface="Cambria" panose="02040503050406030204" pitchFamily="18" charset="0"/>
                      </a:endParaRPr>
                    </a:p>
                  </a:txBody>
                  <a:tcPr marL="61911" marR="61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20000"/>
                        </a:lnSpc>
                        <a:spcBef>
                          <a:spcPts val="0"/>
                        </a:spcBef>
                        <a:spcAft>
                          <a:spcPts val="0"/>
                        </a:spcAft>
                      </a:pPr>
                      <a:endParaRPr lang="en-US" sz="2400" b="0" dirty="0">
                        <a:solidFill>
                          <a:srgbClr val="002060"/>
                        </a:solidFill>
                        <a:effectLst/>
                        <a:latin typeface="Cambria" panose="02040503050406030204" pitchFamily="18" charset="0"/>
                        <a:ea typeface="Cambria" panose="02040503050406030204" pitchFamily="18" charset="0"/>
                      </a:endParaRPr>
                    </a:p>
                  </a:txBody>
                  <a:tcPr marL="61911" marR="619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308881"/>
                  </a:ext>
                </a:extLst>
              </a:tr>
            </a:tbl>
          </a:graphicData>
        </a:graphic>
      </p:graphicFrame>
      <p:sp>
        <p:nvSpPr>
          <p:cNvPr id="8" name="TextBox 7">
            <a:extLst>
              <a:ext uri="{FF2B5EF4-FFF2-40B4-BE49-F238E27FC236}">
                <a16:creationId xmlns:a16="http://schemas.microsoft.com/office/drawing/2014/main" id="{4B3633BD-BEC7-FC39-6A11-92184A5DC268}"/>
              </a:ext>
            </a:extLst>
          </p:cNvPr>
          <p:cNvSpPr txBox="1"/>
          <p:nvPr/>
        </p:nvSpPr>
        <p:spPr>
          <a:xfrm>
            <a:off x="4519448" y="2732690"/>
            <a:ext cx="6390290" cy="1569660"/>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 Tháp Ép – phen rất đẹp.</a:t>
            </a:r>
          </a:p>
          <a:p>
            <a:pPr algn="just"/>
            <a:r>
              <a:rPr lang="vi-VN" sz="2400" dirty="0">
                <a:solidFill>
                  <a:srgbClr val="FF0000"/>
                </a:solidFill>
                <a:latin typeface="Cambria" panose="02040503050406030204" pitchFamily="18" charset="0"/>
                <a:ea typeface="Cambria" panose="02040503050406030204" pitchFamily="18" charset="0"/>
              </a:rPr>
              <a:t>- Tháp cao sừng sững trên nền trời xanh bao la.</a:t>
            </a:r>
          </a:p>
          <a:p>
            <a:pPr algn="just"/>
            <a:r>
              <a:rPr lang="vi-VN" sz="2400" dirty="0">
                <a:solidFill>
                  <a:srgbClr val="FF0000"/>
                </a:solidFill>
                <a:latin typeface="Cambria" panose="02040503050406030204" pitchFamily="18" charset="0"/>
                <a:ea typeface="Cambria" panose="02040503050406030204" pitchFamily="18" charset="0"/>
              </a:rPr>
              <a:t>- Vẻ đẹp thực tế của tháp vượt xa những gì mà Dương thấy trên phim ảnh.</a:t>
            </a:r>
          </a:p>
        </p:txBody>
      </p:sp>
      <p:sp>
        <p:nvSpPr>
          <p:cNvPr id="9" name="TextBox 8">
            <a:extLst>
              <a:ext uri="{FF2B5EF4-FFF2-40B4-BE49-F238E27FC236}">
                <a16:creationId xmlns:a16="http://schemas.microsoft.com/office/drawing/2014/main" id="{E3AD7583-BD8C-1CA1-6F3A-1B07A885C9F2}"/>
              </a:ext>
            </a:extLst>
          </p:cNvPr>
          <p:cNvSpPr txBox="1"/>
          <p:nvPr/>
        </p:nvSpPr>
        <p:spPr>
          <a:xfrm>
            <a:off x="4361793" y="4403835"/>
            <a:ext cx="6579476" cy="1938992"/>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Tháp Ép – phen được lắp đặt hệ thống gồm </a:t>
            </a:r>
            <a:endParaRPr lang="en-US" sz="2400" dirty="0">
              <a:solidFill>
                <a:srgbClr val="FF0000"/>
              </a:solidFill>
              <a:latin typeface="Cambria" panose="02040503050406030204" pitchFamily="18" charset="0"/>
              <a:ea typeface="Cambria" panose="02040503050406030204" pitchFamily="18" charset="0"/>
            </a:endParaRPr>
          </a:p>
          <a:p>
            <a:pPr algn="just"/>
            <a:r>
              <a:rPr lang="vi-VN" sz="2400" dirty="0">
                <a:solidFill>
                  <a:srgbClr val="FF0000"/>
                </a:solidFill>
                <a:latin typeface="Cambria" panose="02040503050406030204" pitchFamily="18" charset="0"/>
                <a:ea typeface="Cambria" panose="02040503050406030204" pitchFamily="18" charset="0"/>
              </a:rPr>
              <a:t>20 000 ngọn đèn và 336 máy chiếu sáng, tạo nên một cảnh tượng tuyệt đẹp. Vào buổi tối hệ thống ánh sáng đèn lung linh làm nổi bật kiến trúc độc đáo của tháp</a:t>
            </a:r>
          </a:p>
        </p:txBody>
      </p:sp>
    </p:spTree>
    <p:custDataLst>
      <p:tags r:id="rId1"/>
    </p:custDataLst>
    <p:extLst>
      <p:ext uri="{BB962C8B-B14F-4D97-AF65-F5344CB8AC3E}">
        <p14:creationId xmlns:p14="http://schemas.microsoft.com/office/powerpoint/2010/main" val="3108324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32" presetClass="emph" presetSubtype="0" fill="hold" grpId="1" nodeType="after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DC7747-14C3-88B7-7827-4B43CA20EDB1}"/>
              </a:ext>
            </a:extLst>
          </p:cNvPr>
          <p:cNvSpPr/>
          <p:nvPr/>
        </p:nvSpPr>
        <p:spPr>
          <a:xfrm>
            <a:off x="336331" y="357352"/>
            <a:ext cx="11235559" cy="61695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9">
            <a:extLst>
              <a:ext uri="{FF2B5EF4-FFF2-40B4-BE49-F238E27FC236}">
                <a16:creationId xmlns:a16="http://schemas.microsoft.com/office/drawing/2014/main" id="{D8925D01-D82C-D345-F068-A4B5973FDF1B}"/>
              </a:ext>
            </a:extLst>
          </p:cNvPr>
          <p:cNvSpPr txBox="1"/>
          <p:nvPr/>
        </p:nvSpPr>
        <p:spPr>
          <a:xfrm>
            <a:off x="558464" y="221493"/>
            <a:ext cx="110960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Cùng</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tìm</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hiểu</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p>
        </p:txBody>
      </p:sp>
      <p:grpSp>
        <p:nvGrpSpPr>
          <p:cNvPr id="4" name="Group 3">
            <a:extLst>
              <a:ext uri="{FF2B5EF4-FFF2-40B4-BE49-F238E27FC236}">
                <a16:creationId xmlns:a16="http://schemas.microsoft.com/office/drawing/2014/main" id="{8E339EBA-4014-538C-09F4-C33B3B8C3A80}"/>
              </a:ext>
            </a:extLst>
          </p:cNvPr>
          <p:cNvGrpSpPr/>
          <p:nvPr/>
        </p:nvGrpSpPr>
        <p:grpSpPr>
          <a:xfrm>
            <a:off x="1295157" y="1241417"/>
            <a:ext cx="9723636" cy="1077218"/>
            <a:chOff x="2728831" y="1237373"/>
            <a:chExt cx="9723636" cy="1077218"/>
          </a:xfrm>
        </p:grpSpPr>
        <p:sp>
          <p:nvSpPr>
            <p:cNvPr id="6" name="Rectangle: Rounded Corners 5">
              <a:extLst>
                <a:ext uri="{FF2B5EF4-FFF2-40B4-BE49-F238E27FC236}">
                  <a16:creationId xmlns:a16="http://schemas.microsoft.com/office/drawing/2014/main" id="{4BB3C93A-8AA1-0331-D330-94E81F253E63}"/>
                </a:ext>
              </a:extLst>
            </p:cNvPr>
            <p:cNvSpPr/>
            <p:nvPr/>
          </p:nvSpPr>
          <p:spPr>
            <a:xfrm>
              <a:off x="2728831" y="1259320"/>
              <a:ext cx="9723636" cy="1003902"/>
            </a:xfrm>
            <a:prstGeom prst="round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8E4819FE-C465-D8A2-1046-D8400A402FC2}"/>
                </a:ext>
              </a:extLst>
            </p:cNvPr>
            <p:cNvSpPr txBox="1"/>
            <p:nvPr/>
          </p:nvSpPr>
          <p:spPr>
            <a:xfrm>
              <a:off x="2728832" y="1237373"/>
              <a:ext cx="9656622"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3</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Theo em, vì sao Dương cảm thấy Pa – ri trở nên thân thiện hơn?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2" name="Picture 4" descr="biểu tượng mũi tên - mũi tên png tải về - Miễn phí trong suốt Màu Xanh png  Tải về.">
            <a:extLst>
              <a:ext uri="{FF2B5EF4-FFF2-40B4-BE49-F238E27FC236}">
                <a16:creationId xmlns:a16="http://schemas.microsoft.com/office/drawing/2014/main" id="{E55DFDDF-B5F6-9E76-FFCF-143436F712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3206423" y="2658195"/>
            <a:ext cx="1308989" cy="113437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7" descr="卡通人物&#10;&#10;中度可信度描述已自动生成">
            <a:extLst>
              <a:ext uri="{FF2B5EF4-FFF2-40B4-BE49-F238E27FC236}">
                <a16:creationId xmlns:a16="http://schemas.microsoft.com/office/drawing/2014/main" id="{A4154588-F7F6-6021-8876-1283981558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728" y="2709564"/>
            <a:ext cx="3968984" cy="3968984"/>
          </a:xfrm>
          <a:prstGeom prst="rect">
            <a:avLst/>
          </a:prstGeom>
        </p:spPr>
      </p:pic>
      <p:grpSp>
        <p:nvGrpSpPr>
          <p:cNvPr id="14" name="Group 13">
            <a:extLst>
              <a:ext uri="{FF2B5EF4-FFF2-40B4-BE49-F238E27FC236}">
                <a16:creationId xmlns:a16="http://schemas.microsoft.com/office/drawing/2014/main" id="{2B0890C0-DAB0-C034-7D6A-41710651AC7D}"/>
              </a:ext>
            </a:extLst>
          </p:cNvPr>
          <p:cNvGrpSpPr/>
          <p:nvPr/>
        </p:nvGrpSpPr>
        <p:grpSpPr>
          <a:xfrm>
            <a:off x="4878860" y="2583417"/>
            <a:ext cx="6765184" cy="3788704"/>
            <a:chOff x="4457366" y="2313663"/>
            <a:chExt cx="7362062" cy="3930600"/>
          </a:xfrm>
        </p:grpSpPr>
        <p:sp>
          <p:nvSpPr>
            <p:cNvPr id="15" name="Rectangle: Rounded Corners 14">
              <a:extLst>
                <a:ext uri="{FF2B5EF4-FFF2-40B4-BE49-F238E27FC236}">
                  <a16:creationId xmlns:a16="http://schemas.microsoft.com/office/drawing/2014/main" id="{E546BE53-72D7-C289-2F44-A8BB59E3BADF}"/>
                </a:ext>
              </a:extLst>
            </p:cNvPr>
            <p:cNvSpPr/>
            <p:nvPr/>
          </p:nvSpPr>
          <p:spPr>
            <a:xfrm>
              <a:off x="4457366" y="2313663"/>
              <a:ext cx="7362062" cy="3930600"/>
            </a:xfrm>
            <a:prstGeom prst="roundRect">
              <a:avLst/>
            </a:prstGeom>
            <a:solidFill>
              <a:srgbClr val="FFFFFF"/>
            </a:solidFill>
            <a:ln w="38100" cap="flat" cmpd="sng" algn="ctr">
              <a:solidFill>
                <a:srgbClr val="B9509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F48B2F34-6724-D0E9-1EDD-6D76D4F47DFB}"/>
                </a:ext>
              </a:extLst>
            </p:cNvPr>
            <p:cNvSpPr txBox="1"/>
            <p:nvPr/>
          </p:nvSpPr>
          <p:spPr>
            <a:xfrm>
              <a:off x="4526936" y="2413811"/>
              <a:ext cx="7157545" cy="36081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Bà Mi – su giống như một hướng dẫn viên du lịch, đã giúp cậu bé hiểu rõ hơn về giá trị văn hóa, lịch sử của Pa – ri...</a:t>
              </a:r>
              <a:endParaRPr kumimoji="0" lang="en-US" sz="44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718720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32" presetClass="emph" presetSubtype="0" fill="hold" grpId="1" nodeType="after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DC7747-14C3-88B7-7827-4B43CA20EDB1}"/>
              </a:ext>
            </a:extLst>
          </p:cNvPr>
          <p:cNvSpPr/>
          <p:nvPr/>
        </p:nvSpPr>
        <p:spPr>
          <a:xfrm>
            <a:off x="336331" y="357352"/>
            <a:ext cx="11235559" cy="61695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9">
            <a:extLst>
              <a:ext uri="{FF2B5EF4-FFF2-40B4-BE49-F238E27FC236}">
                <a16:creationId xmlns:a16="http://schemas.microsoft.com/office/drawing/2014/main" id="{D8925D01-D82C-D345-F068-A4B5973FDF1B}"/>
              </a:ext>
            </a:extLst>
          </p:cNvPr>
          <p:cNvSpPr txBox="1"/>
          <p:nvPr/>
        </p:nvSpPr>
        <p:spPr>
          <a:xfrm>
            <a:off x="558464" y="221493"/>
            <a:ext cx="110960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Cùng</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tìm</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r>
              <a:rPr kumimoji="0" lang="en-US" sz="5400" b="1" i="0" u="none" strike="noStrike" kern="0" cap="none" spc="0" normalizeH="0" baseline="0" noProof="0" dirty="0" err="1">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hiểu</a:t>
            </a:r>
            <a:r>
              <a:rPr kumimoji="0" lang="en-US" sz="5400" b="1" i="0" u="none" strike="noStrike" kern="0" cap="none" spc="0" normalizeH="0" baseline="0" noProof="0" dirty="0">
                <a:ln w="28575">
                  <a:solidFill>
                    <a:srgbClr val="002060"/>
                  </a:solidFill>
                </a:ln>
                <a:solidFill>
                  <a:srgbClr val="FED502"/>
                </a:solidFill>
                <a:effectLst/>
                <a:uLnTx/>
                <a:uFillTx/>
                <a:latin typeface="Cambria" panose="02040503050406030204" pitchFamily="18" charset="0"/>
                <a:ea typeface="Cambria" panose="02040503050406030204" pitchFamily="18" charset="0"/>
                <a:cs typeface="Arial"/>
                <a:sym typeface="Arial"/>
              </a:rPr>
              <a:t> </a:t>
            </a:r>
          </a:p>
        </p:txBody>
      </p:sp>
      <p:grpSp>
        <p:nvGrpSpPr>
          <p:cNvPr id="4" name="Group 3">
            <a:extLst>
              <a:ext uri="{FF2B5EF4-FFF2-40B4-BE49-F238E27FC236}">
                <a16:creationId xmlns:a16="http://schemas.microsoft.com/office/drawing/2014/main" id="{8E339EBA-4014-538C-09F4-C33B3B8C3A80}"/>
              </a:ext>
            </a:extLst>
          </p:cNvPr>
          <p:cNvGrpSpPr/>
          <p:nvPr/>
        </p:nvGrpSpPr>
        <p:grpSpPr>
          <a:xfrm>
            <a:off x="1295157" y="1241417"/>
            <a:ext cx="9723636" cy="1077218"/>
            <a:chOff x="2728831" y="1237373"/>
            <a:chExt cx="9723636" cy="1077218"/>
          </a:xfrm>
        </p:grpSpPr>
        <p:sp>
          <p:nvSpPr>
            <p:cNvPr id="6" name="Rectangle: Rounded Corners 5">
              <a:extLst>
                <a:ext uri="{FF2B5EF4-FFF2-40B4-BE49-F238E27FC236}">
                  <a16:creationId xmlns:a16="http://schemas.microsoft.com/office/drawing/2014/main" id="{4BB3C93A-8AA1-0331-D330-94E81F253E63}"/>
                </a:ext>
              </a:extLst>
            </p:cNvPr>
            <p:cNvSpPr/>
            <p:nvPr/>
          </p:nvSpPr>
          <p:spPr>
            <a:xfrm>
              <a:off x="2728831" y="1259320"/>
              <a:ext cx="9723636" cy="1003902"/>
            </a:xfrm>
            <a:prstGeom prst="round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8E4819FE-C465-D8A2-1046-D8400A402FC2}"/>
                </a:ext>
              </a:extLst>
            </p:cNvPr>
            <p:cNvSpPr txBox="1"/>
            <p:nvPr/>
          </p:nvSpPr>
          <p:spPr>
            <a:xfrm>
              <a:off x="2728832" y="1237373"/>
              <a:ext cx="9698664"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4. Em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hiểu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Pa-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ri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sau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khi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Chuyến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du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lịch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vị</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2" name="Picture 4" descr="biểu tượng mũi tên - mũi tên png tải về - Miễn phí trong suốt Màu Xanh png  Tải về.">
            <a:extLst>
              <a:ext uri="{FF2B5EF4-FFF2-40B4-BE49-F238E27FC236}">
                <a16:creationId xmlns:a16="http://schemas.microsoft.com/office/drawing/2014/main" id="{E55DFDDF-B5F6-9E76-FFCF-143436F712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3206423" y="2658195"/>
            <a:ext cx="1308989" cy="113437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7" descr="卡通人物&#10;&#10;中度可信度描述已自动生成">
            <a:extLst>
              <a:ext uri="{FF2B5EF4-FFF2-40B4-BE49-F238E27FC236}">
                <a16:creationId xmlns:a16="http://schemas.microsoft.com/office/drawing/2014/main" id="{A4154588-F7F6-6021-8876-1283981558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5728" y="2709564"/>
            <a:ext cx="3968984" cy="3968984"/>
          </a:xfrm>
          <a:prstGeom prst="rect">
            <a:avLst/>
          </a:prstGeom>
        </p:spPr>
      </p:pic>
      <p:grpSp>
        <p:nvGrpSpPr>
          <p:cNvPr id="14" name="Group 13">
            <a:extLst>
              <a:ext uri="{FF2B5EF4-FFF2-40B4-BE49-F238E27FC236}">
                <a16:creationId xmlns:a16="http://schemas.microsoft.com/office/drawing/2014/main" id="{2B0890C0-DAB0-C034-7D6A-41710651AC7D}"/>
              </a:ext>
            </a:extLst>
          </p:cNvPr>
          <p:cNvGrpSpPr/>
          <p:nvPr/>
        </p:nvGrpSpPr>
        <p:grpSpPr>
          <a:xfrm>
            <a:off x="4878860" y="2583417"/>
            <a:ext cx="6765184" cy="3788704"/>
            <a:chOff x="4457366" y="2313663"/>
            <a:chExt cx="7362062" cy="3930600"/>
          </a:xfrm>
        </p:grpSpPr>
        <p:sp>
          <p:nvSpPr>
            <p:cNvPr id="15" name="Rectangle: Rounded Corners 14">
              <a:extLst>
                <a:ext uri="{FF2B5EF4-FFF2-40B4-BE49-F238E27FC236}">
                  <a16:creationId xmlns:a16="http://schemas.microsoft.com/office/drawing/2014/main" id="{E546BE53-72D7-C289-2F44-A8BB59E3BADF}"/>
                </a:ext>
              </a:extLst>
            </p:cNvPr>
            <p:cNvSpPr/>
            <p:nvPr/>
          </p:nvSpPr>
          <p:spPr>
            <a:xfrm>
              <a:off x="4457366" y="2313663"/>
              <a:ext cx="7362062" cy="3930600"/>
            </a:xfrm>
            <a:prstGeom prst="roundRect">
              <a:avLst/>
            </a:prstGeom>
            <a:solidFill>
              <a:srgbClr val="FFFFFF"/>
            </a:solidFill>
            <a:ln w="38100" cap="flat" cmpd="sng" algn="ctr">
              <a:solidFill>
                <a:srgbClr val="B9509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F48B2F34-6724-D0E9-1EDD-6D76D4F47DFB}"/>
                </a:ext>
              </a:extLst>
            </p:cNvPr>
            <p:cNvSpPr txBox="1"/>
            <p:nvPr/>
          </p:nvSpPr>
          <p:spPr>
            <a:xfrm>
              <a:off x="4561249" y="2664603"/>
              <a:ext cx="7157545" cy="31291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a:t>
              </a:r>
              <a:r>
                <a:rPr kumimoji="0" lang="vi-VN" sz="38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Pa- ri là nơi lưu giữ rất nhiều công trình kiến trúc lịch sử, có nhiều điểm du lịch nổi tiếng khắp thế giới. Người dân Pa- ri rất lịch sự, mến khách.</a:t>
              </a:r>
              <a:endParaRPr kumimoji="0" lang="en-US" sz="3800" b="0"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1074439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32" presetClass="emph" presetSubtype="0" fill="hold" grpId="1" nodeType="after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上有字&#10;&#10;低可信度描述已自动生成">
            <a:extLst>
              <a:ext uri="{FF2B5EF4-FFF2-40B4-BE49-F238E27FC236}">
                <a16:creationId xmlns:a16="http://schemas.microsoft.com/office/drawing/2014/main" id="{57CF6649-8AB3-43B5-99EE-7378596A15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464" b="24464"/>
          <a:stretch/>
        </p:blipFill>
        <p:spPr>
          <a:xfrm>
            <a:off x="1765612" y="1003244"/>
            <a:ext cx="8927428" cy="4559356"/>
          </a:xfrm>
          <a:prstGeom prst="rect">
            <a:avLst/>
          </a:prstGeom>
        </p:spPr>
      </p:pic>
      <p:pic>
        <p:nvPicPr>
          <p:cNvPr id="3" name="图片 2">
            <a:extLst>
              <a:ext uri="{FF2B5EF4-FFF2-40B4-BE49-F238E27FC236}">
                <a16:creationId xmlns:a16="http://schemas.microsoft.com/office/drawing/2014/main" id="{4C5EEE94-86F7-4906-8A4D-E5B25AC414E3}"/>
              </a:ext>
            </a:extLst>
          </p:cNvPr>
          <p:cNvPicPr>
            <a:picLocks noChangeAspect="1"/>
          </p:cNvPicPr>
          <p:nvPr/>
        </p:nvPicPr>
        <p:blipFill>
          <a:blip r:embed="rId5" cstate="print">
            <a:extLst>
              <a:ext uri="{28A0092B-C50C-407E-A947-70E740481C1C}">
                <a14:useLocalDpi xmlns:a14="http://schemas.microsoft.com/office/drawing/2010/main" val="0"/>
              </a:ext>
            </a:extLst>
          </a:blip>
          <a:srcRect l="22688" r="22688"/>
          <a:stretch/>
        </p:blipFill>
        <p:spPr>
          <a:xfrm>
            <a:off x="9437208" y="2259875"/>
            <a:ext cx="2511664" cy="4598125"/>
          </a:xfrm>
          <a:prstGeom prst="rect">
            <a:avLst/>
          </a:prstGeom>
        </p:spPr>
      </p:pic>
      <p:sp>
        <p:nvSpPr>
          <p:cNvPr id="2" name="Rectangle 1"/>
          <p:cNvSpPr/>
          <p:nvPr/>
        </p:nvSpPr>
        <p:spPr>
          <a:xfrm>
            <a:off x="3042139" y="1728650"/>
            <a:ext cx="6028289"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Bài</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đọc</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kể</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về</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chuyến</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tham</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quan</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thú</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vị</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của</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Dương</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lang="en-US" sz="3200" i="1" dirty="0">
                <a:solidFill>
                  <a:srgbClr val="ED7D31">
                    <a:lumMod val="75000"/>
                  </a:srgbClr>
                </a:solidFill>
                <a:latin typeface="Cambria" panose="02040503050406030204" pitchFamily="18" charset="0"/>
                <a:ea typeface="Cambria" panose="02040503050406030204" pitchFamily="18" charset="0"/>
              </a:rPr>
              <a:t>Ở </a:t>
            </a:r>
            <a:r>
              <a:rPr lang="en-US" sz="3200" i="1" dirty="0" err="1">
                <a:solidFill>
                  <a:srgbClr val="ED7D31">
                    <a:lumMod val="75000"/>
                  </a:srgbClr>
                </a:solidFill>
                <a:latin typeface="Cambria" panose="02040503050406030204" pitchFamily="18" charset="0"/>
                <a:ea typeface="Cambria" panose="02040503050406030204" pitchFamily="18" charset="0"/>
              </a:rPr>
              <a:t>đó</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Dương</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đặc</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biệt</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ấn</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tượng</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với</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vẻ</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đẹp</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của</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tháp</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Ép-phen</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cũng</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như</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sự</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ấm</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áp</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thân</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thiện</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của</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bà</a:t>
            </a:r>
            <a:r>
              <a:rPr lang="en-US" sz="3200" i="1" dirty="0">
                <a:solidFill>
                  <a:srgbClr val="ED7D31">
                    <a:lumMod val="75000"/>
                  </a:srgbClr>
                </a:solidFill>
                <a:latin typeface="Cambria" panose="02040503050406030204" pitchFamily="18" charset="0"/>
                <a:ea typeface="Cambria" panose="02040503050406030204" pitchFamily="18" charset="0"/>
              </a:rPr>
              <a:t> Mi-Su.</a:t>
            </a:r>
            <a:endParaRPr kumimoji="0" lang="en-US" sz="32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6"/>
          <a:stretch>
            <a:fillRect/>
          </a:stretch>
        </p:blipFill>
        <p:spPr>
          <a:xfrm>
            <a:off x="4625065" y="183237"/>
            <a:ext cx="4548010" cy="1457070"/>
          </a:xfrm>
          <a:prstGeom prst="rect">
            <a:avLst/>
          </a:prstGeom>
        </p:spPr>
      </p:pic>
    </p:spTree>
    <p:custDataLst>
      <p:tags r:id="rId1"/>
    </p:custDataLst>
    <p:extLst>
      <p:ext uri="{BB962C8B-B14F-4D97-AF65-F5344CB8AC3E}">
        <p14:creationId xmlns:p14="http://schemas.microsoft.com/office/powerpoint/2010/main" val="1126006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山上的风景&#10;&#10;描述已自动生成">
            <a:extLst>
              <a:ext uri="{FF2B5EF4-FFF2-40B4-BE49-F238E27FC236}">
                <a16:creationId xmlns:a16="http://schemas.microsoft.com/office/drawing/2014/main" id="{95105CDA-0285-41CD-853A-1B82C284C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descr="图片包含 蛋糕, 游戏机, 桌子, 大&#10;&#10;描述已自动生成">
            <a:extLst>
              <a:ext uri="{FF2B5EF4-FFF2-40B4-BE49-F238E27FC236}">
                <a16:creationId xmlns:a16="http://schemas.microsoft.com/office/drawing/2014/main" id="{26B86783-9634-47A1-84FE-5A4B6A4AA021}"/>
              </a:ext>
            </a:extLst>
          </p:cNvPr>
          <p:cNvPicPr>
            <a:picLocks noChangeAspect="1"/>
          </p:cNvPicPr>
          <p:nvPr/>
        </p:nvPicPr>
        <p:blipFill rotWithShape="1">
          <a:blip r:embed="rId5">
            <a:extLst>
              <a:ext uri="{28A0092B-C50C-407E-A947-70E740481C1C}">
                <a14:useLocalDpi xmlns:a14="http://schemas.microsoft.com/office/drawing/2010/main" val="0"/>
              </a:ext>
            </a:extLst>
          </a:blip>
          <a:srcRect t="53333"/>
          <a:stretch/>
        </p:blipFill>
        <p:spPr>
          <a:xfrm>
            <a:off x="0" y="3657600"/>
            <a:ext cx="12192000" cy="3200400"/>
          </a:xfrm>
          <a:prstGeom prst="rect">
            <a:avLst/>
          </a:prstGeom>
        </p:spPr>
      </p:pic>
      <p:pic>
        <p:nvPicPr>
          <p:cNvPr id="7" name="图片 6" descr="图片包含 笔记本, 游戏机, 电脑, 花&#10;&#10;描述已自动生成">
            <a:extLst>
              <a:ext uri="{FF2B5EF4-FFF2-40B4-BE49-F238E27FC236}">
                <a16:creationId xmlns:a16="http://schemas.microsoft.com/office/drawing/2014/main" id="{592CABA3-F569-47B2-9622-BB6278B3CE64}"/>
              </a:ext>
            </a:extLst>
          </p:cNvPr>
          <p:cNvPicPr>
            <a:picLocks noChangeAspect="1"/>
          </p:cNvPicPr>
          <p:nvPr/>
        </p:nvPicPr>
        <p:blipFill rotWithShape="1">
          <a:blip r:embed="rId6">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pic>
        <p:nvPicPr>
          <p:cNvPr id="8" name="图片 7" descr="图片包含 游戏机, 灯光, 星星&#10;&#10;描述已自动生成">
            <a:extLst>
              <a:ext uri="{FF2B5EF4-FFF2-40B4-BE49-F238E27FC236}">
                <a16:creationId xmlns:a16="http://schemas.microsoft.com/office/drawing/2014/main" id="{E9942DD8-D3F1-43FD-B5FE-8F304FB790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056" r="21047"/>
          <a:stretch/>
        </p:blipFill>
        <p:spPr>
          <a:xfrm>
            <a:off x="7001652" y="4180820"/>
            <a:ext cx="4812977" cy="3044570"/>
          </a:xfrm>
          <a:prstGeom prst="rect">
            <a:avLst/>
          </a:prstGeom>
        </p:spPr>
      </p:pic>
      <p:pic>
        <p:nvPicPr>
          <p:cNvPr id="26" name="图片 25" descr="卡通人物&#10;&#10;中度可信度描述已自动生成">
            <a:extLst>
              <a:ext uri="{FF2B5EF4-FFF2-40B4-BE49-F238E27FC236}">
                <a16:creationId xmlns:a16="http://schemas.microsoft.com/office/drawing/2014/main" id="{53C3ED0A-D6A9-4AEE-9E31-8CC0ED458F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3121" y="2457483"/>
            <a:ext cx="7630460" cy="7630460"/>
          </a:xfrm>
          <a:prstGeom prst="rect">
            <a:avLst/>
          </a:prstGeom>
        </p:spPr>
      </p:pic>
      <p:pic>
        <p:nvPicPr>
          <p:cNvPr id="5" name="图片 4" descr="卡通人物&#10;&#10;低可信度描述已自动生成">
            <a:extLst>
              <a:ext uri="{FF2B5EF4-FFF2-40B4-BE49-F238E27FC236}">
                <a16:creationId xmlns:a16="http://schemas.microsoft.com/office/drawing/2014/main" id="{3DACFBB1-AC54-42BB-BFF2-9AD5BBD889BA}"/>
              </a:ext>
            </a:extLst>
          </p:cNvPr>
          <p:cNvPicPr>
            <a:picLocks noChangeAspect="1"/>
          </p:cNvPicPr>
          <p:nvPr/>
        </p:nvPicPr>
        <p:blipFill rotWithShape="1">
          <a:blip r:embed="rId9">
            <a:extLst>
              <a:ext uri="{28A0092B-C50C-407E-A947-70E740481C1C}">
                <a14:useLocalDpi xmlns:a14="http://schemas.microsoft.com/office/drawing/2010/main" val="0"/>
              </a:ext>
            </a:extLst>
          </a:blip>
          <a:srcRect l="3095" t="55606" r="69881"/>
          <a:stretch/>
        </p:blipFill>
        <p:spPr>
          <a:xfrm>
            <a:off x="377370" y="3813430"/>
            <a:ext cx="3294743" cy="3044570"/>
          </a:xfrm>
          <a:prstGeom prst="rect">
            <a:avLst/>
          </a:prstGeom>
        </p:spPr>
      </p:pic>
      <p:pic>
        <p:nvPicPr>
          <p:cNvPr id="9" name="图片 8" descr="图片包含 游戏机, 花, 星星, 鱼&#10;&#10;描述已自动生成">
            <a:extLst>
              <a:ext uri="{FF2B5EF4-FFF2-40B4-BE49-F238E27FC236}">
                <a16:creationId xmlns:a16="http://schemas.microsoft.com/office/drawing/2014/main" id="{3EA4EAC1-C825-4707-8658-A56BB8D769F5}"/>
              </a:ext>
            </a:extLst>
          </p:cNvPr>
          <p:cNvPicPr>
            <a:picLocks noChangeAspect="1"/>
          </p:cNvPicPr>
          <p:nvPr/>
        </p:nvPicPr>
        <p:blipFill rotWithShape="1">
          <a:blip r:embed="rId10">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pic>
        <p:nvPicPr>
          <p:cNvPr id="10" name="Picture 9">
            <a:extLst>
              <a:ext uri="{FF2B5EF4-FFF2-40B4-BE49-F238E27FC236}">
                <a16:creationId xmlns:a16="http://schemas.microsoft.com/office/drawing/2014/main" id="{2F855DF8-613C-C53A-D5CB-0C149E7F9D75}"/>
              </a:ext>
            </a:extLst>
          </p:cNvPr>
          <p:cNvPicPr>
            <a:picLocks noChangeAspect="1"/>
          </p:cNvPicPr>
          <p:nvPr/>
        </p:nvPicPr>
        <p:blipFill>
          <a:blip r:embed="rId11"/>
          <a:stretch>
            <a:fillRect/>
          </a:stretch>
        </p:blipFill>
        <p:spPr>
          <a:xfrm>
            <a:off x="1353314" y="1168949"/>
            <a:ext cx="9632515" cy="2670279"/>
          </a:xfrm>
          <a:prstGeom prst="rect">
            <a:avLst/>
          </a:prstGeom>
        </p:spPr>
      </p:pic>
    </p:spTree>
    <p:custDataLst>
      <p:tags r:id="rId1"/>
    </p:custDataLst>
    <p:extLst>
      <p:ext uri="{BB962C8B-B14F-4D97-AF65-F5344CB8AC3E}">
        <p14:creationId xmlns:p14="http://schemas.microsoft.com/office/powerpoint/2010/main" val="898599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2">
            <a:extLst>
              <a:ext uri="{FF2B5EF4-FFF2-40B4-BE49-F238E27FC236}">
                <a16:creationId xmlns:a16="http://schemas.microsoft.com/office/drawing/2014/main" id="{EC7B0485-E2F8-4C90-9AA5-12A39097D7C9}"/>
              </a:ext>
            </a:extLst>
          </p:cNvPr>
          <p:cNvSpPr/>
          <p:nvPr/>
        </p:nvSpPr>
        <p:spPr>
          <a:xfrm>
            <a:off x="1584960" y="896400"/>
            <a:ext cx="10017533" cy="31547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9900" b="0" i="0" u="none" strike="noStrike" kern="1200" cap="none" spc="0" normalizeH="0" baseline="0" noProof="0" dirty="0" err="1">
                <a:ln w="28575">
                  <a:solidFill>
                    <a:prstClr val="black">
                      <a:lumMod val="75000"/>
                      <a:lumOff val="25000"/>
                    </a:prstClr>
                  </a:solidFill>
                  <a:prstDash val="sysDash"/>
                </a:ln>
                <a:solidFill>
                  <a:srgbClr val="FFB366"/>
                </a:solidFill>
                <a:effectLst/>
                <a:uLnTx/>
                <a:uFillTx/>
                <a:latin typeface="#9Slide05 SVNHaptic Script" panose="00000500000000000000" pitchFamily="2" charset="0"/>
                <a:ea typeface="思源黑体 CN Medium" panose="020B0600000000000000" pitchFamily="34" charset="-122"/>
                <a:cs typeface="+mn-cs"/>
                <a:sym typeface="Arial" panose="020B0604020202020204" pitchFamily="34" charset="0"/>
              </a:rPr>
              <a:t>Khởi</a:t>
            </a:r>
            <a:r>
              <a:rPr kumimoji="0" lang="en-US" altLang="zh-CN" sz="19900" b="0" i="0" u="none" strike="noStrike" kern="1200" cap="none" spc="0" normalizeH="0" baseline="0" noProof="0" dirty="0">
                <a:ln w="28575">
                  <a:solidFill>
                    <a:prstClr val="black">
                      <a:lumMod val="75000"/>
                      <a:lumOff val="25000"/>
                    </a:prstClr>
                  </a:solidFill>
                  <a:prstDash val="sysDash"/>
                </a:ln>
                <a:solidFill>
                  <a:srgbClr val="FFB366"/>
                </a:solidFill>
                <a:effectLst/>
                <a:uLnTx/>
                <a:uFillTx/>
                <a:latin typeface="#9Slide05 SVNHaptic Script" panose="00000500000000000000" pitchFamily="2" charset="0"/>
                <a:ea typeface="思源黑体 CN Medium" panose="020B0600000000000000" pitchFamily="34" charset="-122"/>
                <a:cs typeface="+mn-cs"/>
                <a:sym typeface="Arial" panose="020B0604020202020204" pitchFamily="34" charset="0"/>
              </a:rPr>
              <a:t> </a:t>
            </a:r>
            <a:r>
              <a:rPr kumimoji="0" lang="en-US" altLang="zh-CN" sz="19900" b="0" i="0" u="none" strike="noStrike" kern="1200" cap="none" spc="0" normalizeH="0" baseline="0" noProof="0" dirty="0" err="1">
                <a:ln w="28575">
                  <a:solidFill>
                    <a:prstClr val="black">
                      <a:lumMod val="75000"/>
                      <a:lumOff val="25000"/>
                    </a:prstClr>
                  </a:solidFill>
                  <a:prstDash val="sysDash"/>
                </a:ln>
                <a:solidFill>
                  <a:srgbClr val="FFB366"/>
                </a:solidFill>
                <a:effectLst/>
                <a:uLnTx/>
                <a:uFillTx/>
                <a:latin typeface="#9Slide05 SVNHaptic Script" panose="00000500000000000000" pitchFamily="2" charset="0"/>
                <a:ea typeface="思源黑体 CN Medium" panose="020B0600000000000000" pitchFamily="34" charset="-122"/>
                <a:cs typeface="+mn-cs"/>
                <a:sym typeface="Arial" panose="020B0604020202020204" pitchFamily="34" charset="0"/>
              </a:rPr>
              <a:t>động</a:t>
            </a:r>
            <a:endParaRPr kumimoji="0" lang="zh-CN" altLang="zh-CN" sz="19900" b="0" i="0" u="none" strike="noStrike" kern="1200" cap="none" spc="0" normalizeH="0" baseline="0" noProof="0" dirty="0">
              <a:ln w="28575">
                <a:solidFill>
                  <a:prstClr val="black">
                    <a:lumMod val="75000"/>
                    <a:lumOff val="25000"/>
                  </a:prstClr>
                </a:solidFill>
                <a:prstDash val="sysDash"/>
              </a:ln>
              <a:solidFill>
                <a:srgbClr val="FFB366"/>
              </a:solidFill>
              <a:effectLst/>
              <a:uLnTx/>
              <a:uFillTx/>
              <a:latin typeface="#9Slide05 SVNHaptic Script" panose="00000500000000000000" pitchFamily="2" charset="0"/>
              <a:ea typeface="思源黑体 CN Medium" panose="020B0600000000000000" pitchFamily="34" charset="-122"/>
              <a:cs typeface="+mn-cs"/>
              <a:sym typeface="Arial" panose="020B0604020202020204" pitchFamily="34" charset="0"/>
            </a:endParaRPr>
          </a:p>
        </p:txBody>
      </p:sp>
    </p:spTree>
    <p:custDataLst>
      <p:tags r:id="rId1"/>
    </p:custDataLst>
    <p:extLst>
      <p:ext uri="{BB962C8B-B14F-4D97-AF65-F5344CB8AC3E}">
        <p14:creationId xmlns:p14="http://schemas.microsoft.com/office/powerpoint/2010/main" val="4245637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10;&#10;中度可信度描述已自动生成">
            <a:extLst>
              <a:ext uri="{FF2B5EF4-FFF2-40B4-BE49-F238E27FC236}">
                <a16:creationId xmlns:a16="http://schemas.microsoft.com/office/drawing/2014/main" id="{114F4A47-989D-406A-9873-096EEC3BC7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560" b="39441"/>
          <a:stretch/>
        </p:blipFill>
        <p:spPr>
          <a:xfrm>
            <a:off x="659424" y="-1"/>
            <a:ext cx="11113476" cy="7104185"/>
          </a:xfrm>
          <a:prstGeom prst="rect">
            <a:avLst/>
          </a:prstGeom>
        </p:spPr>
      </p:pic>
      <p:sp>
        <p:nvSpPr>
          <p:cNvPr id="2" name="Rectangle 1"/>
          <p:cNvSpPr/>
          <p:nvPr/>
        </p:nvSpPr>
        <p:spPr>
          <a:xfrm>
            <a:off x="1692166" y="1630723"/>
            <a:ext cx="8271641" cy="3170099"/>
          </a:xfrm>
          <a:prstGeom prst="rect">
            <a:avLst/>
          </a:prstGeom>
        </p:spPr>
        <p:txBody>
          <a:bodyPr wrap="square">
            <a:spAutoFit/>
          </a:bodyPr>
          <a:lstStyle/>
          <a:p>
            <a:pPr marL="571500" lvl="0" indent="-571500" algn="just">
              <a:buFont typeface="Arial" panose="020B0604020202020204" pitchFamily="34" charset="0"/>
              <a:buChar char="•"/>
              <a:defRPr/>
            </a:pP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Đọc</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diễn</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cảm</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các</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từ</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ngữ</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thể</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hiện</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tâm</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trạng</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cảm</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xúc</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của</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nhân</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vật</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khi</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ngắm</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nhìn</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toàn</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cảnh</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tháp</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giọng</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điệu</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thân</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thiết</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tình</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cảm</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trong</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lời</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đối</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thoại</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của</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hai</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bà</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002060"/>
                </a:solidFill>
                <a:latin typeface="Cambria" panose="02040503050406030204" pitchFamily="18" charset="0"/>
                <a:ea typeface="Cambria" panose="02040503050406030204" pitchFamily="18" charset="0"/>
                <a:cs typeface="Calibri" panose="020F0502020204030204" pitchFamily="34" charset="0"/>
              </a:rPr>
              <a:t>cháu</a:t>
            </a: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600805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蛋糕, 游戏机, 桌子, 大&#10;&#10;描述已自动生成">
            <a:extLst>
              <a:ext uri="{FF2B5EF4-FFF2-40B4-BE49-F238E27FC236}">
                <a16:creationId xmlns:a16="http://schemas.microsoft.com/office/drawing/2014/main" id="{26B86783-9634-47A1-84FE-5A4B6A4AA021}"/>
              </a:ext>
            </a:extLst>
          </p:cNvPr>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0" y="4815840"/>
            <a:ext cx="12192000" cy="2042160"/>
          </a:xfrm>
          <a:prstGeom prst="rect">
            <a:avLst/>
          </a:prstGeom>
        </p:spPr>
      </p:pic>
      <p:pic>
        <p:nvPicPr>
          <p:cNvPr id="9" name="图片 8" descr="图片包含 游戏机, 花, 星星, 鱼&#10;&#10;描述已自动生成">
            <a:extLst>
              <a:ext uri="{FF2B5EF4-FFF2-40B4-BE49-F238E27FC236}">
                <a16:creationId xmlns:a16="http://schemas.microsoft.com/office/drawing/2014/main" id="{3EA4EAC1-C825-4707-8658-A56BB8D769F5}"/>
              </a:ext>
            </a:extLst>
          </p:cNvPr>
          <p:cNvPicPr>
            <a:picLocks noChangeAspect="1"/>
          </p:cNvPicPr>
          <p:nvPr/>
        </p:nvPicPr>
        <p:blipFill rotWithShape="1">
          <a:blip r:embed="rId5">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pic>
        <p:nvPicPr>
          <p:cNvPr id="8" name="图片 7" descr="图片包含 游戏机, 灯光, 星星&#10;&#10;描述已自动生成">
            <a:extLst>
              <a:ext uri="{FF2B5EF4-FFF2-40B4-BE49-F238E27FC236}">
                <a16:creationId xmlns:a16="http://schemas.microsoft.com/office/drawing/2014/main" id="{E9942DD8-D3F1-43FD-B5FE-8F304FB790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0056" r="21047"/>
          <a:stretch/>
        </p:blipFill>
        <p:spPr>
          <a:xfrm>
            <a:off x="8146001" y="4967654"/>
            <a:ext cx="3721382" cy="2354054"/>
          </a:xfrm>
          <a:prstGeom prst="rect">
            <a:avLst/>
          </a:prstGeom>
        </p:spPr>
      </p:pic>
      <p:pic>
        <p:nvPicPr>
          <p:cNvPr id="7" name="图片 6" descr="图片包含 笔记本, 游戏机, 电脑, 花&#10;&#10;描述已自动生成">
            <a:extLst>
              <a:ext uri="{FF2B5EF4-FFF2-40B4-BE49-F238E27FC236}">
                <a16:creationId xmlns:a16="http://schemas.microsoft.com/office/drawing/2014/main" id="{592CABA3-F569-47B2-9622-BB6278B3CE64}"/>
              </a:ext>
            </a:extLst>
          </p:cNvPr>
          <p:cNvPicPr>
            <a:picLocks noChangeAspect="1"/>
          </p:cNvPicPr>
          <p:nvPr/>
        </p:nvPicPr>
        <p:blipFill rotWithShape="1">
          <a:blip r:embed="rId7">
            <a:extLst>
              <a:ext uri="{28A0092B-C50C-407E-A947-70E740481C1C}">
                <a14:useLocalDpi xmlns:a14="http://schemas.microsoft.com/office/drawing/2010/main" val="0"/>
              </a:ext>
            </a:extLst>
          </a:blip>
          <a:srcRect r="63929" b="75873"/>
          <a:stretch/>
        </p:blipFill>
        <p:spPr>
          <a:xfrm>
            <a:off x="1" y="0"/>
            <a:ext cx="3130062" cy="1177647"/>
          </a:xfrm>
          <a:prstGeom prst="rect">
            <a:avLst/>
          </a:prstGeom>
        </p:spPr>
      </p:pic>
      <p:sp>
        <p:nvSpPr>
          <p:cNvPr id="3" name="矩形: 圆角 13">
            <a:extLst>
              <a:ext uri="{FF2B5EF4-FFF2-40B4-BE49-F238E27FC236}">
                <a16:creationId xmlns:a16="http://schemas.microsoft.com/office/drawing/2014/main" id="{D36374AA-CB44-557C-6012-D5E98A9CCBC9}"/>
              </a:ext>
            </a:extLst>
          </p:cNvPr>
          <p:cNvSpPr/>
          <p:nvPr/>
        </p:nvSpPr>
        <p:spPr>
          <a:xfrm>
            <a:off x="527539" y="228600"/>
            <a:ext cx="11245362" cy="6315075"/>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5" name="Picture 4">
            <a:extLst>
              <a:ext uri="{FF2B5EF4-FFF2-40B4-BE49-F238E27FC236}">
                <a16:creationId xmlns:a16="http://schemas.microsoft.com/office/drawing/2014/main" id="{492ACFAC-C7D1-3DE3-24C8-92C024A03CD7}"/>
              </a:ext>
            </a:extLst>
          </p:cNvPr>
          <p:cNvPicPr>
            <a:picLocks noChangeAspect="1"/>
          </p:cNvPicPr>
          <p:nvPr/>
        </p:nvPicPr>
        <p:blipFill>
          <a:blip r:embed="rId8"/>
          <a:stretch>
            <a:fillRect/>
          </a:stretch>
        </p:blipFill>
        <p:spPr>
          <a:xfrm>
            <a:off x="4098312" y="0"/>
            <a:ext cx="4541914" cy="1176630"/>
          </a:xfrm>
          <a:prstGeom prst="rect">
            <a:avLst/>
          </a:prstGeom>
        </p:spPr>
      </p:pic>
      <p:sp>
        <p:nvSpPr>
          <p:cNvPr id="12" name="TextBox 11">
            <a:extLst>
              <a:ext uri="{FF2B5EF4-FFF2-40B4-BE49-F238E27FC236}">
                <a16:creationId xmlns:a16="http://schemas.microsoft.com/office/drawing/2014/main" id="{6DE34884-4825-83C7-638D-99A75DF0AD94}"/>
              </a:ext>
            </a:extLst>
          </p:cNvPr>
          <p:cNvSpPr txBox="1"/>
          <p:nvPr/>
        </p:nvSpPr>
        <p:spPr>
          <a:xfrm>
            <a:off x="662152" y="998483"/>
            <a:ext cx="11151476" cy="56477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Kì nghỉ hè năm nay, Dương được cùng ba mẹ đi du lịch ở Pa-ri, thủ đô của nước Pháp. Vì ba mẹ đi dự hội thảo nên Dương được bà Mi-su, một người bạn thân của gia đình, dẫn đi thăm Pa-ri bằng tàu điện ngầm.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Khi mọi người leo lên cầu thang để ra khỏi bến tàu điện ngầm thì tháp Ép-phen đã sừng sững trước mặt. Dương nắm chặt tay bà Mi-su, thì thầm: “Ôi! Tháp Ép-phen đẹp quá!”. Đứng trên quảng trường Thô-ca-đê-rô rộng lớn, Dương được ngắm nhìn toàn cảnh tháp Ép-phen cao sừng sững trên nền trời xanh bao la. Vẻ đẹp của tháp vượt xa những hình ảnh mà Dương thấy trên phim ảnh. Bà Mi-su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Tháp Ép-phen được lắp đặt hệ thống gồm 20 000 ngọn đèn và 336 máy chiếu sáng, tạo nên một cảnh tượng tuyệt đẹp. Vào buổi tối, ánh sáng đèn lung linh làm nổi bật kiến trúc độc đáo của tháp. Đó là lí do vì sao mọi người lại gọi Pa-ri là kinh đô của ánh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 Mi-su còn đưa Dương đi tham quan nhiều nơi khác: bảo tàng Lu-vơ-rơ, Khải Hoàn Môn,... nhưng Dương vẫn ấn tượng nhất với tháp Ép-phen.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Vèo một cái, hai ngày tham quan Pa-ri đã hết. Nắm tay Dương đi dạo trên đường phố, bà Mi-su hạ giọng thì thầm như đôi bạn thân: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Tạm biệt Pa-ri đi! Sáng mai, cháu sẽ không đi lại trên con đường này. Vào giờ này ngày mai, gia đình cháu đã ở trên máy bay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Cháu sẽ rất nhớ bà. Pa-ri trở nên thân thiện hơn nhờ có bà đấy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Cháu nhất định phải đến Pa-ri thêm lần nữa nhé. Chúng ta còn nhiều nơi để khám phá.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Hai bà cháu cười vang, tay trong tay, bước đi dưới nắng vàng lung linh.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9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Dương Thụy)</a:t>
            </a:r>
          </a:p>
        </p:txBody>
      </p:sp>
    </p:spTree>
    <p:custDataLst>
      <p:tags r:id="rId1"/>
    </p:custDataLst>
    <p:extLst>
      <p:ext uri="{BB962C8B-B14F-4D97-AF65-F5344CB8AC3E}">
        <p14:creationId xmlns:p14="http://schemas.microsoft.com/office/powerpoint/2010/main" val="3992978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37A268CA-1942-494D-4B39-E916E1EB94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5331" y="441774"/>
            <a:ext cx="8082140" cy="4209112"/>
          </a:xfrm>
          <a:prstGeom prst="rect">
            <a:avLst/>
          </a:prstGeom>
        </p:spPr>
      </p:pic>
      <p:pic>
        <p:nvPicPr>
          <p:cNvPr id="5" name="Picture 4">
            <a:extLst>
              <a:ext uri="{FF2B5EF4-FFF2-40B4-BE49-F238E27FC236}">
                <a16:creationId xmlns:a16="http://schemas.microsoft.com/office/drawing/2014/main" id="{61A7D7D6-856F-9E29-61AC-4A9B919F8BB9}"/>
              </a:ext>
            </a:extLst>
          </p:cNvPr>
          <p:cNvPicPr>
            <a:picLocks noChangeAspect="1"/>
          </p:cNvPicPr>
          <p:nvPr/>
        </p:nvPicPr>
        <p:blipFill>
          <a:blip r:embed="rId5"/>
          <a:stretch>
            <a:fillRect/>
          </a:stretch>
        </p:blipFill>
        <p:spPr>
          <a:xfrm>
            <a:off x="2890441" y="2072840"/>
            <a:ext cx="7462151" cy="2670279"/>
          </a:xfrm>
          <a:prstGeom prst="rect">
            <a:avLst/>
          </a:prstGeom>
        </p:spPr>
      </p:pic>
    </p:spTree>
    <p:custDataLst>
      <p:tags r:id="rId1"/>
    </p:custDataLst>
    <p:extLst>
      <p:ext uri="{BB962C8B-B14F-4D97-AF65-F5344CB8AC3E}">
        <p14:creationId xmlns:p14="http://schemas.microsoft.com/office/powerpoint/2010/main" val="323546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蛋糕, 游戏机, 桌子, 大&#10;&#10;描述已自动生成">
            <a:extLst>
              <a:ext uri="{FF2B5EF4-FFF2-40B4-BE49-F238E27FC236}">
                <a16:creationId xmlns:a16="http://schemas.microsoft.com/office/drawing/2014/main" id="{26B86783-9634-47A1-84FE-5A4B6A4AA021}"/>
              </a:ext>
            </a:extLst>
          </p:cNvPr>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0" y="4815840"/>
            <a:ext cx="12192000" cy="2042160"/>
          </a:xfrm>
          <a:prstGeom prst="rect">
            <a:avLst/>
          </a:prstGeom>
        </p:spPr>
      </p:pic>
      <p:pic>
        <p:nvPicPr>
          <p:cNvPr id="9" name="图片 8" descr="图片包含 游戏机, 花, 星星, 鱼&#10;&#10;描述已自动生成">
            <a:extLst>
              <a:ext uri="{FF2B5EF4-FFF2-40B4-BE49-F238E27FC236}">
                <a16:creationId xmlns:a16="http://schemas.microsoft.com/office/drawing/2014/main" id="{3EA4EAC1-C825-4707-8658-A56BB8D769F5}"/>
              </a:ext>
            </a:extLst>
          </p:cNvPr>
          <p:cNvPicPr>
            <a:picLocks noChangeAspect="1"/>
          </p:cNvPicPr>
          <p:nvPr/>
        </p:nvPicPr>
        <p:blipFill rotWithShape="1">
          <a:blip r:embed="rId5">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pic>
        <p:nvPicPr>
          <p:cNvPr id="8" name="图片 7" descr="图片包含 游戏机, 灯光, 星星&#10;&#10;描述已自动生成">
            <a:extLst>
              <a:ext uri="{FF2B5EF4-FFF2-40B4-BE49-F238E27FC236}">
                <a16:creationId xmlns:a16="http://schemas.microsoft.com/office/drawing/2014/main" id="{E9942DD8-D3F1-43FD-B5FE-8F304FB790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0056" r="21047"/>
          <a:stretch/>
        </p:blipFill>
        <p:spPr>
          <a:xfrm>
            <a:off x="8146001" y="4967654"/>
            <a:ext cx="3721382" cy="2354054"/>
          </a:xfrm>
          <a:prstGeom prst="rect">
            <a:avLst/>
          </a:prstGeom>
        </p:spPr>
      </p:pic>
      <p:pic>
        <p:nvPicPr>
          <p:cNvPr id="7" name="图片 6" descr="图片包含 笔记本, 游戏机, 电脑, 花&#10;&#10;描述已自动生成">
            <a:extLst>
              <a:ext uri="{FF2B5EF4-FFF2-40B4-BE49-F238E27FC236}">
                <a16:creationId xmlns:a16="http://schemas.microsoft.com/office/drawing/2014/main" id="{592CABA3-F569-47B2-9622-BB6278B3CE64}"/>
              </a:ext>
            </a:extLst>
          </p:cNvPr>
          <p:cNvPicPr>
            <a:picLocks noChangeAspect="1"/>
          </p:cNvPicPr>
          <p:nvPr/>
        </p:nvPicPr>
        <p:blipFill rotWithShape="1">
          <a:blip r:embed="rId7">
            <a:extLst>
              <a:ext uri="{28A0092B-C50C-407E-A947-70E740481C1C}">
                <a14:useLocalDpi xmlns:a14="http://schemas.microsoft.com/office/drawing/2010/main" val="0"/>
              </a:ext>
            </a:extLst>
          </a:blip>
          <a:srcRect r="63929" b="75873"/>
          <a:stretch/>
        </p:blipFill>
        <p:spPr>
          <a:xfrm>
            <a:off x="1" y="0"/>
            <a:ext cx="3130062" cy="1177647"/>
          </a:xfrm>
          <a:prstGeom prst="rect">
            <a:avLst/>
          </a:prstGeom>
        </p:spPr>
      </p:pic>
      <p:sp>
        <p:nvSpPr>
          <p:cNvPr id="3" name="矩形: 圆角 13">
            <a:extLst>
              <a:ext uri="{FF2B5EF4-FFF2-40B4-BE49-F238E27FC236}">
                <a16:creationId xmlns:a16="http://schemas.microsoft.com/office/drawing/2014/main" id="{D36374AA-CB44-557C-6012-D5E98A9CCBC9}"/>
              </a:ext>
            </a:extLst>
          </p:cNvPr>
          <p:cNvSpPr/>
          <p:nvPr/>
        </p:nvSpPr>
        <p:spPr>
          <a:xfrm>
            <a:off x="527539" y="228600"/>
            <a:ext cx="11245362" cy="6315075"/>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grpSp>
        <p:nvGrpSpPr>
          <p:cNvPr id="2" name="Group 1">
            <a:extLst>
              <a:ext uri="{FF2B5EF4-FFF2-40B4-BE49-F238E27FC236}">
                <a16:creationId xmlns:a16="http://schemas.microsoft.com/office/drawing/2014/main" id="{832B1E61-E674-C28F-FB62-E3FAA939C4EB}"/>
              </a:ext>
            </a:extLst>
          </p:cNvPr>
          <p:cNvGrpSpPr/>
          <p:nvPr/>
        </p:nvGrpSpPr>
        <p:grpSpPr>
          <a:xfrm>
            <a:off x="1294213" y="412034"/>
            <a:ext cx="9647057" cy="1416766"/>
            <a:chOff x="2841847" y="1389067"/>
            <a:chExt cx="9647057" cy="736179"/>
          </a:xfrm>
        </p:grpSpPr>
        <p:sp>
          <p:nvSpPr>
            <p:cNvPr id="4" name="Rectangle: Rounded Corners 3">
              <a:extLst>
                <a:ext uri="{FF2B5EF4-FFF2-40B4-BE49-F238E27FC236}">
                  <a16:creationId xmlns:a16="http://schemas.microsoft.com/office/drawing/2014/main" id="{6E8688DA-C5FD-09A5-072C-E52ADFDF10D0}"/>
                </a:ext>
              </a:extLst>
            </p:cNvPr>
            <p:cNvSpPr/>
            <p:nvPr/>
          </p:nvSpPr>
          <p:spPr>
            <a:xfrm>
              <a:off x="2841847" y="1389067"/>
              <a:ext cx="9564626" cy="736179"/>
            </a:xfrm>
            <a:prstGeom prst="round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E4EB1743-F8DF-127F-9EFB-D6C22B1C0C86}"/>
                </a:ext>
              </a:extLst>
            </p:cNvPr>
            <p:cNvSpPr txBox="1"/>
            <p:nvPr/>
          </p:nvSpPr>
          <p:spPr>
            <a:xfrm>
              <a:off x="2841848" y="1437799"/>
              <a:ext cx="9647056" cy="62371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cs typeface="Arial" panose="020B0604020202020204" pitchFamily="34" charset="0"/>
                </a:rPr>
                <a:t>1. </a:t>
              </a:r>
              <a:r>
                <a:rPr kumimoji="0" lang="vi-VN" sz="3600" b="1" i="0" u="none" strike="noStrike" kern="1200" cap="none" spc="0" normalizeH="0" baseline="0" noProof="0" dirty="0">
                  <a:ln>
                    <a:noFill/>
                  </a:ln>
                  <a:solidFill>
                    <a:prstClr val="black"/>
                  </a:solidFill>
                  <a:effectLst/>
                  <a:uLnTx/>
                  <a:uFillTx/>
                  <a:cs typeface="Arial" panose="020B0604020202020204" pitchFamily="34" charset="0"/>
                </a:rPr>
                <a:t>Dấu gạch ngang được sử dụng trong câu chuyện trên có công dụng gì?</a:t>
              </a:r>
              <a:endParaRPr kumimoji="0" lang="en-US" sz="3600" b="0" i="0" u="none" strike="noStrike" kern="1200" cap="none" spc="0" normalizeH="0" baseline="0" noProof="0" dirty="0">
                <a:ln>
                  <a:noFill/>
                </a:ln>
                <a:solidFill>
                  <a:prstClr val="black"/>
                </a:solidFill>
                <a:effectLst/>
                <a:uLnTx/>
                <a:uFillTx/>
                <a:cs typeface="Arial" panose="020B0604020202020204" pitchFamily="34" charset="0"/>
              </a:endParaRPr>
            </a:p>
          </p:txBody>
        </p:sp>
      </p:grpSp>
      <p:sp>
        <p:nvSpPr>
          <p:cNvPr id="11" name="Rectangle 10">
            <a:extLst>
              <a:ext uri="{FF2B5EF4-FFF2-40B4-BE49-F238E27FC236}">
                <a16:creationId xmlns:a16="http://schemas.microsoft.com/office/drawing/2014/main" id="{1534B3C4-5DFB-F472-F1E9-A93CFAE124E1}"/>
              </a:ext>
            </a:extLst>
          </p:cNvPr>
          <p:cNvSpPr/>
          <p:nvPr/>
        </p:nvSpPr>
        <p:spPr>
          <a:xfrm>
            <a:off x="1355834" y="2641365"/>
            <a:ext cx="9815074" cy="344864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00B050"/>
                </a:solidFill>
                <a:latin typeface="Calibri" panose="020F0502020204030204" pitchFamily="34" charset="0"/>
                <a:ea typeface="Calibri" panose="020F0502020204030204" pitchFamily="34" charset="0"/>
                <a:cs typeface="Calibri" panose="020F0502020204030204" pitchFamily="34" charset="0"/>
              </a:rPr>
              <a:t>Trong câu chuyện “Chuyến du lịch thú vị”, dấu gạch ngang được đặt ở đầu dòng để đánh dấu lời nói trực tiếp của nhân vật.</a:t>
            </a:r>
            <a:endParaRPr lang="en-US" sz="54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6972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蛋糕, 游戏机, 桌子, 大&#10;&#10;描述已自动生成">
            <a:extLst>
              <a:ext uri="{FF2B5EF4-FFF2-40B4-BE49-F238E27FC236}">
                <a16:creationId xmlns:a16="http://schemas.microsoft.com/office/drawing/2014/main" id="{26B86783-9634-47A1-84FE-5A4B6A4AA021}"/>
              </a:ext>
            </a:extLst>
          </p:cNvPr>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0" y="4815840"/>
            <a:ext cx="12192000" cy="2042160"/>
          </a:xfrm>
          <a:prstGeom prst="rect">
            <a:avLst/>
          </a:prstGeom>
        </p:spPr>
      </p:pic>
      <p:pic>
        <p:nvPicPr>
          <p:cNvPr id="9" name="图片 8" descr="图片包含 游戏机, 花, 星星, 鱼&#10;&#10;描述已自动生成">
            <a:extLst>
              <a:ext uri="{FF2B5EF4-FFF2-40B4-BE49-F238E27FC236}">
                <a16:creationId xmlns:a16="http://schemas.microsoft.com/office/drawing/2014/main" id="{3EA4EAC1-C825-4707-8658-A56BB8D769F5}"/>
              </a:ext>
            </a:extLst>
          </p:cNvPr>
          <p:cNvPicPr>
            <a:picLocks noChangeAspect="1"/>
          </p:cNvPicPr>
          <p:nvPr/>
        </p:nvPicPr>
        <p:blipFill rotWithShape="1">
          <a:blip r:embed="rId5">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pic>
        <p:nvPicPr>
          <p:cNvPr id="8" name="图片 7" descr="图片包含 游戏机, 灯光, 星星&#10;&#10;描述已自动生成">
            <a:extLst>
              <a:ext uri="{FF2B5EF4-FFF2-40B4-BE49-F238E27FC236}">
                <a16:creationId xmlns:a16="http://schemas.microsoft.com/office/drawing/2014/main" id="{E9942DD8-D3F1-43FD-B5FE-8F304FB790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0056" r="21047"/>
          <a:stretch/>
        </p:blipFill>
        <p:spPr>
          <a:xfrm>
            <a:off x="8146001" y="4967654"/>
            <a:ext cx="3721382" cy="2354054"/>
          </a:xfrm>
          <a:prstGeom prst="rect">
            <a:avLst/>
          </a:prstGeom>
        </p:spPr>
      </p:pic>
      <p:pic>
        <p:nvPicPr>
          <p:cNvPr id="7" name="图片 6" descr="图片包含 笔记本, 游戏机, 电脑, 花&#10;&#10;描述已自动生成">
            <a:extLst>
              <a:ext uri="{FF2B5EF4-FFF2-40B4-BE49-F238E27FC236}">
                <a16:creationId xmlns:a16="http://schemas.microsoft.com/office/drawing/2014/main" id="{592CABA3-F569-47B2-9622-BB6278B3CE64}"/>
              </a:ext>
            </a:extLst>
          </p:cNvPr>
          <p:cNvPicPr>
            <a:picLocks noChangeAspect="1"/>
          </p:cNvPicPr>
          <p:nvPr/>
        </p:nvPicPr>
        <p:blipFill rotWithShape="1">
          <a:blip r:embed="rId7">
            <a:extLst>
              <a:ext uri="{28A0092B-C50C-407E-A947-70E740481C1C}">
                <a14:useLocalDpi xmlns:a14="http://schemas.microsoft.com/office/drawing/2010/main" val="0"/>
              </a:ext>
            </a:extLst>
          </a:blip>
          <a:srcRect r="63929" b="75873"/>
          <a:stretch/>
        </p:blipFill>
        <p:spPr>
          <a:xfrm>
            <a:off x="1" y="0"/>
            <a:ext cx="3130062" cy="1177647"/>
          </a:xfrm>
          <a:prstGeom prst="rect">
            <a:avLst/>
          </a:prstGeom>
        </p:spPr>
      </p:pic>
      <p:sp>
        <p:nvSpPr>
          <p:cNvPr id="3" name="矩形: 圆角 13">
            <a:extLst>
              <a:ext uri="{FF2B5EF4-FFF2-40B4-BE49-F238E27FC236}">
                <a16:creationId xmlns:a16="http://schemas.microsoft.com/office/drawing/2014/main" id="{D36374AA-CB44-557C-6012-D5E98A9CCBC9}"/>
              </a:ext>
            </a:extLst>
          </p:cNvPr>
          <p:cNvSpPr/>
          <p:nvPr/>
        </p:nvSpPr>
        <p:spPr>
          <a:xfrm>
            <a:off x="527539" y="228600"/>
            <a:ext cx="11245362" cy="6315075"/>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grpSp>
        <p:nvGrpSpPr>
          <p:cNvPr id="2" name="Group 1">
            <a:extLst>
              <a:ext uri="{FF2B5EF4-FFF2-40B4-BE49-F238E27FC236}">
                <a16:creationId xmlns:a16="http://schemas.microsoft.com/office/drawing/2014/main" id="{832B1E61-E674-C28F-FB62-E3FAA939C4EB}"/>
              </a:ext>
            </a:extLst>
          </p:cNvPr>
          <p:cNvGrpSpPr/>
          <p:nvPr/>
        </p:nvGrpSpPr>
        <p:grpSpPr>
          <a:xfrm>
            <a:off x="830317" y="412035"/>
            <a:ext cx="10667999" cy="1848111"/>
            <a:chOff x="2841847" y="1389067"/>
            <a:chExt cx="9647057" cy="960314"/>
          </a:xfrm>
        </p:grpSpPr>
        <p:sp>
          <p:nvSpPr>
            <p:cNvPr id="4" name="Rectangle: Rounded Corners 3">
              <a:extLst>
                <a:ext uri="{FF2B5EF4-FFF2-40B4-BE49-F238E27FC236}">
                  <a16:creationId xmlns:a16="http://schemas.microsoft.com/office/drawing/2014/main" id="{6E8688DA-C5FD-09A5-072C-E52ADFDF10D0}"/>
                </a:ext>
              </a:extLst>
            </p:cNvPr>
            <p:cNvSpPr/>
            <p:nvPr/>
          </p:nvSpPr>
          <p:spPr>
            <a:xfrm>
              <a:off x="2841847" y="1389067"/>
              <a:ext cx="9564626" cy="736179"/>
            </a:xfrm>
            <a:prstGeom prst="round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E4EB1743-F8DF-127F-9EFB-D6C22B1C0C86}"/>
                </a:ext>
              </a:extLst>
            </p:cNvPr>
            <p:cNvSpPr txBox="1"/>
            <p:nvPr/>
          </p:nvSpPr>
          <p:spPr>
            <a:xfrm>
              <a:off x="2841848" y="1437799"/>
              <a:ext cx="9647056" cy="9115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Ngoài công dụng nêu ở bài tập 1, dấu gạch ngang còn có công dụng nào? Em hãy đưa ra ví dụ minh hoạ.</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sp>
        <p:nvSpPr>
          <p:cNvPr id="11" name="Rectangle 10">
            <a:extLst>
              <a:ext uri="{FF2B5EF4-FFF2-40B4-BE49-F238E27FC236}">
                <a16:creationId xmlns:a16="http://schemas.microsoft.com/office/drawing/2014/main" id="{1534B3C4-5DFB-F472-F1E9-A93CFAE124E1}"/>
              </a:ext>
            </a:extLst>
          </p:cNvPr>
          <p:cNvSpPr/>
          <p:nvPr/>
        </p:nvSpPr>
        <p:spPr>
          <a:xfrm>
            <a:off x="1355834" y="2641365"/>
            <a:ext cx="9815074" cy="344864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000" b="1" dirty="0">
                <a:solidFill>
                  <a:srgbClr val="00B050"/>
                </a:solidFill>
                <a:latin typeface="Calibri" panose="020F0502020204030204" pitchFamily="34" charset="0"/>
                <a:ea typeface="Calibri" panose="020F0502020204030204" pitchFamily="34" charset="0"/>
                <a:cs typeface="Calibri" panose="020F0502020204030204" pitchFamily="34" charset="0"/>
              </a:rPr>
              <a:t>Dấu gạch ngang còn được dùng để đánh dấu các ý liệt kê. </a:t>
            </a:r>
            <a:endParaRPr lang="en-US" sz="4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4000" b="1" dirty="0">
                <a:solidFill>
                  <a:srgbClr val="00B050"/>
                </a:solidFill>
                <a:latin typeface="Calibri" panose="020F0502020204030204" pitchFamily="34" charset="0"/>
                <a:ea typeface="Calibri" panose="020F0502020204030204" pitchFamily="34" charset="0"/>
                <a:cs typeface="Calibri" panose="020F0502020204030204" pitchFamily="34" charset="0"/>
              </a:rPr>
              <a:t>VD: Ở câu 2, trang 122, hoạt động Viết: Dấu gạch ngang đặt ở đầu dòng để liệt kê một số yêu cầu khi viết đoạn văn tưởng tượng. </a:t>
            </a:r>
            <a:endParaRPr kumimoji="0" lang="en-US" sz="4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39245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BEDDD-126D-716D-FB09-A534A545B6CF}"/>
              </a:ext>
            </a:extLst>
          </p:cNvPr>
          <p:cNvPicPr>
            <a:picLocks noChangeAspect="1"/>
          </p:cNvPicPr>
          <p:nvPr/>
        </p:nvPicPr>
        <p:blipFill>
          <a:blip r:embed="rId4"/>
          <a:stretch>
            <a:fillRect/>
          </a:stretch>
        </p:blipFill>
        <p:spPr>
          <a:xfrm>
            <a:off x="1204266" y="2055722"/>
            <a:ext cx="9888569" cy="2347163"/>
          </a:xfrm>
          <a:prstGeom prst="rect">
            <a:avLst/>
          </a:prstGeom>
        </p:spPr>
      </p:pic>
    </p:spTree>
    <p:custDataLst>
      <p:tags r:id="rId1"/>
    </p:custDataLst>
    <p:extLst>
      <p:ext uri="{BB962C8B-B14F-4D97-AF65-F5344CB8AC3E}">
        <p14:creationId xmlns:p14="http://schemas.microsoft.com/office/powerpoint/2010/main" val="3033158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2D88E7E-2861-4CA0-93DD-47663A4B81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93309" y="2047630"/>
            <a:ext cx="5521022" cy="5521022"/>
          </a:xfrm>
          <a:prstGeom prst="rect">
            <a:avLst/>
          </a:prstGeom>
        </p:spPr>
      </p:pic>
      <p:sp>
        <p:nvSpPr>
          <p:cNvPr id="4" name="Speech Bubble: Rectangle with Corners Rounded 3">
            <a:extLst>
              <a:ext uri="{FF2B5EF4-FFF2-40B4-BE49-F238E27FC236}">
                <a16:creationId xmlns:a16="http://schemas.microsoft.com/office/drawing/2014/main" id="{1ADC513D-5881-C900-09C7-C67E383C3651}"/>
              </a:ext>
            </a:extLst>
          </p:cNvPr>
          <p:cNvSpPr/>
          <p:nvPr/>
        </p:nvSpPr>
        <p:spPr>
          <a:xfrm>
            <a:off x="2000250" y="762000"/>
            <a:ext cx="7800975" cy="1819275"/>
          </a:xfrm>
          <a:prstGeom prst="wedgeRoundRectCallout">
            <a:avLst>
              <a:gd name="adj1" fmla="val 37314"/>
              <a:gd name="adj2" fmla="val 7820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latin typeface="Cambria" panose="02040503050406030204" pitchFamily="18" charset="0"/>
                <a:ea typeface="Cambria" panose="02040503050406030204" pitchFamily="18" charset="0"/>
              </a:rPr>
              <a:t>Em đã từng đi tham quan hoặc du lịch ở đâu? Nêu cảm nhận của em khi được đến nơi đó.</a:t>
            </a:r>
            <a:endParaRPr lang="en-US" sz="36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020303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山上的风景&#10;&#10;描述已自动生成">
            <a:extLst>
              <a:ext uri="{FF2B5EF4-FFF2-40B4-BE49-F238E27FC236}">
                <a16:creationId xmlns:a16="http://schemas.microsoft.com/office/drawing/2014/main" id="{95105CDA-0285-41CD-853A-1B82C284C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descr="图片包含 蛋糕, 游戏机, 桌子, 大&#10;&#10;描述已自动生成">
            <a:extLst>
              <a:ext uri="{FF2B5EF4-FFF2-40B4-BE49-F238E27FC236}">
                <a16:creationId xmlns:a16="http://schemas.microsoft.com/office/drawing/2014/main" id="{26B86783-9634-47A1-84FE-5A4B6A4AA021}"/>
              </a:ext>
            </a:extLst>
          </p:cNvPr>
          <p:cNvPicPr>
            <a:picLocks noChangeAspect="1"/>
          </p:cNvPicPr>
          <p:nvPr/>
        </p:nvPicPr>
        <p:blipFill rotWithShape="1">
          <a:blip r:embed="rId5">
            <a:extLst>
              <a:ext uri="{28A0092B-C50C-407E-A947-70E740481C1C}">
                <a14:useLocalDpi xmlns:a14="http://schemas.microsoft.com/office/drawing/2010/main" val="0"/>
              </a:ext>
            </a:extLst>
          </a:blip>
          <a:srcRect t="53333"/>
          <a:stretch/>
        </p:blipFill>
        <p:spPr>
          <a:xfrm>
            <a:off x="0" y="3657600"/>
            <a:ext cx="12192000" cy="3200400"/>
          </a:xfrm>
          <a:prstGeom prst="rect">
            <a:avLst/>
          </a:prstGeom>
        </p:spPr>
      </p:pic>
      <p:pic>
        <p:nvPicPr>
          <p:cNvPr id="9" name="图片 8" descr="图片包含 游戏机, 花, 星星, 鱼&#10;&#10;描述已自动生成">
            <a:extLst>
              <a:ext uri="{FF2B5EF4-FFF2-40B4-BE49-F238E27FC236}">
                <a16:creationId xmlns:a16="http://schemas.microsoft.com/office/drawing/2014/main" id="{3EA4EAC1-C825-4707-8658-A56BB8D769F5}"/>
              </a:ext>
            </a:extLst>
          </p:cNvPr>
          <p:cNvPicPr>
            <a:picLocks noChangeAspect="1"/>
          </p:cNvPicPr>
          <p:nvPr/>
        </p:nvPicPr>
        <p:blipFill rotWithShape="1">
          <a:blip r:embed="rId6">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pic>
        <p:nvPicPr>
          <p:cNvPr id="8" name="图片 7" descr="图片包含 游戏机, 灯光, 星星&#10;&#10;描述已自动生成">
            <a:extLst>
              <a:ext uri="{FF2B5EF4-FFF2-40B4-BE49-F238E27FC236}">
                <a16:creationId xmlns:a16="http://schemas.microsoft.com/office/drawing/2014/main" id="{E9942DD8-D3F1-43FD-B5FE-8F304FB790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056" r="21047"/>
          <a:stretch/>
        </p:blipFill>
        <p:spPr>
          <a:xfrm>
            <a:off x="8146001" y="4967654"/>
            <a:ext cx="3721382" cy="2354054"/>
          </a:xfrm>
          <a:prstGeom prst="rect">
            <a:avLst/>
          </a:prstGeom>
        </p:spPr>
      </p:pic>
      <p:sp>
        <p:nvSpPr>
          <p:cNvPr id="19" name="矩形: 圆角 13">
            <a:extLst>
              <a:ext uri="{FF2B5EF4-FFF2-40B4-BE49-F238E27FC236}">
                <a16:creationId xmlns:a16="http://schemas.microsoft.com/office/drawing/2014/main" id="{43DBB70E-0DA1-F4EF-C5BA-5E8FF4FB2DC8}"/>
              </a:ext>
            </a:extLst>
          </p:cNvPr>
          <p:cNvSpPr/>
          <p:nvPr/>
        </p:nvSpPr>
        <p:spPr>
          <a:xfrm>
            <a:off x="527539" y="228600"/>
            <a:ext cx="11245362" cy="6315075"/>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21" name="Picture 20">
            <a:extLst>
              <a:ext uri="{FF2B5EF4-FFF2-40B4-BE49-F238E27FC236}">
                <a16:creationId xmlns:a16="http://schemas.microsoft.com/office/drawing/2014/main" id="{5C12DBA0-C83C-1E7A-D1FF-6AC026D5352E}"/>
              </a:ext>
            </a:extLst>
          </p:cNvPr>
          <p:cNvPicPr>
            <a:picLocks noChangeAspect="1"/>
          </p:cNvPicPr>
          <p:nvPr/>
        </p:nvPicPr>
        <p:blipFill>
          <a:blip r:embed="rId8"/>
          <a:stretch>
            <a:fillRect/>
          </a:stretch>
        </p:blipFill>
        <p:spPr>
          <a:xfrm>
            <a:off x="2705100" y="1581149"/>
            <a:ext cx="6713084" cy="4086225"/>
          </a:xfrm>
          <a:prstGeom prst="rect">
            <a:avLst/>
          </a:prstGeom>
        </p:spPr>
      </p:pic>
      <p:sp>
        <p:nvSpPr>
          <p:cNvPr id="22" name="Rectangle 21">
            <a:extLst>
              <a:ext uri="{FF2B5EF4-FFF2-40B4-BE49-F238E27FC236}">
                <a16:creationId xmlns:a16="http://schemas.microsoft.com/office/drawing/2014/main" id="{17CE44A8-B1E0-A202-5AA0-0386A4A2576A}"/>
              </a:ext>
            </a:extLst>
          </p:cNvPr>
          <p:cNvSpPr/>
          <p:nvPr/>
        </p:nvSpPr>
        <p:spPr>
          <a:xfrm>
            <a:off x="1096694" y="371575"/>
            <a:ext cx="9723706" cy="646331"/>
          </a:xfrm>
          <a:prstGeom prst="rect">
            <a:avLst/>
          </a:prstGeom>
          <a:solidFill>
            <a:schemeClr val="accent4">
              <a:lumMod val="60000"/>
              <a:lumOff val="40000"/>
            </a:schemeClr>
          </a:solidFill>
          <a:ln>
            <a:solidFill>
              <a:schemeClr val="tx1"/>
            </a:solidFill>
            <a:prstDash val="lgDash"/>
          </a:ln>
        </p:spPr>
        <p:txBody>
          <a:bodyPr wrap="square">
            <a:spAutoFit/>
          </a:bodyPr>
          <a:lstStyle/>
          <a:p>
            <a:pPr lvl="0" algn="ctr"/>
            <a:r>
              <a:rPr lang="en-US" sz="36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Em</a:t>
            </a:r>
            <a:r>
              <a:rPr lang="en-US" sz="3600" b="1" dirty="0">
                <a:solidFill>
                  <a:srgbClr val="662A0E"/>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có</a:t>
            </a:r>
            <a:r>
              <a:rPr lang="en-US" sz="3600" b="1" dirty="0">
                <a:solidFill>
                  <a:srgbClr val="662A0E"/>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biết</a:t>
            </a:r>
            <a:r>
              <a:rPr lang="en-US" sz="3600" b="1" dirty="0">
                <a:solidFill>
                  <a:srgbClr val="662A0E"/>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tranh</a:t>
            </a:r>
            <a:r>
              <a:rPr lang="en-US" sz="3600" b="1" dirty="0">
                <a:solidFill>
                  <a:srgbClr val="662A0E"/>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vẽ</a:t>
            </a:r>
            <a:r>
              <a:rPr lang="en-US" sz="3600" b="1" dirty="0">
                <a:solidFill>
                  <a:srgbClr val="662A0E"/>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cảnh</a:t>
            </a:r>
            <a:r>
              <a:rPr lang="en-US" sz="3600" b="1" dirty="0">
                <a:solidFill>
                  <a:srgbClr val="662A0E"/>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gì</a:t>
            </a:r>
            <a:r>
              <a:rPr lang="en-US" sz="3600" b="1" dirty="0">
                <a:solidFill>
                  <a:srgbClr val="662A0E"/>
                </a:solidFill>
                <a:latin typeface="Arial" panose="020B0604020202020204" pitchFamily="34" charset="0"/>
                <a:ea typeface="Times New Roman" panose="02020603050405020304" pitchFamily="18" charset="0"/>
                <a:cs typeface="Arial" panose="020B0604020202020204" pitchFamily="34" charset="0"/>
              </a:rPr>
              <a:t>? Ở </a:t>
            </a:r>
            <a:r>
              <a:rPr lang="en-US" sz="36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đâu</a:t>
            </a:r>
            <a:r>
              <a:rPr lang="en-US" sz="3600" b="1" dirty="0">
                <a:solidFill>
                  <a:srgbClr val="662A0E"/>
                </a:solidFill>
                <a:latin typeface="Arial" panose="020B0604020202020204" pitchFamily="34" charset="0"/>
                <a:ea typeface="Times New Roman" panose="02020603050405020304" pitchFamily="18" charset="0"/>
                <a:cs typeface="Arial" panose="020B0604020202020204" pitchFamily="34" charset="0"/>
              </a:rPr>
              <a:t>?</a:t>
            </a:r>
            <a:endParaRPr kumimoji="0" lang="en-US" sz="3600" b="1" i="0" u="none" strike="noStrike" kern="1200" cap="none" spc="0" normalizeH="0" baseline="0" noProof="0" dirty="0">
              <a:ln>
                <a:noFill/>
              </a:ln>
              <a:solidFill>
                <a:srgbClr val="662A0E"/>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07039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a:extLst>
              <a:ext uri="{FF2B5EF4-FFF2-40B4-BE49-F238E27FC236}">
                <a16:creationId xmlns:a16="http://schemas.microsoft.com/office/drawing/2014/main" id="{F2849753-48A0-4EE5-ADDD-D965E336B816}"/>
              </a:ext>
            </a:extLst>
          </p:cNvPr>
          <p:cNvSpPr/>
          <p:nvPr/>
        </p:nvSpPr>
        <p:spPr>
          <a:xfrm>
            <a:off x="1014549" y="734779"/>
            <a:ext cx="10162903" cy="5388442"/>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11" name="图片 10" descr="卡通人物&#10;&#10;中度可信度描述已自动生成">
            <a:extLst>
              <a:ext uri="{FF2B5EF4-FFF2-40B4-BE49-F238E27FC236}">
                <a16:creationId xmlns:a16="http://schemas.microsoft.com/office/drawing/2014/main" id="{310FBC4E-9FE5-4771-B0FA-AF34877698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7600" y="3766457"/>
            <a:ext cx="2964142" cy="2982686"/>
          </a:xfrm>
          <a:prstGeom prst="rect">
            <a:avLst/>
          </a:prstGeom>
        </p:spPr>
      </p:pic>
      <p:sp>
        <p:nvSpPr>
          <p:cNvPr id="12" name="矩形 32">
            <a:extLst>
              <a:ext uri="{FF2B5EF4-FFF2-40B4-BE49-F238E27FC236}">
                <a16:creationId xmlns:a16="http://schemas.microsoft.com/office/drawing/2014/main" id="{99D86E42-B605-4EE1-8451-2DB70B5E922C}"/>
              </a:ext>
            </a:extLst>
          </p:cNvPr>
          <p:cNvSpPr/>
          <p:nvPr/>
        </p:nvSpPr>
        <p:spPr>
          <a:xfrm>
            <a:off x="1084293" y="1427552"/>
            <a:ext cx="10093157" cy="4324261"/>
          </a:xfrm>
          <a:prstGeom prst="rect">
            <a:avLst/>
          </a:prstGeom>
        </p:spPr>
        <p:txBody>
          <a:bodyPr wrap="square">
            <a:spAutoFit/>
          </a:bodyPr>
          <a:lstStyle/>
          <a:p>
            <a:pPr marL="342900" lvl="0" indent="-342900" algn="just">
              <a:buFont typeface="Arial" panose="020B0604020202020204" pitchFamily="34" charset="0"/>
              <a:buChar char="•"/>
            </a:pPr>
            <a:r>
              <a:rPr lang="vi-VN" sz="2500" dirty="0">
                <a:solidFill>
                  <a:srgbClr val="002060"/>
                </a:solidFill>
                <a:latin typeface="Cambria" panose="02040503050406030204" pitchFamily="18" charset="0"/>
                <a:ea typeface="Cambria" panose="02040503050406030204" pitchFamily="18" charset="0"/>
                <a:cs typeface="Calibri" panose="020F0502020204030204" pitchFamily="34" charset="0"/>
              </a:rPr>
              <a:t>Đọc đúng từ ngữ, câu, đoạn và toàn bộ câu chuyện Chuyến du lịch thú vị. </a:t>
            </a:r>
          </a:p>
          <a:p>
            <a:pPr marL="342900" lvl="0" indent="-342900" algn="just">
              <a:buFont typeface="Arial" panose="020B0604020202020204" pitchFamily="34" charset="0"/>
              <a:buChar char="•"/>
            </a:pPr>
            <a:r>
              <a:rPr lang="vi-VN" sz="2500" dirty="0">
                <a:solidFill>
                  <a:srgbClr val="002060"/>
                </a:solidFill>
                <a:latin typeface="Cambria" panose="02040503050406030204" pitchFamily="18" charset="0"/>
                <a:ea typeface="Cambria" panose="02040503050406030204" pitchFamily="18" charset="0"/>
                <a:cs typeface="Calibri" panose="020F0502020204030204" pitchFamily="34" charset="0"/>
              </a:rPr>
              <a:t>Biết đọc diễn cảm phù hợp với lời kể, lời đối thoại của các nhân vật trong bài.</a:t>
            </a:r>
          </a:p>
          <a:p>
            <a:pPr marL="342900" lvl="0" indent="-342900" algn="just">
              <a:buFont typeface="Arial" panose="020B0604020202020204" pitchFamily="34" charset="0"/>
              <a:buChar char="•"/>
            </a:pPr>
            <a:r>
              <a:rPr lang="vi-VN" sz="2500" dirty="0">
                <a:solidFill>
                  <a:srgbClr val="002060"/>
                </a:solidFill>
                <a:latin typeface="Cambria" panose="02040503050406030204" pitchFamily="18" charset="0"/>
                <a:ea typeface="Cambria" panose="02040503050406030204" pitchFamily="18" charset="0"/>
                <a:cs typeface="Calibri" panose="020F0502020204030204" pitchFamily="34" charset="0"/>
              </a:rPr>
              <a:t>Hiểu nghĩa các từ ngữ, hình ảnh miêu tả vẻ đẹp của tháp Ép- phen qua lời đối thoại của các nhân vật.</a:t>
            </a:r>
          </a:p>
          <a:p>
            <a:pPr marL="342900" lvl="0" indent="-342900" algn="just">
              <a:buFont typeface="Arial" panose="020B0604020202020204" pitchFamily="34" charset="0"/>
              <a:buChar char="•"/>
            </a:pPr>
            <a:r>
              <a:rPr lang="vi-VN" sz="2500" dirty="0">
                <a:solidFill>
                  <a:srgbClr val="002060"/>
                </a:solidFill>
                <a:latin typeface="Cambria" panose="02040503050406030204" pitchFamily="18" charset="0"/>
                <a:ea typeface="Cambria" panose="02040503050406030204" pitchFamily="18" charset="0"/>
                <a:cs typeface="Calibri" panose="020F0502020204030204" pitchFamily="34" charset="0"/>
              </a:rPr>
              <a:t>Cảm nhận được thái độ trân trọng của tác giả đối với nước Pháp, đối với thủ đô Pa-ri: </a:t>
            </a:r>
            <a:r>
              <a:rPr lang="vi-VN" sz="2500" b="1" dirty="0">
                <a:solidFill>
                  <a:srgbClr val="002060"/>
                </a:solidFill>
                <a:latin typeface="Cambria" panose="02040503050406030204" pitchFamily="18" charset="0"/>
                <a:ea typeface="Cambria" panose="02040503050406030204" pitchFamily="18" charset="0"/>
                <a:cs typeface="Calibri" panose="020F0502020204030204" pitchFamily="34" charset="0"/>
              </a:rPr>
              <a:t>Pa- ri là nơi lưu giữ rất nhiều công trình kiến trúc lịch sử, có nhiều điểm du lịch nổi tiếng khắp thế giới. Người dân Pa- ri rất lịch sự, mến khách.</a:t>
            </a:r>
          </a:p>
          <a:p>
            <a:pPr marL="342900" lvl="0" indent="-342900" algn="just">
              <a:buFont typeface="Arial" panose="020B0604020202020204" pitchFamily="34" charset="0"/>
              <a:buChar char="•"/>
            </a:pPr>
            <a:r>
              <a:rPr lang="vi-VN" sz="2500" dirty="0">
                <a:solidFill>
                  <a:srgbClr val="002060"/>
                </a:solidFill>
                <a:latin typeface="Cambria" panose="02040503050406030204" pitchFamily="18" charset="0"/>
                <a:ea typeface="Cambria" panose="02040503050406030204" pitchFamily="18" charset="0"/>
                <a:cs typeface="Calibri" panose="020F0502020204030204" pitchFamily="34" charset="0"/>
              </a:rPr>
              <a:t>Nhận biết được ý chính của mỗi đoạn trong bài.</a:t>
            </a:r>
          </a:p>
        </p:txBody>
      </p:sp>
      <p:pic>
        <p:nvPicPr>
          <p:cNvPr id="2" name="Picture 1">
            <a:extLst>
              <a:ext uri="{FF2B5EF4-FFF2-40B4-BE49-F238E27FC236}">
                <a16:creationId xmlns:a16="http://schemas.microsoft.com/office/drawing/2014/main" id="{6A8C93D0-42E0-14D4-5212-9BCC1CB3923A}"/>
              </a:ext>
            </a:extLst>
          </p:cNvPr>
          <p:cNvPicPr>
            <a:picLocks noChangeAspect="1"/>
          </p:cNvPicPr>
          <p:nvPr/>
        </p:nvPicPr>
        <p:blipFill>
          <a:blip r:embed="rId5"/>
          <a:stretch>
            <a:fillRect/>
          </a:stretch>
        </p:blipFill>
        <p:spPr>
          <a:xfrm>
            <a:off x="4170229" y="590739"/>
            <a:ext cx="3956647" cy="1072989"/>
          </a:xfrm>
          <a:prstGeom prst="rect">
            <a:avLst/>
          </a:prstGeom>
        </p:spPr>
      </p:pic>
    </p:spTree>
    <p:custDataLst>
      <p:tags r:id="rId1"/>
    </p:custDataLst>
    <p:extLst>
      <p:ext uri="{BB962C8B-B14F-4D97-AF65-F5344CB8AC3E}">
        <p14:creationId xmlns:p14="http://schemas.microsoft.com/office/powerpoint/2010/main" val="1509637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蛋糕, 游戏机, 桌子, 大&#10;&#10;描述已自动生成">
            <a:extLst>
              <a:ext uri="{FF2B5EF4-FFF2-40B4-BE49-F238E27FC236}">
                <a16:creationId xmlns:a16="http://schemas.microsoft.com/office/drawing/2014/main" id="{26B86783-9634-47A1-84FE-5A4B6A4AA021}"/>
              </a:ext>
            </a:extLst>
          </p:cNvPr>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0" y="4815840"/>
            <a:ext cx="12192000" cy="2042160"/>
          </a:xfrm>
          <a:prstGeom prst="rect">
            <a:avLst/>
          </a:prstGeom>
        </p:spPr>
      </p:pic>
      <p:pic>
        <p:nvPicPr>
          <p:cNvPr id="9" name="图片 8" descr="图片包含 游戏机, 花, 星星, 鱼&#10;&#10;描述已自动生成">
            <a:extLst>
              <a:ext uri="{FF2B5EF4-FFF2-40B4-BE49-F238E27FC236}">
                <a16:creationId xmlns:a16="http://schemas.microsoft.com/office/drawing/2014/main" id="{3EA4EAC1-C825-4707-8658-A56BB8D769F5}"/>
              </a:ext>
            </a:extLst>
          </p:cNvPr>
          <p:cNvPicPr>
            <a:picLocks noChangeAspect="1"/>
          </p:cNvPicPr>
          <p:nvPr/>
        </p:nvPicPr>
        <p:blipFill rotWithShape="1">
          <a:blip r:embed="rId5">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pic>
        <p:nvPicPr>
          <p:cNvPr id="8" name="图片 7" descr="图片包含 游戏机, 灯光, 星星&#10;&#10;描述已自动生成">
            <a:extLst>
              <a:ext uri="{FF2B5EF4-FFF2-40B4-BE49-F238E27FC236}">
                <a16:creationId xmlns:a16="http://schemas.microsoft.com/office/drawing/2014/main" id="{E9942DD8-D3F1-43FD-B5FE-8F304FB790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0056" r="21047"/>
          <a:stretch/>
        </p:blipFill>
        <p:spPr>
          <a:xfrm>
            <a:off x="8146001" y="4967654"/>
            <a:ext cx="3721382" cy="2354054"/>
          </a:xfrm>
          <a:prstGeom prst="rect">
            <a:avLst/>
          </a:prstGeom>
        </p:spPr>
      </p:pic>
      <p:pic>
        <p:nvPicPr>
          <p:cNvPr id="7" name="图片 6" descr="图片包含 笔记本, 游戏机, 电脑, 花&#10;&#10;描述已自动生成">
            <a:extLst>
              <a:ext uri="{FF2B5EF4-FFF2-40B4-BE49-F238E27FC236}">
                <a16:creationId xmlns:a16="http://schemas.microsoft.com/office/drawing/2014/main" id="{592CABA3-F569-47B2-9622-BB6278B3CE64}"/>
              </a:ext>
            </a:extLst>
          </p:cNvPr>
          <p:cNvPicPr>
            <a:picLocks noChangeAspect="1"/>
          </p:cNvPicPr>
          <p:nvPr/>
        </p:nvPicPr>
        <p:blipFill rotWithShape="1">
          <a:blip r:embed="rId7">
            <a:extLst>
              <a:ext uri="{28A0092B-C50C-407E-A947-70E740481C1C}">
                <a14:useLocalDpi xmlns:a14="http://schemas.microsoft.com/office/drawing/2010/main" val="0"/>
              </a:ext>
            </a:extLst>
          </a:blip>
          <a:srcRect r="63929" b="75873"/>
          <a:stretch/>
        </p:blipFill>
        <p:spPr>
          <a:xfrm>
            <a:off x="1" y="0"/>
            <a:ext cx="3130062" cy="1177647"/>
          </a:xfrm>
          <a:prstGeom prst="rect">
            <a:avLst/>
          </a:prstGeom>
        </p:spPr>
      </p:pic>
      <p:sp>
        <p:nvSpPr>
          <p:cNvPr id="3" name="矩形: 圆角 13">
            <a:extLst>
              <a:ext uri="{FF2B5EF4-FFF2-40B4-BE49-F238E27FC236}">
                <a16:creationId xmlns:a16="http://schemas.microsoft.com/office/drawing/2014/main" id="{D36374AA-CB44-557C-6012-D5E98A9CCBC9}"/>
              </a:ext>
            </a:extLst>
          </p:cNvPr>
          <p:cNvSpPr/>
          <p:nvPr/>
        </p:nvSpPr>
        <p:spPr>
          <a:xfrm>
            <a:off x="527539" y="228600"/>
            <a:ext cx="11245362" cy="6315075"/>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5" name="Picture 4">
            <a:extLst>
              <a:ext uri="{FF2B5EF4-FFF2-40B4-BE49-F238E27FC236}">
                <a16:creationId xmlns:a16="http://schemas.microsoft.com/office/drawing/2014/main" id="{492ACFAC-C7D1-3DE3-24C8-92C024A03CD7}"/>
              </a:ext>
            </a:extLst>
          </p:cNvPr>
          <p:cNvPicPr>
            <a:picLocks noChangeAspect="1"/>
          </p:cNvPicPr>
          <p:nvPr/>
        </p:nvPicPr>
        <p:blipFill>
          <a:blip r:embed="rId8"/>
          <a:stretch>
            <a:fillRect/>
          </a:stretch>
        </p:blipFill>
        <p:spPr>
          <a:xfrm>
            <a:off x="4098312" y="0"/>
            <a:ext cx="4541914" cy="1176630"/>
          </a:xfrm>
          <a:prstGeom prst="rect">
            <a:avLst/>
          </a:prstGeom>
        </p:spPr>
      </p:pic>
      <p:sp>
        <p:nvSpPr>
          <p:cNvPr id="12" name="TextBox 11">
            <a:extLst>
              <a:ext uri="{FF2B5EF4-FFF2-40B4-BE49-F238E27FC236}">
                <a16:creationId xmlns:a16="http://schemas.microsoft.com/office/drawing/2014/main" id="{6DE34884-4825-83C7-638D-99A75DF0AD94}"/>
              </a:ext>
            </a:extLst>
          </p:cNvPr>
          <p:cNvSpPr txBox="1"/>
          <p:nvPr/>
        </p:nvSpPr>
        <p:spPr>
          <a:xfrm>
            <a:off x="662152" y="998483"/>
            <a:ext cx="11151476" cy="5647700"/>
          </a:xfrm>
          <a:prstGeom prst="rect">
            <a:avLst/>
          </a:prstGeom>
          <a:noFill/>
        </p:spPr>
        <p:txBody>
          <a:bodyPr wrap="square" rtlCol="0">
            <a:spAutoFit/>
          </a:bodyPr>
          <a:lstStyle/>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Kì nghỉ hè năm nay, Dương được cùng ba mẹ đi du lịch ở Pa-ri, thủ đô của nước Pháp. Vì ba mẹ đi dự hội thảo nên Dương được bà Mi-su, một người bạn thân của gia đình, dẫn đi thăm Pa-ri bằng tàu điện ngầm.</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Khi mọi người leo lên cầu thang để ra khỏi bến tàu điện ngầm thì tháp Ép-phen đã sừng sững trước mặt. Dương nắm chặt tay bà Mi-su, thì thầm: “Ôi! Tháp Ép-phen đẹp quá!”. Đứng trên quảng trường Thô-ca-đê-rô rộng lớn, Dương được ngắm nhìn toàn cảnh tháp Ép-phen cao sừng sững trên nền trời xanh bao la. Vẻ đẹp của tháp vượt xa những hình ảnh mà Dương thấy trên phim ảnh. Bà Mi-su nói:</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Tháp Ép-phen được lắp đặt hệ thống gồm 20 000 ngọn đèn và 336 máy chiếu sáng, tạo nên một cảnh tượng tuyệt đẹp. Vào buổi tối, ánh sáng đèn lung linh làm nổi bật kiến trúc độc đáo của tháp. Đó là lí do vì sao mọi người lại gọi Pa-ri là kinh đô của ánh sáng.</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Bà Mi-su còn đưa Dương đi tham quan nhiều nơi khác: bảo tàng Lu-vơ-rơ, Khải Hoàn Môn,... nhưng Dương vẫn ấn tượng nhất với tháp Ép-phen.</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Vèo một cái, hai ngày tham quan Pa-ri đã hết. Nắm tay Dương đi dạo trên đường phố, bà Mi-su hạ giọng thì thầm như đôi bạn thân:</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Tạm biệt Pa-ri đi! Sáng mai, cháu sẽ không đi lại trên con đường này. Vào giờ này ngày mai, gia đình cháu đã ở trên máy bay rồi.</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Cháu sẽ rất nhớ bà. Pa-ri trở nên thân thiện hơn nhờ có bà đấy ạ.</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Cháu nhất định phải đến Pa-ri thêm lần nữa nhé. Chúng ta còn nhiều nơi để khám phá.</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Hai bà cháu cười vang, tay trong tay, bước đi dưới nắng vàng lung linh.</a:t>
            </a:r>
          </a:p>
          <a:p>
            <a:pPr algn="r"/>
            <a:r>
              <a:rPr lang="vi-VN" sz="1900" b="0" i="0" dirty="0">
                <a:solidFill>
                  <a:srgbClr val="000000"/>
                </a:solidFill>
                <a:effectLst/>
                <a:latin typeface="Cambria" panose="02040503050406030204" pitchFamily="18" charset="0"/>
                <a:ea typeface="Cambria" panose="02040503050406030204" pitchFamily="18" charset="0"/>
              </a:rPr>
              <a:t>(</a:t>
            </a:r>
            <a:r>
              <a:rPr lang="vi-VN" sz="1900" b="0" i="1" dirty="0">
                <a:solidFill>
                  <a:srgbClr val="000000"/>
                </a:solidFill>
                <a:effectLst/>
                <a:latin typeface="Cambria" panose="02040503050406030204" pitchFamily="18" charset="0"/>
                <a:ea typeface="Cambria" panose="02040503050406030204" pitchFamily="18" charset="0"/>
              </a:rPr>
              <a:t>Theo</a:t>
            </a:r>
            <a:r>
              <a:rPr lang="vi-VN" sz="1900" b="0" i="0" dirty="0">
                <a:solidFill>
                  <a:srgbClr val="000000"/>
                </a:solidFill>
                <a:effectLst/>
                <a:latin typeface="Cambria" panose="02040503050406030204" pitchFamily="18" charset="0"/>
                <a:ea typeface="Cambria" panose="02040503050406030204" pitchFamily="18" charset="0"/>
              </a:rPr>
              <a:t> Dương Thụy)</a:t>
            </a:r>
          </a:p>
        </p:txBody>
      </p:sp>
    </p:spTree>
    <p:custDataLst>
      <p:tags r:id="rId1"/>
    </p:custDataLst>
    <p:extLst>
      <p:ext uri="{BB962C8B-B14F-4D97-AF65-F5344CB8AC3E}">
        <p14:creationId xmlns:p14="http://schemas.microsoft.com/office/powerpoint/2010/main" val="912291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a:extLst>
              <a:ext uri="{FF2B5EF4-FFF2-40B4-BE49-F238E27FC236}">
                <a16:creationId xmlns:a16="http://schemas.microsoft.com/office/drawing/2014/main" id="{8524AF9B-B45C-119C-9CBE-52132B0658A4}"/>
              </a:ext>
            </a:extLst>
          </p:cNvPr>
          <p:cNvSpPr/>
          <p:nvPr/>
        </p:nvSpPr>
        <p:spPr>
          <a:xfrm>
            <a:off x="1976996" y="1020100"/>
            <a:ext cx="8747760" cy="715089"/>
          </a:xfrm>
          <a:prstGeom prst="roundRect">
            <a:avLst/>
          </a:prstGeom>
          <a:solidFill>
            <a:srgbClr val="F48B79"/>
          </a:solidFill>
          <a:ln w="12700" cap="flat" cmpd="sng" algn="ctr">
            <a:solidFill>
              <a:sysClr val="windowText" lastClr="000000"/>
            </a:solidFill>
            <a:prstDash val="lgDash"/>
            <a:miter lim="800000"/>
          </a:ln>
          <a:effectLst/>
        </p:spPr>
        <p:txBody>
          <a:bodyPr wrap="square">
            <a:spAutoFit/>
          </a:bodyPr>
          <a:lstStyle/>
          <a:p>
            <a:pPr lvl="0" algn="just">
              <a:defRPr/>
            </a:pPr>
            <a:r>
              <a:rPr lang="vi-VN" sz="3600" b="1" kern="0" dirty="0">
                <a:solidFill>
                  <a:prstClr val="black"/>
                </a:solidFill>
                <a:latin typeface="Cambria" panose="02040503050406030204" pitchFamily="18" charset="0"/>
                <a:ea typeface="Cambria" panose="02040503050406030204" pitchFamily="18" charset="0"/>
              </a:rPr>
              <a:t>Đoạn 1: từ đầu đến </a:t>
            </a:r>
            <a:r>
              <a:rPr lang="vi-VN" sz="3600" b="1" i="1" kern="0" dirty="0">
                <a:solidFill>
                  <a:prstClr val="black"/>
                </a:solidFill>
                <a:latin typeface="Cambria" panose="02040503050406030204" pitchFamily="18" charset="0"/>
                <a:ea typeface="Cambria" panose="02040503050406030204" pitchFamily="18" charset="0"/>
              </a:rPr>
              <a:t>tàu điện ngầm.</a:t>
            </a:r>
            <a:endParaRPr kumimoji="0" lang="en-US" sz="3600" b="1" i="1"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矩形 29">
            <a:extLst>
              <a:ext uri="{FF2B5EF4-FFF2-40B4-BE49-F238E27FC236}">
                <a16:creationId xmlns:a16="http://schemas.microsoft.com/office/drawing/2014/main" id="{767E13DD-D210-6A4B-2C30-1B50BD896782}"/>
              </a:ext>
            </a:extLst>
          </p:cNvPr>
          <p:cNvSpPr/>
          <p:nvPr/>
        </p:nvSpPr>
        <p:spPr>
          <a:xfrm>
            <a:off x="1671145" y="2240213"/>
            <a:ext cx="9396248" cy="1328023"/>
          </a:xfrm>
          <a:prstGeom prst="roundRect">
            <a:avLst/>
          </a:prstGeom>
          <a:solidFill>
            <a:srgbClr val="FFFF00"/>
          </a:solidFill>
          <a:ln w="12700" cap="flat" cmpd="sng" algn="ctr">
            <a:solidFill>
              <a:sysClr val="windowText" lastClr="000000"/>
            </a:solidFill>
            <a:prstDash val="lgDash"/>
            <a:miter lim="800000"/>
          </a:ln>
          <a:effectLst/>
        </p:spPr>
        <p:txBody>
          <a:bodyPr wrap="square">
            <a:spAutoFit/>
          </a:bodyPr>
          <a:lstStyle/>
          <a:p>
            <a:pPr lvl="0" algn="just">
              <a:defRPr/>
            </a:pPr>
            <a:r>
              <a:rPr lang="vi-VN" sz="3600" b="1" kern="0" dirty="0">
                <a:solidFill>
                  <a:prstClr val="black"/>
                </a:solidFill>
                <a:latin typeface="Cambria" panose="02040503050406030204" pitchFamily="18" charset="0"/>
                <a:ea typeface="Cambria" panose="02040503050406030204" pitchFamily="18" charset="0"/>
              </a:rPr>
              <a:t>Đoạn 2: tiếp theo cho đến </a:t>
            </a:r>
            <a:r>
              <a:rPr lang="vi-VN" sz="3600" b="1" i="1" kern="0" dirty="0">
                <a:solidFill>
                  <a:prstClr val="black"/>
                </a:solidFill>
                <a:latin typeface="Cambria" panose="02040503050406030204" pitchFamily="18" charset="0"/>
                <a:ea typeface="Cambria" panose="02040503050406030204" pitchFamily="18" charset="0"/>
              </a:rPr>
              <a:t>ấn tượng nhất với tháp Ép – phen</a:t>
            </a:r>
            <a:endParaRPr kumimoji="0" lang="en-US" sz="3600" b="1" i="1"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矩形 29">
            <a:extLst>
              <a:ext uri="{FF2B5EF4-FFF2-40B4-BE49-F238E27FC236}">
                <a16:creationId xmlns:a16="http://schemas.microsoft.com/office/drawing/2014/main" id="{0A68647A-A738-4B25-9584-84E09C49E01D}"/>
              </a:ext>
            </a:extLst>
          </p:cNvPr>
          <p:cNvSpPr/>
          <p:nvPr/>
        </p:nvSpPr>
        <p:spPr>
          <a:xfrm>
            <a:off x="3792417" y="3862846"/>
            <a:ext cx="5582811" cy="783193"/>
          </a:xfrm>
          <a:prstGeom prst="roundRect">
            <a:avLst/>
          </a:prstGeom>
          <a:solidFill>
            <a:srgbClr val="70AD47">
              <a:lumMod val="20000"/>
              <a:lumOff val="80000"/>
            </a:srgbClr>
          </a:solidFill>
          <a:ln w="12700" cap="flat" cmpd="sng" algn="ctr">
            <a:solidFill>
              <a:sysClr val="windowText" lastClr="000000"/>
            </a:solidFill>
            <a:prstDash val="lgDash"/>
            <a:miter lim="800000"/>
          </a:ln>
          <a:effectLst/>
        </p:spPr>
        <p:txBody>
          <a:bodyPr wrap="square">
            <a:spAutoFit/>
          </a:bodyPr>
          <a:lstStyle/>
          <a:p>
            <a:pPr lvl="0" algn="ctr">
              <a:defRPr/>
            </a:pPr>
            <a:r>
              <a:rPr lang="vi-VN" sz="4000" b="1" kern="0" dirty="0">
                <a:solidFill>
                  <a:prstClr val="black"/>
                </a:solidFill>
                <a:latin typeface="Cambria" panose="02040503050406030204" pitchFamily="18" charset="0"/>
                <a:ea typeface="Cambria" panose="02040503050406030204" pitchFamily="18" charset="0"/>
              </a:rPr>
              <a:t>Đoạn 3: còn lại.</a:t>
            </a:r>
            <a:endParaRPr kumimoji="0" lang="en-US" sz="4000" b="1" i="1"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55975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2D88E7E-2861-4CA0-93DD-47663A4B81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79059" y="2085730"/>
            <a:ext cx="5521022" cy="5521022"/>
          </a:xfrm>
          <a:prstGeom prst="rect">
            <a:avLst/>
          </a:prstGeom>
        </p:spPr>
      </p:pic>
      <p:sp>
        <p:nvSpPr>
          <p:cNvPr id="12" name="Rectangle 11"/>
          <p:cNvSpPr/>
          <p:nvPr/>
        </p:nvSpPr>
        <p:spPr>
          <a:xfrm>
            <a:off x="5146128" y="2975881"/>
            <a:ext cx="3466013" cy="769441"/>
          </a:xfrm>
          <a:prstGeom prst="rect">
            <a:avLst/>
          </a:prstGeom>
          <a:solidFill>
            <a:srgbClr val="FFB366"/>
          </a:solidFill>
          <a:ln>
            <a:solidFill>
              <a:schemeClr val="tx1"/>
            </a:solidFill>
            <a:prstDash val="lgDash"/>
          </a:ln>
        </p:spPr>
        <p:txBody>
          <a:bodyPr wrap="none">
            <a:spAutoFit/>
          </a:bodyPr>
          <a:lstStyle/>
          <a:p>
            <a:pPr lvl="0">
              <a:defRPr/>
            </a:pPr>
            <a:r>
              <a:rPr lang="vi-VN" sz="4400" b="1">
                <a:solidFill>
                  <a:srgbClr val="662A0E"/>
                </a:solidFill>
                <a:ea typeface="Times New Roman" panose="02020603050405020304" pitchFamily="18" charset="0"/>
                <a:cs typeface="Arial" panose="020B0604020202020204" pitchFamily="34" charset="0"/>
              </a:rPr>
              <a:t>Lu – vơ – rơ</a:t>
            </a:r>
            <a:endParaRPr kumimoji="0" lang="en-US" sz="4400" b="1" i="0" u="none" strike="noStrike" kern="1200" cap="none" spc="0" normalizeH="0" baseline="0" noProof="0" dirty="0">
              <a:ln>
                <a:noFill/>
              </a:ln>
              <a:solidFill>
                <a:srgbClr val="662A0E"/>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2115260" y="2955046"/>
            <a:ext cx="1657826" cy="769441"/>
          </a:xfrm>
          <a:prstGeom prst="rect">
            <a:avLst/>
          </a:prstGeom>
          <a:solidFill>
            <a:srgbClr val="FFB366"/>
          </a:solidFill>
          <a:ln>
            <a:solidFill>
              <a:schemeClr val="tx1"/>
            </a:solidFill>
            <a:prstDash val="lgDash"/>
          </a:ln>
        </p:spPr>
        <p:txBody>
          <a:bodyPr wrap="none">
            <a:spAutoFit/>
          </a:bodyPr>
          <a:lstStyle/>
          <a:p>
            <a:pPr lvl="0">
              <a:defRPr/>
            </a:pPr>
            <a:r>
              <a:rPr lang="en-US" sz="4400" b="1" dirty="0">
                <a:solidFill>
                  <a:srgbClr val="662A0E"/>
                </a:solidFill>
                <a:latin typeface="Arial" panose="020B0604020202020204" pitchFamily="34" charset="0"/>
                <a:ea typeface="Times New Roman" panose="02020603050405020304" pitchFamily="18" charset="0"/>
                <a:cs typeface="Arial" panose="020B0604020202020204" pitchFamily="34" charset="0"/>
              </a:rPr>
              <a:t>Mi-</a:t>
            </a:r>
            <a:r>
              <a:rPr lang="en-US" sz="44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su</a:t>
            </a:r>
            <a:endParaRPr kumimoji="0" lang="en-US" sz="4400" b="1" i="0" u="none" strike="noStrike" kern="1200" cap="none" spc="0" normalizeH="0" baseline="0" noProof="0" dirty="0">
              <a:ln>
                <a:noFill/>
              </a:ln>
              <a:solidFill>
                <a:srgbClr val="662A0E"/>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1694846" y="1582615"/>
            <a:ext cx="2598788" cy="769441"/>
          </a:xfrm>
          <a:prstGeom prst="rect">
            <a:avLst/>
          </a:prstGeom>
          <a:solidFill>
            <a:srgbClr val="FFB366"/>
          </a:solidFill>
          <a:ln>
            <a:solidFill>
              <a:schemeClr val="tx1"/>
            </a:solidFill>
            <a:prstDash val="lgDash"/>
          </a:ln>
        </p:spPr>
        <p:txBody>
          <a:bodyPr wrap="none">
            <a:spAutoFit/>
          </a:bodyPr>
          <a:lstStyle/>
          <a:p>
            <a:pPr lvl="0">
              <a:defRPr/>
            </a:pPr>
            <a:r>
              <a:rPr lang="en-US" sz="4400" b="1">
                <a:solidFill>
                  <a:srgbClr val="662A0E"/>
                </a:solidFill>
                <a:latin typeface="Arial" panose="020B0604020202020204" pitchFamily="34" charset="0"/>
                <a:ea typeface="Times New Roman" panose="02020603050405020304" pitchFamily="18" charset="0"/>
                <a:cs typeface="Arial" panose="020B0604020202020204" pitchFamily="34" charset="0"/>
              </a:rPr>
              <a:t>Ép- phen</a:t>
            </a:r>
            <a:endParaRPr kumimoji="0" lang="en-US" sz="4400" b="1" i="0" u="none" strike="noStrike" kern="1200" cap="none" spc="0" normalizeH="0" baseline="0" noProof="0" dirty="0">
              <a:ln>
                <a:noFill/>
              </a:ln>
              <a:solidFill>
                <a:srgbClr val="662A0E"/>
              </a:solidFill>
              <a:effectLst/>
              <a:uLnTx/>
              <a:uFillTx/>
              <a:latin typeface="Arial" panose="020B0604020202020204" pitchFamily="34" charset="0"/>
              <a:ea typeface="+mn-ea"/>
              <a:cs typeface="Arial" panose="020B0604020202020204" pitchFamily="34" charset="0"/>
            </a:endParaRPr>
          </a:p>
        </p:txBody>
      </p:sp>
      <p:sp>
        <p:nvSpPr>
          <p:cNvPr id="15" name="Rectangle 14"/>
          <p:cNvSpPr/>
          <p:nvPr/>
        </p:nvSpPr>
        <p:spPr>
          <a:xfrm>
            <a:off x="5146128" y="1514264"/>
            <a:ext cx="4671472" cy="769441"/>
          </a:xfrm>
          <a:prstGeom prst="rect">
            <a:avLst/>
          </a:prstGeom>
          <a:solidFill>
            <a:srgbClr val="FFB366"/>
          </a:solidFill>
          <a:ln>
            <a:solidFill>
              <a:schemeClr val="tx1"/>
            </a:solidFill>
            <a:prstDash val="lgDash"/>
          </a:ln>
        </p:spPr>
        <p:txBody>
          <a:bodyPr wrap="none">
            <a:spAutoFit/>
          </a:bodyPr>
          <a:lstStyle/>
          <a:p>
            <a:pPr lvl="0">
              <a:defRPr/>
            </a:pPr>
            <a:r>
              <a:rPr lang="en-US" sz="4400" b="1">
                <a:solidFill>
                  <a:srgbClr val="662A0E"/>
                </a:solidFill>
                <a:latin typeface="Arial" panose="020B0604020202020204" pitchFamily="34" charset="0"/>
                <a:ea typeface="Times New Roman" panose="02020603050405020304" pitchFamily="18" charset="0"/>
                <a:cs typeface="Arial" panose="020B0604020202020204" pitchFamily="34" charset="0"/>
              </a:rPr>
              <a:t>Thô- ca – đê – rô</a:t>
            </a:r>
            <a:endParaRPr kumimoji="0" lang="en-US" sz="4400" b="1" i="0" u="none" strike="noStrike" kern="1200" cap="none" spc="0" normalizeH="0" baseline="0" noProof="0" dirty="0">
              <a:ln>
                <a:noFill/>
              </a:ln>
              <a:solidFill>
                <a:srgbClr val="662A0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D3FB4418-2797-6047-AFBD-27BFB8F62B8C}"/>
              </a:ext>
            </a:extLst>
          </p:cNvPr>
          <p:cNvPicPr>
            <a:picLocks noChangeAspect="1"/>
          </p:cNvPicPr>
          <p:nvPr/>
        </p:nvPicPr>
        <p:blipFill>
          <a:blip r:embed="rId5"/>
          <a:stretch>
            <a:fillRect/>
          </a:stretch>
        </p:blipFill>
        <p:spPr>
          <a:xfrm>
            <a:off x="3712241" y="-98654"/>
            <a:ext cx="5011346" cy="1505843"/>
          </a:xfrm>
          <a:prstGeom prst="rect">
            <a:avLst/>
          </a:prstGeom>
        </p:spPr>
      </p:pic>
      <p:sp>
        <p:nvSpPr>
          <p:cNvPr id="7" name="Rectangle 6">
            <a:extLst>
              <a:ext uri="{FF2B5EF4-FFF2-40B4-BE49-F238E27FC236}">
                <a16:creationId xmlns:a16="http://schemas.microsoft.com/office/drawing/2014/main" id="{AB7F018D-3DFD-A144-6C32-CD7D14B39412}"/>
              </a:ext>
            </a:extLst>
          </p:cNvPr>
          <p:cNvSpPr/>
          <p:nvPr/>
        </p:nvSpPr>
        <p:spPr>
          <a:xfrm>
            <a:off x="2024555" y="4267974"/>
            <a:ext cx="6425157" cy="769441"/>
          </a:xfrm>
          <a:prstGeom prst="rect">
            <a:avLst/>
          </a:prstGeom>
          <a:solidFill>
            <a:srgbClr val="FFB366"/>
          </a:solidFill>
          <a:ln>
            <a:solidFill>
              <a:schemeClr val="tx1"/>
            </a:solidFill>
            <a:prstDash val="lgDash"/>
          </a:ln>
        </p:spPr>
        <p:txBody>
          <a:bodyPr wrap="none">
            <a:spAutoFit/>
          </a:bodyPr>
          <a:lstStyle/>
          <a:p>
            <a:pPr lvl="0">
              <a:defRPr/>
            </a:pPr>
            <a:r>
              <a:rPr lang="en-US" sz="44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Ánh</a:t>
            </a:r>
            <a:r>
              <a:rPr lang="en-US" sz="4400" b="1" dirty="0">
                <a:solidFill>
                  <a:srgbClr val="662A0E"/>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sáng</a:t>
            </a:r>
            <a:r>
              <a:rPr lang="en-US" sz="4400" b="1" dirty="0">
                <a:solidFill>
                  <a:srgbClr val="662A0E"/>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đèn</a:t>
            </a:r>
            <a:r>
              <a:rPr lang="en-US" sz="4400" b="1" dirty="0">
                <a:solidFill>
                  <a:srgbClr val="662A0E"/>
                </a:solidFill>
                <a:latin typeface="Arial" panose="020B0604020202020204" pitchFamily="34" charset="0"/>
                <a:ea typeface="Times New Roman" panose="02020603050405020304" pitchFamily="18" charset="0"/>
                <a:cs typeface="Arial" panose="020B0604020202020204" pitchFamily="34" charset="0"/>
              </a:rPr>
              <a:t> lung </a:t>
            </a:r>
            <a:r>
              <a:rPr lang="en-US" sz="4400" b="1" dirty="0" err="1">
                <a:solidFill>
                  <a:srgbClr val="662A0E"/>
                </a:solidFill>
                <a:latin typeface="Arial" panose="020B0604020202020204" pitchFamily="34" charset="0"/>
                <a:ea typeface="Times New Roman" panose="02020603050405020304" pitchFamily="18" charset="0"/>
                <a:cs typeface="Arial" panose="020B0604020202020204" pitchFamily="34" charset="0"/>
              </a:rPr>
              <a:t>linh</a:t>
            </a:r>
            <a:endParaRPr kumimoji="0" lang="en-US" sz="4400" b="1" i="0" u="none" strike="noStrike" kern="1200" cap="none" spc="0" normalizeH="0" baseline="0" noProof="0" dirty="0">
              <a:ln>
                <a:noFill/>
              </a:ln>
              <a:solidFill>
                <a:srgbClr val="662A0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871178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蛋糕, 游戏机, 桌子, 大&#10;&#10;描述已自动生成">
            <a:extLst>
              <a:ext uri="{FF2B5EF4-FFF2-40B4-BE49-F238E27FC236}">
                <a16:creationId xmlns:a16="http://schemas.microsoft.com/office/drawing/2014/main" id="{26B86783-9634-47A1-84FE-5A4B6A4AA021}"/>
              </a:ext>
            </a:extLst>
          </p:cNvPr>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0" y="4815840"/>
            <a:ext cx="12192000" cy="2042160"/>
          </a:xfrm>
          <a:prstGeom prst="rect">
            <a:avLst/>
          </a:prstGeom>
        </p:spPr>
      </p:pic>
      <p:pic>
        <p:nvPicPr>
          <p:cNvPr id="9" name="图片 8" descr="图片包含 游戏机, 花, 星星, 鱼&#10;&#10;描述已自动生成">
            <a:extLst>
              <a:ext uri="{FF2B5EF4-FFF2-40B4-BE49-F238E27FC236}">
                <a16:creationId xmlns:a16="http://schemas.microsoft.com/office/drawing/2014/main" id="{3EA4EAC1-C825-4707-8658-A56BB8D769F5}"/>
              </a:ext>
            </a:extLst>
          </p:cNvPr>
          <p:cNvPicPr>
            <a:picLocks noChangeAspect="1"/>
          </p:cNvPicPr>
          <p:nvPr/>
        </p:nvPicPr>
        <p:blipFill rotWithShape="1">
          <a:blip r:embed="rId5">
            <a:extLst>
              <a:ext uri="{28A0092B-C50C-407E-A947-70E740481C1C}">
                <a14:useLocalDpi xmlns:a14="http://schemas.microsoft.com/office/drawing/2010/main" val="0"/>
              </a:ext>
            </a:extLst>
          </a:blip>
          <a:srcRect t="75873"/>
          <a:stretch/>
        </p:blipFill>
        <p:spPr>
          <a:xfrm>
            <a:off x="-1" y="5203370"/>
            <a:ext cx="12191999" cy="1654630"/>
          </a:xfrm>
          <a:prstGeom prst="rect">
            <a:avLst/>
          </a:prstGeom>
        </p:spPr>
      </p:pic>
      <p:pic>
        <p:nvPicPr>
          <p:cNvPr id="8" name="图片 7" descr="图片包含 游戏机, 灯光, 星星&#10;&#10;描述已自动生成">
            <a:extLst>
              <a:ext uri="{FF2B5EF4-FFF2-40B4-BE49-F238E27FC236}">
                <a16:creationId xmlns:a16="http://schemas.microsoft.com/office/drawing/2014/main" id="{E9942DD8-D3F1-43FD-B5FE-8F304FB790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0056" r="21047"/>
          <a:stretch/>
        </p:blipFill>
        <p:spPr>
          <a:xfrm>
            <a:off x="8146001" y="4967654"/>
            <a:ext cx="3721382" cy="2354054"/>
          </a:xfrm>
          <a:prstGeom prst="rect">
            <a:avLst/>
          </a:prstGeom>
        </p:spPr>
      </p:pic>
      <p:pic>
        <p:nvPicPr>
          <p:cNvPr id="7" name="图片 6" descr="图片包含 笔记本, 游戏机, 电脑, 花&#10;&#10;描述已自动生成">
            <a:extLst>
              <a:ext uri="{FF2B5EF4-FFF2-40B4-BE49-F238E27FC236}">
                <a16:creationId xmlns:a16="http://schemas.microsoft.com/office/drawing/2014/main" id="{592CABA3-F569-47B2-9622-BB6278B3CE64}"/>
              </a:ext>
            </a:extLst>
          </p:cNvPr>
          <p:cNvPicPr>
            <a:picLocks noChangeAspect="1"/>
          </p:cNvPicPr>
          <p:nvPr/>
        </p:nvPicPr>
        <p:blipFill rotWithShape="1">
          <a:blip r:embed="rId7">
            <a:extLst>
              <a:ext uri="{28A0092B-C50C-407E-A947-70E740481C1C}">
                <a14:useLocalDpi xmlns:a14="http://schemas.microsoft.com/office/drawing/2010/main" val="0"/>
              </a:ext>
            </a:extLst>
          </a:blip>
          <a:srcRect r="63929" b="75873"/>
          <a:stretch/>
        </p:blipFill>
        <p:spPr>
          <a:xfrm>
            <a:off x="1" y="0"/>
            <a:ext cx="3130062" cy="1177647"/>
          </a:xfrm>
          <a:prstGeom prst="rect">
            <a:avLst/>
          </a:prstGeom>
        </p:spPr>
      </p:pic>
      <p:sp>
        <p:nvSpPr>
          <p:cNvPr id="3" name="矩形: 圆角 13">
            <a:extLst>
              <a:ext uri="{FF2B5EF4-FFF2-40B4-BE49-F238E27FC236}">
                <a16:creationId xmlns:a16="http://schemas.microsoft.com/office/drawing/2014/main" id="{D36374AA-CB44-557C-6012-D5E98A9CCBC9}"/>
              </a:ext>
            </a:extLst>
          </p:cNvPr>
          <p:cNvSpPr/>
          <p:nvPr/>
        </p:nvSpPr>
        <p:spPr>
          <a:xfrm>
            <a:off x="527539" y="228600"/>
            <a:ext cx="11245362" cy="6315075"/>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2" name="TextBox 1">
            <a:extLst>
              <a:ext uri="{FF2B5EF4-FFF2-40B4-BE49-F238E27FC236}">
                <a16:creationId xmlns:a16="http://schemas.microsoft.com/office/drawing/2014/main" id="{18C09355-1BF4-7015-A148-03F1BF033F11}"/>
              </a:ext>
            </a:extLst>
          </p:cNvPr>
          <p:cNvSpPr txBox="1"/>
          <p:nvPr/>
        </p:nvSpPr>
        <p:spPr>
          <a:xfrm>
            <a:off x="794193" y="1849809"/>
            <a:ext cx="10524047" cy="1754326"/>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Đứng trên quảng trường Thô – ca – đê – rô rộng lớn,</a:t>
            </a:r>
            <a:r>
              <a:rPr lang="vi-VN" sz="3600" dirty="0">
                <a:solidFill>
                  <a:srgbClr val="FF0000"/>
                </a:solidFill>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Dương được ngắm nhìn</a:t>
            </a:r>
            <a:r>
              <a:rPr lang="vi-VN" sz="3600" dirty="0">
                <a:solidFill>
                  <a:srgbClr val="FF0000"/>
                </a:solidFill>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toàn cảnh tháp Ép – phen cao sừng sững</a:t>
            </a:r>
            <a:r>
              <a:rPr lang="vi-VN" sz="3600" dirty="0">
                <a:solidFill>
                  <a:srgbClr val="FF0000"/>
                </a:solidFill>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trên nền trời xanh bao la</a:t>
            </a:r>
            <a:r>
              <a:rPr lang="vi-VN" sz="3600" dirty="0">
                <a:solidFill>
                  <a:srgbClr val="FF0000"/>
                </a:solidFill>
                <a:latin typeface="Cambria" panose="02040503050406030204" pitchFamily="18" charset="0"/>
                <a:ea typeface="Cambria" panose="02040503050406030204" pitchFamily="18" charset="0"/>
              </a:rPr>
              <a:t>.//</a:t>
            </a:r>
            <a:endParaRPr lang="en-US" sz="3600"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8E146B7-91AB-84C1-8D1B-323B9A49FF26}"/>
              </a:ext>
            </a:extLst>
          </p:cNvPr>
          <p:cNvPicPr>
            <a:picLocks noChangeAspect="1"/>
          </p:cNvPicPr>
          <p:nvPr/>
        </p:nvPicPr>
        <p:blipFill>
          <a:blip r:embed="rId8"/>
          <a:stretch>
            <a:fillRect/>
          </a:stretch>
        </p:blipFill>
        <p:spPr>
          <a:xfrm>
            <a:off x="904400" y="619952"/>
            <a:ext cx="10382388" cy="920576"/>
          </a:xfrm>
          <a:prstGeom prst="rect">
            <a:avLst/>
          </a:prstGeom>
        </p:spPr>
      </p:pic>
      <p:sp>
        <p:nvSpPr>
          <p:cNvPr id="10" name="TextBox 9">
            <a:extLst>
              <a:ext uri="{FF2B5EF4-FFF2-40B4-BE49-F238E27FC236}">
                <a16:creationId xmlns:a16="http://schemas.microsoft.com/office/drawing/2014/main" id="{F9DBB7AE-F5A1-2A67-4931-2807CEB08111}"/>
              </a:ext>
            </a:extLst>
          </p:cNvPr>
          <p:cNvSpPr txBox="1"/>
          <p:nvPr/>
        </p:nvSpPr>
        <p:spPr>
          <a:xfrm>
            <a:off x="895793" y="4115489"/>
            <a:ext cx="10524047" cy="1754326"/>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Tháp Ép – phen được lắp đặt hệ thống</a:t>
            </a:r>
            <a:r>
              <a:rPr lang="vi-VN" sz="3600" dirty="0">
                <a:solidFill>
                  <a:srgbClr val="FF0000"/>
                </a:solidFill>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gồm 20 000 ngọn đèn và 336 máy chiếu sáng,</a:t>
            </a:r>
            <a:r>
              <a:rPr lang="vi-VN" sz="3600" dirty="0">
                <a:solidFill>
                  <a:srgbClr val="FF0000"/>
                </a:solidFill>
                <a:latin typeface="Cambria" panose="02040503050406030204" pitchFamily="18" charset="0"/>
                <a:ea typeface="Cambria" panose="02040503050406030204" pitchFamily="18" charset="0"/>
              </a:rPr>
              <a:t>/</a:t>
            </a:r>
            <a:r>
              <a:rPr lang="vi-VN" sz="3600" dirty="0">
                <a:latin typeface="Cambria" panose="02040503050406030204" pitchFamily="18" charset="0"/>
                <a:ea typeface="Cambria" panose="02040503050406030204" pitchFamily="18" charset="0"/>
              </a:rPr>
              <a:t> tạo nên một cảnh tượng tuyệt đẹp</a:t>
            </a:r>
            <a:r>
              <a:rPr lang="vi-VN" sz="3600" dirty="0">
                <a:solidFill>
                  <a:srgbClr val="FF0000"/>
                </a:solidFill>
                <a:latin typeface="Cambria" panose="02040503050406030204" pitchFamily="18" charset="0"/>
                <a:ea typeface="Cambria" panose="02040503050406030204" pitchFamily="18" charset="0"/>
              </a:rPr>
              <a:t>.//</a:t>
            </a:r>
            <a:endParaRPr lang="en-US" sz="36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421085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6728F38-5B70-43CA-969D-F8D0D22E6FF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33-ĐỌC-CHUYẾN DU LỊCH THÚ VỊ"/>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5D561F7-0676-4EDF-ACCE-0450410ED441}: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BA775938-8EA6-421D-9DA4-221CB84BB195}: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8E9B7C37-4CE4-40B6-A15A-92FB15C4799F}: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853A7C24-F9B1-4EBA-8304-DF6D912DA7B5}:273"/>
</p:tagLst>
</file>

<file path=ppt/tags/tag14.xml><?xml version="1.0" encoding="utf-8"?>
<p:tagLst xmlns:a="http://schemas.openxmlformats.org/drawingml/2006/main" xmlns:r="http://schemas.openxmlformats.org/officeDocument/2006/relationships" xmlns:p="http://schemas.openxmlformats.org/presentationml/2006/main">
  <p:tag name="GENSWF_SLIDE_UID" val="{53651950-7798-4A03-9238-F8A97F4DF53D}:274"/>
</p:tagLst>
</file>

<file path=ppt/tags/tag15.xml><?xml version="1.0" encoding="utf-8"?>
<p:tagLst xmlns:a="http://schemas.openxmlformats.org/drawingml/2006/main" xmlns:r="http://schemas.openxmlformats.org/officeDocument/2006/relationships" xmlns:p="http://schemas.openxmlformats.org/presentationml/2006/main">
  <p:tag name="GENSWF_SLIDE_UID" val="{1A243A11-7E62-4973-B7D3-66C0FCC7F038}:275"/>
</p:tagLst>
</file>

<file path=ppt/tags/tag16.xml><?xml version="1.0" encoding="utf-8"?>
<p:tagLst xmlns:a="http://schemas.openxmlformats.org/drawingml/2006/main" xmlns:r="http://schemas.openxmlformats.org/officeDocument/2006/relationships" xmlns:p="http://schemas.openxmlformats.org/presentationml/2006/main">
  <p:tag name="GENSWF_SLIDE_UID" val="{A168E544-436C-4BD5-9B3F-BAE6B34A0F10}:276"/>
</p:tagLst>
</file>

<file path=ppt/tags/tag17.xml><?xml version="1.0" encoding="utf-8"?>
<p:tagLst xmlns:a="http://schemas.openxmlformats.org/drawingml/2006/main" xmlns:r="http://schemas.openxmlformats.org/officeDocument/2006/relationships" xmlns:p="http://schemas.openxmlformats.org/presentationml/2006/main">
  <p:tag name="GENSWF_SLIDE_UID" val="{F656367F-7368-4D8C-A236-47415E4823D4}: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972AA364-1E37-4E5C-8BD4-A1B1FE047F92}:278"/>
</p:tagLst>
</file>

<file path=ppt/tags/tag19.xml><?xml version="1.0" encoding="utf-8"?>
<p:tagLst xmlns:a="http://schemas.openxmlformats.org/drawingml/2006/main" xmlns:r="http://schemas.openxmlformats.org/officeDocument/2006/relationships" xmlns:p="http://schemas.openxmlformats.org/presentationml/2006/main">
  <p:tag name="GENSWF_SLIDE_UID" val="{C2A1D95B-CDA1-4CFD-B164-DAA22FB4DA8A}:279"/>
</p:tagLst>
</file>

<file path=ppt/tags/tag2.xml><?xml version="1.0" encoding="utf-8"?>
<p:tagLst xmlns:a="http://schemas.openxmlformats.org/drawingml/2006/main" xmlns:r="http://schemas.openxmlformats.org/officeDocument/2006/relationships" xmlns:p="http://schemas.openxmlformats.org/presentationml/2006/main">
  <p:tag name="GENSWF_SLIDE_UID" val="{AD333C12-AE4D-4278-9A03-A5CD75C7D848}:261"/>
</p:tagLst>
</file>

<file path=ppt/tags/tag20.xml><?xml version="1.0" encoding="utf-8"?>
<p:tagLst xmlns:a="http://schemas.openxmlformats.org/drawingml/2006/main" xmlns:r="http://schemas.openxmlformats.org/officeDocument/2006/relationships" xmlns:p="http://schemas.openxmlformats.org/presentationml/2006/main">
  <p:tag name="GENSWF_SLIDE_UID" val="{E838508F-F506-484C-9BDA-EC6EB32BC71E}:280"/>
</p:tagLst>
</file>

<file path=ppt/tags/tag21.xml><?xml version="1.0" encoding="utf-8"?>
<p:tagLst xmlns:a="http://schemas.openxmlformats.org/drawingml/2006/main" xmlns:r="http://schemas.openxmlformats.org/officeDocument/2006/relationships" xmlns:p="http://schemas.openxmlformats.org/presentationml/2006/main">
  <p:tag name="GENSWF_SLIDE_UID" val="{3EF39AB6-3176-4BED-A83B-859D212D8741}: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E209D5D5-13E6-442D-B497-BB64F6D329AC}:282"/>
</p:tagLst>
</file>

<file path=ppt/tags/tag23.xml><?xml version="1.0" encoding="utf-8"?>
<p:tagLst xmlns:a="http://schemas.openxmlformats.org/drawingml/2006/main" xmlns:r="http://schemas.openxmlformats.org/officeDocument/2006/relationships" xmlns:p="http://schemas.openxmlformats.org/presentationml/2006/main">
  <p:tag name="GENSWF_SLIDE_UID" val="{BD48E48E-5CA0-4B79-A8ED-9DBAEC8CF221}:283"/>
</p:tagLst>
</file>

<file path=ppt/tags/tag24.xml><?xml version="1.0" encoding="utf-8"?>
<p:tagLst xmlns:a="http://schemas.openxmlformats.org/drawingml/2006/main" xmlns:r="http://schemas.openxmlformats.org/officeDocument/2006/relationships" xmlns:p="http://schemas.openxmlformats.org/presentationml/2006/main">
  <p:tag name="GENSWF_SLIDE_UID" val="{78943C04-68CC-42D3-A026-38B1BE594E91}:284"/>
</p:tagLst>
</file>

<file path=ppt/tags/tag25.xml><?xml version="1.0" encoding="utf-8"?>
<p:tagLst xmlns:a="http://schemas.openxmlformats.org/drawingml/2006/main" xmlns:r="http://schemas.openxmlformats.org/officeDocument/2006/relationships" xmlns:p="http://schemas.openxmlformats.org/presentationml/2006/main">
  <p:tag name="GENSWF_SLIDE_UID" val="{8C21E497-0B5C-4889-B722-79A025B47D35}:285"/>
</p:tagLst>
</file>

<file path=ppt/tags/tag26.xml><?xml version="1.0" encoding="utf-8"?>
<p:tagLst xmlns:a="http://schemas.openxmlformats.org/drawingml/2006/main" xmlns:r="http://schemas.openxmlformats.org/officeDocument/2006/relationships" xmlns:p="http://schemas.openxmlformats.org/presentationml/2006/main">
  <p:tag name="GENSWF_SLIDE_UID" val="{FE1E7EF4-B10E-4DA4-B3E8-789A894AC52C}:286"/>
</p:tagLst>
</file>

<file path=ppt/tags/tag3.xml><?xml version="1.0" encoding="utf-8"?>
<p:tagLst xmlns:a="http://schemas.openxmlformats.org/drawingml/2006/main" xmlns:r="http://schemas.openxmlformats.org/officeDocument/2006/relationships" xmlns:p="http://schemas.openxmlformats.org/presentationml/2006/main">
  <p:tag name="GENSWF_SLIDE_UID" val="{8F0B7C99-C6A5-4420-9375-D343DCCAE0B5}:257"/>
</p:tagLst>
</file>

<file path=ppt/tags/tag4.xml><?xml version="1.0" encoding="utf-8"?>
<p:tagLst xmlns:a="http://schemas.openxmlformats.org/drawingml/2006/main" xmlns:r="http://schemas.openxmlformats.org/officeDocument/2006/relationships" xmlns:p="http://schemas.openxmlformats.org/presentationml/2006/main">
  <p:tag name="GENSWF_SLIDE_UID" val="{70BA0CDB-06D5-4EB3-A1D4-757CAC217A88}:259"/>
</p:tagLst>
</file>

<file path=ppt/tags/tag5.xml><?xml version="1.0" encoding="utf-8"?>
<p:tagLst xmlns:a="http://schemas.openxmlformats.org/drawingml/2006/main" xmlns:r="http://schemas.openxmlformats.org/officeDocument/2006/relationships" xmlns:p="http://schemas.openxmlformats.org/presentationml/2006/main">
  <p:tag name="GENSWF_SLIDE_UID" val="{C486FFCE-C648-4744-B73D-196BA9513941}:260"/>
</p:tagLst>
</file>

<file path=ppt/tags/tag6.xml><?xml version="1.0" encoding="utf-8"?>
<p:tagLst xmlns:a="http://schemas.openxmlformats.org/drawingml/2006/main" xmlns:r="http://schemas.openxmlformats.org/officeDocument/2006/relationships" xmlns:p="http://schemas.openxmlformats.org/presentationml/2006/main">
  <p:tag name="GENSWF_SLIDE_UID" val="{7AE9594E-8376-48CE-BAE0-1A1E68147ECA}:262"/>
</p:tagLst>
</file>

<file path=ppt/tags/tag7.xml><?xml version="1.0" encoding="utf-8"?>
<p:tagLst xmlns:a="http://schemas.openxmlformats.org/drawingml/2006/main" xmlns:r="http://schemas.openxmlformats.org/officeDocument/2006/relationships" xmlns:p="http://schemas.openxmlformats.org/presentationml/2006/main">
  <p:tag name="GENSWF_SLIDE_UID" val="{4EE1FCFC-55E3-4670-A40E-4501007B828A}:263"/>
</p:tagLst>
</file>

<file path=ppt/tags/tag8.xml><?xml version="1.0" encoding="utf-8"?>
<p:tagLst xmlns:a="http://schemas.openxmlformats.org/drawingml/2006/main" xmlns:r="http://schemas.openxmlformats.org/officeDocument/2006/relationships" xmlns:p="http://schemas.openxmlformats.org/presentationml/2006/main">
  <p:tag name="GENSWF_SLIDE_UID" val="{532A9528-07BA-4856-8903-D36B46C7EAF8}:264"/>
</p:tagLst>
</file>

<file path=ppt/tags/tag9.xml><?xml version="1.0" encoding="utf-8"?>
<p:tagLst xmlns:a="http://schemas.openxmlformats.org/drawingml/2006/main" xmlns:r="http://schemas.openxmlformats.org/officeDocument/2006/relationships" xmlns:p="http://schemas.openxmlformats.org/presentationml/2006/main">
  <p:tag name="GENSWF_SLIDE_UID" val="{6AB616EA-51F7-45DB-B267-F167BFBF9533}: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1701</Words>
  <Application>Microsoft Office PowerPoint</Application>
  <PresentationFormat>Widescreen</PresentationFormat>
  <Paragraphs>99</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#9Slide05 SVNHaptic Script</vt:lpstr>
      <vt:lpstr>Arial</vt:lpstr>
      <vt:lpstr>Calibri</vt:lpstr>
      <vt:lpstr>Calibri Light</vt:lpstr>
      <vt:lpstr>Cambria</vt:lpstr>
      <vt:lpstr>等线</vt:lpstr>
      <vt:lpstr>Times New Roman</vt:lpstr>
      <vt:lpstr>思源黑体 CN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33-ĐỌC-CHUYẾN DU LỊCH THÚ VỊ</dc:title>
  <dc:creator>Administrator</dc:creator>
  <cp:lastModifiedBy>Administrator</cp:lastModifiedBy>
  <cp:revision>4</cp:revision>
  <dcterms:created xsi:type="dcterms:W3CDTF">2025-05-01T02:43:35Z</dcterms:created>
  <dcterms:modified xsi:type="dcterms:W3CDTF">2025-05-01T02:45:00Z</dcterms:modified>
</cp:coreProperties>
</file>