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9" r:id="rId9"/>
    <p:sldId id="264" r:id="rId10"/>
    <p:sldId id="2638" r:id="rId11"/>
    <p:sldId id="2639" r:id="rId12"/>
    <p:sldId id="271" r:id="rId13"/>
    <p:sldId id="274" r:id="rId14"/>
    <p:sldId id="2640" r:id="rId15"/>
    <p:sldId id="2635" r:id="rId16"/>
    <p:sldId id="2641" r:id="rId17"/>
    <p:sldId id="2642" r:id="rId18"/>
    <p:sldId id="2643" r:id="rId19"/>
    <p:sldId id="264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9190-D341-FC67-0BC3-F06F82C42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D4D7BC-C4C7-B477-B5F4-40C11B0B8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0359D-5B0A-81DE-BCB5-EC129D0CEACC}"/>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5" name="Footer Placeholder 4">
            <a:extLst>
              <a:ext uri="{FF2B5EF4-FFF2-40B4-BE49-F238E27FC236}">
                <a16:creationId xmlns:a16="http://schemas.microsoft.com/office/drawing/2014/main" id="{8F488452-681A-2F87-1CFE-E14577F51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67FC4-8F25-3DF0-E15A-B7C163FCFC30}"/>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243081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0153-4403-7C17-C3EB-670C06C88A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C6D144-24D0-D24E-0A3C-A999632078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5A97E-58CD-0A68-D33C-8B3839EFDE1C}"/>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5" name="Footer Placeholder 4">
            <a:extLst>
              <a:ext uri="{FF2B5EF4-FFF2-40B4-BE49-F238E27FC236}">
                <a16:creationId xmlns:a16="http://schemas.microsoft.com/office/drawing/2014/main" id="{998B2001-F4C6-B1EE-0887-75FE0696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7F992-3623-9C6D-F7C7-A993AB513FDA}"/>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302511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3B8D8-9F64-2B8E-BDD8-B9CC0E8F6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D00013-2BA1-82CC-925D-D40E5C4F64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BE03E-7F9C-5CF3-3EC7-D2EE10C0E2C4}"/>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5" name="Footer Placeholder 4">
            <a:extLst>
              <a:ext uri="{FF2B5EF4-FFF2-40B4-BE49-F238E27FC236}">
                <a16:creationId xmlns:a16="http://schemas.microsoft.com/office/drawing/2014/main" id="{BC79F142-C23E-0744-352A-D4E9A4F8C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2A75B-AB4F-C84F-B0DD-BF8488555E64}"/>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259853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67F0-9EFF-A4DE-DF65-86EA4A892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7F079-BD22-6416-38EE-E4B8BB22F1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F9A5D-A867-9259-C6FF-12E56845B908}"/>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5" name="Footer Placeholder 4">
            <a:extLst>
              <a:ext uri="{FF2B5EF4-FFF2-40B4-BE49-F238E27FC236}">
                <a16:creationId xmlns:a16="http://schemas.microsoft.com/office/drawing/2014/main" id="{670AC6E0-BDCF-E06A-C88F-2AF16FC84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3893E-270C-2DFB-120E-88FFDA760B42}"/>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382790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F168-B761-C856-22BB-CF9C2FB59F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9C8804-0B3F-6333-7DCE-79392ED01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5AA05-1801-9B80-FC7F-D96A3670CDA6}"/>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5" name="Footer Placeholder 4">
            <a:extLst>
              <a:ext uri="{FF2B5EF4-FFF2-40B4-BE49-F238E27FC236}">
                <a16:creationId xmlns:a16="http://schemas.microsoft.com/office/drawing/2014/main" id="{B9C4D12A-32AF-638A-FA19-879BAB0AA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CB014-20CD-11CE-C943-8934E1A394DD}"/>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31155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4F1-A615-5F00-83AC-F9BA85281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96113-1F1B-CC16-5F27-45A68179F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D0FF1-B103-EC96-911B-DED2C1328A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68ED79-A60D-02CD-991E-69E08E2BB300}"/>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6" name="Footer Placeholder 5">
            <a:extLst>
              <a:ext uri="{FF2B5EF4-FFF2-40B4-BE49-F238E27FC236}">
                <a16:creationId xmlns:a16="http://schemas.microsoft.com/office/drawing/2014/main" id="{BB6C2B3D-E50F-A0DB-9B6D-1FD3DCB3B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EBDF8-6245-D133-547D-AEDA60C4997F}"/>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315036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3A91-9764-9CC7-AC42-9EFA2238C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9B37E-F859-8C2D-6646-66C61B894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5FE8C6-432C-43C7-2EBB-A8A2DB469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E8060-5BCB-1A69-28CE-A8D6DF014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79D45-C2C7-2637-3425-A3130F2698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73B6B-E126-B031-2CA5-0A5E10A80BA3}"/>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8" name="Footer Placeholder 7">
            <a:extLst>
              <a:ext uri="{FF2B5EF4-FFF2-40B4-BE49-F238E27FC236}">
                <a16:creationId xmlns:a16="http://schemas.microsoft.com/office/drawing/2014/main" id="{8D49AE26-86F5-69D5-DD54-438E28B32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8B7EE-6890-B54D-91FD-A94832A4CAC2}"/>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376260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5239-2E3A-8C1A-3E40-1A3B967E6F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8C0F2C-4D38-62D7-C5BF-E46A3FADE964}"/>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4" name="Footer Placeholder 3">
            <a:extLst>
              <a:ext uri="{FF2B5EF4-FFF2-40B4-BE49-F238E27FC236}">
                <a16:creationId xmlns:a16="http://schemas.microsoft.com/office/drawing/2014/main" id="{7B67233D-B22C-79D2-316D-035963BA5B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8FC358-F128-BE39-8A91-EC8F1F78453E}"/>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36293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E186A-32F0-F7EF-369C-FCD5AE24A839}"/>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3" name="Footer Placeholder 2">
            <a:extLst>
              <a:ext uri="{FF2B5EF4-FFF2-40B4-BE49-F238E27FC236}">
                <a16:creationId xmlns:a16="http://schemas.microsoft.com/office/drawing/2014/main" id="{A3643A48-9DDB-0CDD-C5F8-EBEC7321A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7EEC22-C325-D957-005C-13D685A6A200}"/>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276127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7BD7-D72E-E776-5FCF-57B6DE5A6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C959C1-6A4C-7ABD-E37D-73D79260D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9262AD-9794-85C9-EA17-FE0A5F4B5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C9707-6DF3-0E84-C8E7-1F525BBB2956}"/>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6" name="Footer Placeholder 5">
            <a:extLst>
              <a:ext uri="{FF2B5EF4-FFF2-40B4-BE49-F238E27FC236}">
                <a16:creationId xmlns:a16="http://schemas.microsoft.com/office/drawing/2014/main" id="{4BD8D505-0FF4-B9CD-FB00-EEDC2B890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3D5BA-1E79-F47B-3765-BCF503A0B41A}"/>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264060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A059-F4F6-4F49-CDC5-771373AB5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D8B95-5E88-F611-5E64-71116B897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DFB866-C4AA-04BE-D5DD-476CDEEF9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C410B-CF29-09E6-787F-0621925D26D9}"/>
              </a:ext>
            </a:extLst>
          </p:cNvPr>
          <p:cNvSpPr>
            <a:spLocks noGrp="1"/>
          </p:cNvSpPr>
          <p:nvPr>
            <p:ph type="dt" sz="half" idx="10"/>
          </p:nvPr>
        </p:nvSpPr>
        <p:spPr/>
        <p:txBody>
          <a:bodyPr/>
          <a:lstStyle/>
          <a:p>
            <a:fld id="{68AE9B02-FA62-488F-8192-081B85BC1C61}" type="datetimeFigureOut">
              <a:rPr lang="en-US" smtClean="0"/>
              <a:t>5/10/2025</a:t>
            </a:fld>
            <a:endParaRPr lang="en-US"/>
          </a:p>
        </p:txBody>
      </p:sp>
      <p:sp>
        <p:nvSpPr>
          <p:cNvPr id="6" name="Footer Placeholder 5">
            <a:extLst>
              <a:ext uri="{FF2B5EF4-FFF2-40B4-BE49-F238E27FC236}">
                <a16:creationId xmlns:a16="http://schemas.microsoft.com/office/drawing/2014/main" id="{F9591083-E851-0E0C-303F-AED6AFEE2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86AEE-F14E-5B1C-4129-BBEA74378515}"/>
              </a:ext>
            </a:extLst>
          </p:cNvPr>
          <p:cNvSpPr>
            <a:spLocks noGrp="1"/>
          </p:cNvSpPr>
          <p:nvPr>
            <p:ph type="sldNum" sz="quarter" idx="12"/>
          </p:nvPr>
        </p:nvSpPr>
        <p:spPr/>
        <p:txBody>
          <a:bodyPr/>
          <a:lstStyle/>
          <a:p>
            <a:fld id="{703F930B-D4CC-4FC7-8B31-E6E2ECC2E5D5}" type="slidenum">
              <a:rPr lang="en-US" smtClean="0"/>
              <a:t>‹#›</a:t>
            </a:fld>
            <a:endParaRPr lang="en-US"/>
          </a:p>
        </p:txBody>
      </p:sp>
    </p:spTree>
    <p:extLst>
      <p:ext uri="{BB962C8B-B14F-4D97-AF65-F5344CB8AC3E}">
        <p14:creationId xmlns:p14="http://schemas.microsoft.com/office/powerpoint/2010/main" val="262291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18542-087B-4F8B-09F2-0AF39823A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66AF85-6405-5C3D-3A16-DFD3CE6D2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1E3B8-D737-8F87-62F2-E93FB7347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E9B02-FA62-488F-8192-081B85BC1C61}" type="datetimeFigureOut">
              <a:rPr lang="en-US" smtClean="0"/>
              <a:t>5/10/2025</a:t>
            </a:fld>
            <a:endParaRPr lang="en-US"/>
          </a:p>
        </p:txBody>
      </p:sp>
      <p:sp>
        <p:nvSpPr>
          <p:cNvPr id="5" name="Footer Placeholder 4">
            <a:extLst>
              <a:ext uri="{FF2B5EF4-FFF2-40B4-BE49-F238E27FC236}">
                <a16:creationId xmlns:a16="http://schemas.microsoft.com/office/drawing/2014/main" id="{FD16571E-49D5-61DD-C9AC-7AF7D6369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BDC7A8-2D11-1516-430B-600ECBB28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F930B-D4CC-4FC7-8B31-E6E2ECC2E5D5}" type="slidenum">
              <a:rPr lang="en-US" smtClean="0"/>
              <a:t>‹#›</a:t>
            </a:fld>
            <a:endParaRPr lang="en-US"/>
          </a:p>
        </p:txBody>
      </p:sp>
    </p:spTree>
    <p:extLst>
      <p:ext uri="{BB962C8B-B14F-4D97-AF65-F5344CB8AC3E}">
        <p14:creationId xmlns:p14="http://schemas.microsoft.com/office/powerpoint/2010/main" val="205637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sky with clouds&#10;&#10;Description automatically generated">
            <a:extLst>
              <a:ext uri="{FF2B5EF4-FFF2-40B4-BE49-F238E27FC236}">
                <a16:creationId xmlns:a16="http://schemas.microsoft.com/office/drawing/2014/main" id="{8EC9F171-8F30-BACA-F63B-4AE2B1F45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descr="A group of children walking on a planet&#10;&#10;Description automatically generated">
            <a:extLst>
              <a:ext uri="{FF2B5EF4-FFF2-40B4-BE49-F238E27FC236}">
                <a16:creationId xmlns:a16="http://schemas.microsoft.com/office/drawing/2014/main" id="{8C7F9F7F-710F-FD27-B33A-0BCABF2FB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extBox 18">
            <a:extLst>
              <a:ext uri="{FF2B5EF4-FFF2-40B4-BE49-F238E27FC236}">
                <a16:creationId xmlns:a16="http://schemas.microsoft.com/office/drawing/2014/main" id="{CEBD5BC2-D629-366D-1B6D-35329C0BD490}"/>
              </a:ext>
            </a:extLst>
          </p:cNvPr>
          <p:cNvSpPr txBox="1"/>
          <p:nvPr/>
        </p:nvSpPr>
        <p:spPr>
          <a:xfrm>
            <a:off x="2148840" y="0"/>
            <a:ext cx="8077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Thứ ..... ngày ..... tháng ..... năm .....</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EFA9AD7-D224-6129-5CF5-C276765C5517}"/>
              </a:ext>
            </a:extLst>
          </p:cNvPr>
          <p:cNvPicPr>
            <a:picLocks noChangeAspect="1"/>
          </p:cNvPicPr>
          <p:nvPr/>
        </p:nvPicPr>
        <p:blipFill>
          <a:blip r:embed="rId4"/>
          <a:stretch>
            <a:fillRect/>
          </a:stretch>
        </p:blipFill>
        <p:spPr>
          <a:xfrm>
            <a:off x="3936959" y="684371"/>
            <a:ext cx="3633531" cy="1286367"/>
          </a:xfrm>
          <a:prstGeom prst="rect">
            <a:avLst/>
          </a:prstGeom>
        </p:spPr>
      </p:pic>
      <p:pic>
        <p:nvPicPr>
          <p:cNvPr id="4" name="Picture 3">
            <a:extLst>
              <a:ext uri="{FF2B5EF4-FFF2-40B4-BE49-F238E27FC236}">
                <a16:creationId xmlns:a16="http://schemas.microsoft.com/office/drawing/2014/main" id="{8817B9BC-C13C-3B80-B0A5-F7827C221FE5}"/>
              </a:ext>
            </a:extLst>
          </p:cNvPr>
          <p:cNvPicPr>
            <a:picLocks noChangeAspect="1"/>
          </p:cNvPicPr>
          <p:nvPr/>
        </p:nvPicPr>
        <p:blipFill>
          <a:blip r:embed="rId5"/>
          <a:stretch>
            <a:fillRect/>
          </a:stretch>
        </p:blipFill>
        <p:spPr>
          <a:xfrm>
            <a:off x="1184486" y="2445544"/>
            <a:ext cx="9784928" cy="2176461"/>
          </a:xfrm>
          <a:prstGeom prst="rect">
            <a:avLst/>
          </a:prstGeom>
        </p:spPr>
      </p:pic>
    </p:spTree>
    <p:extLst>
      <p:ext uri="{BB962C8B-B14F-4D97-AF65-F5344CB8AC3E}">
        <p14:creationId xmlns:p14="http://schemas.microsoft.com/office/powerpoint/2010/main" val="1745956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BABC9FE8-8206-12BF-98EE-A1C0A8627829}"/>
              </a:ext>
            </a:extLst>
          </p:cNvPr>
          <p:cNvSpPr/>
          <p:nvPr/>
        </p:nvSpPr>
        <p:spPr>
          <a:xfrm>
            <a:off x="4114800" y="628650"/>
            <a:ext cx="3838575" cy="9620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800" b="1">
                <a:solidFill>
                  <a:prstClr val="white"/>
                </a:solidFill>
              </a:rPr>
              <a:t>Vai trò của thực vật trong chuỗi thức ăn: </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20C487B-E477-69F4-39D3-18A13D27B660}"/>
              </a:ext>
            </a:extLst>
          </p:cNvPr>
          <p:cNvGrpSpPr/>
          <p:nvPr/>
        </p:nvGrpSpPr>
        <p:grpSpPr>
          <a:xfrm>
            <a:off x="2800349" y="1590675"/>
            <a:ext cx="6581775" cy="542925"/>
            <a:chOff x="3609975" y="1914525"/>
            <a:chExt cx="4953000" cy="885825"/>
          </a:xfrm>
        </p:grpSpPr>
        <p:cxnSp>
          <p:nvCxnSpPr>
            <p:cNvPr id="7" name="Straight Connector 6">
              <a:extLst>
                <a:ext uri="{FF2B5EF4-FFF2-40B4-BE49-F238E27FC236}">
                  <a16:creationId xmlns:a16="http://schemas.microsoft.com/office/drawing/2014/main" id="{CE9C8D6F-D30A-C339-1E4D-E85FE7F6B80F}"/>
                </a:ext>
              </a:extLst>
            </p:cNvPr>
            <p:cNvCxnSpPr/>
            <p:nvPr/>
          </p:nvCxnSpPr>
          <p:spPr>
            <a:xfrm>
              <a:off x="6067425" y="1914525"/>
              <a:ext cx="0" cy="438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9EF3B5-A40C-F835-DB51-3E76B920F51E}"/>
                </a:ext>
              </a:extLst>
            </p:cNvPr>
            <p:cNvCxnSpPr>
              <a:cxnSpLocks/>
            </p:cNvCxnSpPr>
            <p:nvPr/>
          </p:nvCxnSpPr>
          <p:spPr>
            <a:xfrm>
              <a:off x="3609975" y="2381250"/>
              <a:ext cx="4953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57EEFE0-0797-B1FF-CB78-8E831954BBC6}"/>
                </a:ext>
              </a:extLst>
            </p:cNvPr>
            <p:cNvCxnSpPr>
              <a:cxnSpLocks/>
            </p:cNvCxnSpPr>
            <p:nvPr/>
          </p:nvCxnSpPr>
          <p:spPr>
            <a:xfrm>
              <a:off x="3609975" y="2352675"/>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80485B-BDC9-233C-BCC6-25AF37FA147A}"/>
                </a:ext>
              </a:extLst>
            </p:cNvPr>
            <p:cNvCxnSpPr>
              <a:cxnSpLocks/>
            </p:cNvCxnSpPr>
            <p:nvPr/>
          </p:nvCxnSpPr>
          <p:spPr>
            <a:xfrm>
              <a:off x="8543925" y="2362200"/>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1" name="Rectangle: Rounded Corners 10">
            <a:extLst>
              <a:ext uri="{FF2B5EF4-FFF2-40B4-BE49-F238E27FC236}">
                <a16:creationId xmlns:a16="http://schemas.microsoft.com/office/drawing/2014/main" id="{8C246806-D708-66CF-5657-5D23FCDAD137}"/>
              </a:ext>
            </a:extLst>
          </p:cNvPr>
          <p:cNvSpPr/>
          <p:nvPr/>
        </p:nvSpPr>
        <p:spPr>
          <a:xfrm>
            <a:off x="1009650" y="2124074"/>
            <a:ext cx="4533900" cy="3552825"/>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2800" b="1" dirty="0">
                <a:solidFill>
                  <a:prstClr val="black"/>
                </a:solidFill>
                <a:latin typeface="Calibri" panose="020F0502020204030204"/>
              </a:rPr>
              <a:t>Thực vật có khả năng tự tổng hợp chất dinh dưỡng từ nước và khí các-bô-níc dưới tác dụng của ánh sáng để sống và phát triển. Chúng là nguồn thức ăn của con người và nhiều loài động vật khác.</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12" name="Rectangle: Rounded Corners 11">
            <a:extLst>
              <a:ext uri="{FF2B5EF4-FFF2-40B4-BE49-F238E27FC236}">
                <a16:creationId xmlns:a16="http://schemas.microsoft.com/office/drawing/2014/main" id="{F765BCD9-1405-7427-1117-72E5197791A1}"/>
              </a:ext>
            </a:extLst>
          </p:cNvPr>
          <p:cNvSpPr/>
          <p:nvPr/>
        </p:nvSpPr>
        <p:spPr>
          <a:xfrm>
            <a:off x="6505575" y="2143125"/>
            <a:ext cx="5029200" cy="3848100"/>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2400" b="1">
                <a:solidFill>
                  <a:prstClr val="black"/>
                </a:solidFill>
                <a:latin typeface="Calibri" panose="020F0502020204030204" pitchFamily="34" charset="0"/>
                <a:cs typeface="Calibri" panose="020F0502020204030204" pitchFamily="34" charset="0"/>
              </a:rPr>
              <a:t>Trong tự nhiên, số lượng sinh vật của một mắt xích thức ăn trong chuỗi thức ăn luôn duy trì tương đối ổn định tạo nên trạng thái cân bằng của chuỗi thức ăn. Để duy trì trạng thái cân bằng các chuỗi thức ăn trong tự nhiên, chúng ta cần tích cực trồng và chăm sóc cây xanh, bảo vệ các động vật hoang dã và môi trường sống.</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10799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ouple of cartoon characters&#10;&#10;Description automatically generated">
            <a:extLst>
              <a:ext uri="{FF2B5EF4-FFF2-40B4-BE49-F238E27FC236}">
                <a16:creationId xmlns:a16="http://schemas.microsoft.com/office/drawing/2014/main" id="{4234C645-9D33-0585-6578-9803DBCF9B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6914" y="4355943"/>
            <a:ext cx="6727806" cy="2623653"/>
          </a:xfrm>
          <a:prstGeom prst="rect">
            <a:avLst/>
          </a:prstGeom>
        </p:spPr>
      </p:pic>
      <p:grpSp>
        <p:nvGrpSpPr>
          <p:cNvPr id="3" name="Group 2">
            <a:extLst>
              <a:ext uri="{FF2B5EF4-FFF2-40B4-BE49-F238E27FC236}">
                <a16:creationId xmlns:a16="http://schemas.microsoft.com/office/drawing/2014/main" id="{8C83B25B-570B-70D5-F47F-58745E4514E8}"/>
              </a:ext>
            </a:extLst>
          </p:cNvPr>
          <p:cNvGrpSpPr/>
          <p:nvPr/>
        </p:nvGrpSpPr>
        <p:grpSpPr>
          <a:xfrm>
            <a:off x="1714500" y="1524001"/>
            <a:ext cx="9702733" cy="1746586"/>
            <a:chOff x="4739285" y="2358848"/>
            <a:chExt cx="6215585" cy="996024"/>
          </a:xfrm>
        </p:grpSpPr>
        <p:sp>
          <p:nvSpPr>
            <p:cNvPr id="4" name="Rectangle: Rounded Corners 10">
              <a:extLst>
                <a:ext uri="{FF2B5EF4-FFF2-40B4-BE49-F238E27FC236}">
                  <a16:creationId xmlns:a16="http://schemas.microsoft.com/office/drawing/2014/main" id="{494E6700-0E6D-AB5D-A6C1-9FD1D3061F0B}"/>
                </a:ext>
              </a:extLst>
            </p:cNvPr>
            <p:cNvSpPr/>
            <p:nvPr/>
          </p:nvSpPr>
          <p:spPr>
            <a:xfrm rot="5400000">
              <a:off x="7349066" y="-250933"/>
              <a:ext cx="996024" cy="6215585"/>
            </a:xfrm>
            <a:prstGeom prst="roundRect">
              <a:avLst/>
            </a:prstGeom>
            <a:solidFill>
              <a:srgbClr val="FFF2CC"/>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66954D72-77AD-4A9E-656A-A83F391D24A7}"/>
                </a:ext>
              </a:extLst>
            </p:cNvPr>
            <p:cNvSpPr>
              <a:spLocks noChangeArrowheads="1"/>
            </p:cNvSpPr>
            <p:nvPr/>
          </p:nvSpPr>
          <p:spPr bwMode="auto">
            <a:xfrm>
              <a:off x="4789591" y="2409298"/>
              <a:ext cx="6130745" cy="89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8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Hoạt động 2: Chuỗi thức ăn và vai trò của thực vật trong chuỗi thức ăn</a:t>
              </a:r>
              <a:endParaRPr kumimoji="0" lang="en-US" sz="4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23052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D9C3DC2-DFAD-34D9-2DAC-9B15EB78E2B4}"/>
              </a:ext>
            </a:extLst>
          </p:cNvPr>
          <p:cNvGrpSpPr/>
          <p:nvPr/>
        </p:nvGrpSpPr>
        <p:grpSpPr>
          <a:xfrm>
            <a:off x="988445" y="445073"/>
            <a:ext cx="10470130" cy="770708"/>
            <a:chOff x="988445" y="445073"/>
            <a:chExt cx="10470130" cy="770708"/>
          </a:xfrm>
        </p:grpSpPr>
        <p:sp>
          <p:nvSpPr>
            <p:cNvPr id="3" name="Oval 2">
              <a:extLst>
                <a:ext uri="{FF2B5EF4-FFF2-40B4-BE49-F238E27FC236}">
                  <a16:creationId xmlns:a16="http://schemas.microsoft.com/office/drawing/2014/main" id="{1B641B26-E5A3-7DA3-4963-C67603931064}"/>
                </a:ext>
              </a:extLst>
            </p:cNvPr>
            <p:cNvSpPr/>
            <p:nvPr/>
          </p:nvSpPr>
          <p:spPr>
            <a:xfrm>
              <a:off x="988445" y="445073"/>
              <a:ext cx="770708" cy="770708"/>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Ciel Pony" panose="02000000000000000000" pitchFamily="2" charset="0"/>
                  <a:ea typeface="+mn-ea"/>
                  <a:cs typeface="+mn-cs"/>
                </a:rPr>
                <a:t>2</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11" name="TextBox 10">
              <a:extLst>
                <a:ext uri="{FF2B5EF4-FFF2-40B4-BE49-F238E27FC236}">
                  <a16:creationId xmlns:a16="http://schemas.microsoft.com/office/drawing/2014/main" id="{1CD48B9C-9939-9FDB-71B2-4CFAD60BEA16}"/>
                </a:ext>
              </a:extLst>
            </p:cNvPr>
            <p:cNvSpPr txBox="1"/>
            <p:nvPr/>
          </p:nvSpPr>
          <p:spPr>
            <a:xfrm>
              <a:off x="1740103" y="511748"/>
              <a:ext cx="971847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Hãy kể các chuỗi thức ăn có từ ba sinh vật trở lên.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B90A00BB-DF28-0CFB-6A89-08E2840E2791}"/>
              </a:ext>
            </a:extLst>
          </p:cNvPr>
          <p:cNvSpPr txBox="1"/>
          <p:nvPr/>
        </p:nvSpPr>
        <p:spPr>
          <a:xfrm>
            <a:off x="1876425" y="1390650"/>
            <a:ext cx="10429875" cy="4992457"/>
          </a:xfrm>
          <a:prstGeom prst="rect">
            <a:avLst/>
          </a:prstGeom>
          <a:noFill/>
        </p:spPr>
        <p:txBody>
          <a:bodyPr wrap="square" rtlCol="0">
            <a:spAutoFit/>
          </a:bodyPr>
          <a:lstStyle/>
          <a:p>
            <a:pPr algn="just">
              <a:lnSpc>
                <a:spcPct val="150000"/>
              </a:lnSpc>
            </a:pPr>
            <a:r>
              <a:rPr lang="vi-VN" sz="3600" b="0" i="0" dirty="0">
                <a:solidFill>
                  <a:srgbClr val="FF0000"/>
                </a:solidFill>
                <a:effectLst/>
                <a:latin typeface="Calibri" panose="020F0502020204030204" pitchFamily="34" charset="0"/>
                <a:cs typeface="Calibri" panose="020F0502020204030204" pitchFamily="34" charset="0"/>
              </a:rPr>
              <a:t>Cây → Hươu → Sư tử.</a:t>
            </a:r>
          </a:p>
          <a:p>
            <a:pPr algn="just">
              <a:lnSpc>
                <a:spcPct val="150000"/>
              </a:lnSpc>
            </a:pPr>
            <a:r>
              <a:rPr lang="vi-VN" sz="3600" b="0" i="0" dirty="0">
                <a:solidFill>
                  <a:srgbClr val="FF0000"/>
                </a:solidFill>
                <a:effectLst/>
                <a:latin typeface="Calibri" panose="020F0502020204030204" pitchFamily="34" charset="0"/>
                <a:cs typeface="Calibri" panose="020F0502020204030204" pitchFamily="34" charset="0"/>
              </a:rPr>
              <a:t>Lúa → Châu chấu → Ếch → Rắn → Đại bàng.</a:t>
            </a:r>
          </a:p>
          <a:p>
            <a:pPr algn="just">
              <a:lnSpc>
                <a:spcPct val="150000"/>
              </a:lnSpc>
            </a:pPr>
            <a:r>
              <a:rPr lang="vi-VN" sz="3600" b="0" i="0" dirty="0">
                <a:solidFill>
                  <a:srgbClr val="FF0000"/>
                </a:solidFill>
                <a:effectLst/>
                <a:latin typeface="Calibri" panose="020F0502020204030204" pitchFamily="34" charset="0"/>
                <a:cs typeface="Calibri" panose="020F0502020204030204" pitchFamily="34" charset="0"/>
              </a:rPr>
              <a:t>Rong → Cá nhỏ → Chim.</a:t>
            </a:r>
          </a:p>
          <a:p>
            <a:pPr algn="just">
              <a:lnSpc>
                <a:spcPct val="150000"/>
              </a:lnSpc>
            </a:pPr>
            <a:r>
              <a:rPr lang="vi-VN" sz="3600" b="0" i="0" dirty="0">
                <a:solidFill>
                  <a:srgbClr val="FF0000"/>
                </a:solidFill>
                <a:effectLst/>
                <a:latin typeface="Calibri" panose="020F0502020204030204" pitchFamily="34" charset="0"/>
                <a:cs typeface="Calibri" panose="020F0502020204030204" pitchFamily="34" charset="0"/>
              </a:rPr>
              <a:t>Lúa → Chuột → Mèo.</a:t>
            </a:r>
          </a:p>
          <a:p>
            <a:pPr algn="just">
              <a:lnSpc>
                <a:spcPct val="150000"/>
              </a:lnSpc>
            </a:pPr>
            <a:r>
              <a:rPr lang="vi-VN" sz="3600" b="0" i="0" dirty="0">
                <a:solidFill>
                  <a:srgbClr val="FF0000"/>
                </a:solidFill>
                <a:effectLst/>
                <a:latin typeface="Calibri" panose="020F0502020204030204" pitchFamily="34" charset="0"/>
                <a:cs typeface="Calibri" panose="020F0502020204030204" pitchFamily="34" charset="0"/>
              </a:rPr>
              <a:t>Lá cây → Rệp → Ấu trùng bọ rùa → Chim.</a:t>
            </a:r>
          </a:p>
          <a:p>
            <a:pPr algn="just">
              <a:lnSpc>
                <a:spcPct val="150000"/>
              </a:lnSpc>
            </a:pPr>
            <a:r>
              <a:rPr lang="vi-VN" sz="3600" b="0" i="0" dirty="0">
                <a:solidFill>
                  <a:srgbClr val="FF0000"/>
                </a:solidFill>
                <a:effectLst/>
                <a:latin typeface="Calibri" panose="020F0502020204030204" pitchFamily="34" charset="0"/>
                <a:cs typeface="Calibri" panose="020F0502020204030204" pitchFamily="34" charset="0"/>
              </a:rPr>
              <a:t>Bèo tấm → Ốc → Cá.</a:t>
            </a:r>
          </a:p>
        </p:txBody>
      </p:sp>
    </p:spTree>
    <p:extLst>
      <p:ext uri="{BB962C8B-B14F-4D97-AF65-F5344CB8AC3E}">
        <p14:creationId xmlns:p14="http://schemas.microsoft.com/office/powerpoint/2010/main" val="717438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A cartoon of a child&#10;&#10;Description automatically generated">
            <a:extLst>
              <a:ext uri="{FF2B5EF4-FFF2-40B4-BE49-F238E27FC236}">
                <a16:creationId xmlns:a16="http://schemas.microsoft.com/office/drawing/2014/main" id="{AB6AB3CF-CBFF-5281-69F1-1669885B3B5D}"/>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257144" y="1580242"/>
            <a:ext cx="2904308" cy="5356827"/>
          </a:xfrm>
          <a:prstGeom prst="rect">
            <a:avLst/>
          </a:prstGeom>
        </p:spPr>
      </p:pic>
      <p:pic>
        <p:nvPicPr>
          <p:cNvPr id="12" name="Picture 11" descr="A cartoon of a child pointing&#10;&#10;Description automatically generated">
            <a:extLst>
              <a:ext uri="{FF2B5EF4-FFF2-40B4-BE49-F238E27FC236}">
                <a16:creationId xmlns:a16="http://schemas.microsoft.com/office/drawing/2014/main" id="{5D2E6024-E848-C2DE-DF3F-6042A4E97A7D}"/>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375906" y="1811956"/>
            <a:ext cx="2528711" cy="5204183"/>
          </a:xfrm>
          <a:prstGeom prst="rect">
            <a:avLst/>
          </a:prstGeom>
        </p:spPr>
      </p:pic>
      <p:sp>
        <p:nvSpPr>
          <p:cNvPr id="13" name="Rectangle: Rounded Corners 12">
            <a:extLst>
              <a:ext uri="{FF2B5EF4-FFF2-40B4-BE49-F238E27FC236}">
                <a16:creationId xmlns:a16="http://schemas.microsoft.com/office/drawing/2014/main" id="{022EE118-5F47-74D6-94CA-E08EE9AD3E7D}"/>
              </a:ext>
            </a:extLst>
          </p:cNvPr>
          <p:cNvSpPr/>
          <p:nvPr/>
        </p:nvSpPr>
        <p:spPr>
          <a:xfrm>
            <a:off x="2540483" y="564385"/>
            <a:ext cx="7317892" cy="1340616"/>
          </a:xfrm>
          <a:custGeom>
            <a:avLst/>
            <a:gdLst>
              <a:gd name="connsiteX0" fmla="*/ 0 w 7317892"/>
              <a:gd name="connsiteY0" fmla="*/ 223440 h 1340616"/>
              <a:gd name="connsiteX1" fmla="*/ 855185 w 7317892"/>
              <a:gd name="connsiteY1" fmla="*/ 0 h 1340616"/>
              <a:gd name="connsiteX2" fmla="*/ 6462706 w 7317892"/>
              <a:gd name="connsiteY2" fmla="*/ 0 h 1340616"/>
              <a:gd name="connsiteX3" fmla="*/ 7317892 w 7317892"/>
              <a:gd name="connsiteY3" fmla="*/ 223440 h 1340616"/>
              <a:gd name="connsiteX4" fmla="*/ 7317892 w 7317892"/>
              <a:gd name="connsiteY4" fmla="*/ 1117175 h 1340616"/>
              <a:gd name="connsiteX5" fmla="*/ 6462706 w 7317892"/>
              <a:gd name="connsiteY5" fmla="*/ 1340616 h 1340616"/>
              <a:gd name="connsiteX6" fmla="*/ 855185 w 7317892"/>
              <a:gd name="connsiteY6" fmla="*/ 1340616 h 1340616"/>
              <a:gd name="connsiteX7" fmla="*/ 0 w 7317892"/>
              <a:gd name="connsiteY7" fmla="*/ 1117175 h 1340616"/>
              <a:gd name="connsiteX8" fmla="*/ 0 w 7317892"/>
              <a:gd name="connsiteY8" fmla="*/ 223440 h 1340616"/>
              <a:gd name="connsiteX0" fmla="*/ 0 w 7317892"/>
              <a:gd name="connsiteY0" fmla="*/ 223440 h 1340616"/>
              <a:gd name="connsiteX1" fmla="*/ 855185 w 7317892"/>
              <a:gd name="connsiteY1" fmla="*/ 0 h 1340616"/>
              <a:gd name="connsiteX2" fmla="*/ 6462706 w 7317892"/>
              <a:gd name="connsiteY2" fmla="*/ 0 h 1340616"/>
              <a:gd name="connsiteX3" fmla="*/ 7317892 w 7317892"/>
              <a:gd name="connsiteY3" fmla="*/ 223440 h 1340616"/>
              <a:gd name="connsiteX4" fmla="*/ 7317892 w 7317892"/>
              <a:gd name="connsiteY4" fmla="*/ 1117175 h 1340616"/>
              <a:gd name="connsiteX5" fmla="*/ 6462706 w 7317892"/>
              <a:gd name="connsiteY5" fmla="*/ 1340616 h 1340616"/>
              <a:gd name="connsiteX6" fmla="*/ 855185 w 7317892"/>
              <a:gd name="connsiteY6" fmla="*/ 1340616 h 1340616"/>
              <a:gd name="connsiteX7" fmla="*/ 0 w 7317892"/>
              <a:gd name="connsiteY7" fmla="*/ 1117175 h 1340616"/>
              <a:gd name="connsiteX8" fmla="*/ 0 w 7317892"/>
              <a:gd name="connsiteY8" fmla="*/ 223440 h 1340616"/>
              <a:gd name="connsiteX0" fmla="*/ 0 w 7317892"/>
              <a:gd name="connsiteY0" fmla="*/ 223440 h 1340616"/>
              <a:gd name="connsiteX1" fmla="*/ 855185 w 7317892"/>
              <a:gd name="connsiteY1" fmla="*/ 0 h 1340616"/>
              <a:gd name="connsiteX2" fmla="*/ 6462706 w 7317892"/>
              <a:gd name="connsiteY2" fmla="*/ 0 h 1340616"/>
              <a:gd name="connsiteX3" fmla="*/ 7317892 w 7317892"/>
              <a:gd name="connsiteY3" fmla="*/ 223440 h 1340616"/>
              <a:gd name="connsiteX4" fmla="*/ 7317892 w 7317892"/>
              <a:gd name="connsiteY4" fmla="*/ 1117175 h 1340616"/>
              <a:gd name="connsiteX5" fmla="*/ 6462706 w 7317892"/>
              <a:gd name="connsiteY5" fmla="*/ 1340616 h 1340616"/>
              <a:gd name="connsiteX6" fmla="*/ 855185 w 7317892"/>
              <a:gd name="connsiteY6" fmla="*/ 1340616 h 1340616"/>
              <a:gd name="connsiteX7" fmla="*/ 0 w 7317892"/>
              <a:gd name="connsiteY7" fmla="*/ 1117175 h 1340616"/>
              <a:gd name="connsiteX8" fmla="*/ 0 w 7317892"/>
              <a:gd name="connsiteY8" fmla="*/ 223440 h 134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7892" h="1340616" fill="none" extrusionOk="0">
                <a:moveTo>
                  <a:pt x="0" y="223440"/>
                </a:moveTo>
                <a:cubicBezTo>
                  <a:pt x="5792" y="17564"/>
                  <a:pt x="387237" y="-109880"/>
                  <a:pt x="855185" y="0"/>
                </a:cubicBezTo>
                <a:cubicBezTo>
                  <a:pt x="3604292" y="-30244"/>
                  <a:pt x="4995269" y="-120903"/>
                  <a:pt x="6462706" y="0"/>
                </a:cubicBezTo>
                <a:cubicBezTo>
                  <a:pt x="6913889" y="22617"/>
                  <a:pt x="7353448" y="124101"/>
                  <a:pt x="7317892" y="223440"/>
                </a:cubicBezTo>
                <a:cubicBezTo>
                  <a:pt x="7248236" y="459039"/>
                  <a:pt x="7386189" y="987358"/>
                  <a:pt x="7317892" y="1117175"/>
                </a:cubicBezTo>
                <a:cubicBezTo>
                  <a:pt x="7309524" y="1287559"/>
                  <a:pt x="7022669" y="1348321"/>
                  <a:pt x="6462706" y="1340616"/>
                </a:cubicBezTo>
                <a:cubicBezTo>
                  <a:pt x="5561969" y="1173699"/>
                  <a:pt x="3270915" y="1353579"/>
                  <a:pt x="855185" y="1340616"/>
                </a:cubicBezTo>
                <a:cubicBezTo>
                  <a:pt x="283252" y="1311464"/>
                  <a:pt x="-67000" y="1218781"/>
                  <a:pt x="0" y="1117175"/>
                </a:cubicBezTo>
                <a:cubicBezTo>
                  <a:pt x="142912" y="771368"/>
                  <a:pt x="-119113" y="576385"/>
                  <a:pt x="0" y="223440"/>
                </a:cubicBezTo>
                <a:close/>
              </a:path>
              <a:path w="7317892" h="1340616" stroke="0" extrusionOk="0">
                <a:moveTo>
                  <a:pt x="0" y="223440"/>
                </a:moveTo>
                <a:cubicBezTo>
                  <a:pt x="-78996" y="106637"/>
                  <a:pt x="390554" y="-2467"/>
                  <a:pt x="855185" y="0"/>
                </a:cubicBezTo>
                <a:cubicBezTo>
                  <a:pt x="1512530" y="314322"/>
                  <a:pt x="4918646" y="233812"/>
                  <a:pt x="6462706" y="0"/>
                </a:cubicBezTo>
                <a:cubicBezTo>
                  <a:pt x="6903065" y="-18505"/>
                  <a:pt x="7256667" y="111344"/>
                  <a:pt x="7317892" y="223440"/>
                </a:cubicBezTo>
                <a:cubicBezTo>
                  <a:pt x="7492350" y="580052"/>
                  <a:pt x="7366914" y="943955"/>
                  <a:pt x="7317892" y="1117175"/>
                </a:cubicBezTo>
                <a:cubicBezTo>
                  <a:pt x="7373757" y="1314935"/>
                  <a:pt x="6962899" y="1273160"/>
                  <a:pt x="6462706" y="1340616"/>
                </a:cubicBezTo>
                <a:cubicBezTo>
                  <a:pt x="5423355" y="1088293"/>
                  <a:pt x="4135015" y="1014415"/>
                  <a:pt x="855185" y="1340616"/>
                </a:cubicBezTo>
                <a:cubicBezTo>
                  <a:pt x="341906" y="1358198"/>
                  <a:pt x="-40620" y="1254474"/>
                  <a:pt x="0" y="1117175"/>
                </a:cubicBezTo>
                <a:cubicBezTo>
                  <a:pt x="7619" y="792077"/>
                  <a:pt x="-38432" y="554515"/>
                  <a:pt x="0" y="223440"/>
                </a:cubicBezTo>
                <a:close/>
              </a:path>
              <a:path w="7317892" h="1340616" fill="none" stroke="0" extrusionOk="0">
                <a:moveTo>
                  <a:pt x="0" y="223440"/>
                </a:moveTo>
                <a:cubicBezTo>
                  <a:pt x="57341" y="110908"/>
                  <a:pt x="349732" y="21609"/>
                  <a:pt x="855185" y="0"/>
                </a:cubicBezTo>
                <a:cubicBezTo>
                  <a:pt x="3737040" y="88647"/>
                  <a:pt x="4784967" y="-116477"/>
                  <a:pt x="6462706" y="0"/>
                </a:cubicBezTo>
                <a:cubicBezTo>
                  <a:pt x="6909039" y="14655"/>
                  <a:pt x="7342553" y="112453"/>
                  <a:pt x="7317892" y="223440"/>
                </a:cubicBezTo>
                <a:cubicBezTo>
                  <a:pt x="7244309" y="487175"/>
                  <a:pt x="7415655" y="950256"/>
                  <a:pt x="7317892" y="1117175"/>
                </a:cubicBezTo>
                <a:cubicBezTo>
                  <a:pt x="7386649" y="1206581"/>
                  <a:pt x="7056630" y="1338149"/>
                  <a:pt x="6462706" y="1340616"/>
                </a:cubicBezTo>
                <a:cubicBezTo>
                  <a:pt x="3875605" y="1314791"/>
                  <a:pt x="3524968" y="1424960"/>
                  <a:pt x="855185" y="1340616"/>
                </a:cubicBezTo>
                <a:cubicBezTo>
                  <a:pt x="298211" y="1329660"/>
                  <a:pt x="-74353" y="1207165"/>
                  <a:pt x="0" y="1117175"/>
                </a:cubicBezTo>
                <a:cubicBezTo>
                  <a:pt x="171040" y="751668"/>
                  <a:pt x="-112478" y="449835"/>
                  <a:pt x="0" y="223440"/>
                </a:cubicBezTo>
                <a:close/>
              </a:path>
              <a:path w="7317892" h="1340616" fill="none" stroke="0" extrusionOk="0">
                <a:moveTo>
                  <a:pt x="0" y="223440"/>
                </a:moveTo>
                <a:cubicBezTo>
                  <a:pt x="17057" y="1374"/>
                  <a:pt x="446468" y="-74156"/>
                  <a:pt x="855185" y="0"/>
                </a:cubicBezTo>
                <a:cubicBezTo>
                  <a:pt x="3773904" y="-41829"/>
                  <a:pt x="4891672" y="-210163"/>
                  <a:pt x="6462706" y="0"/>
                </a:cubicBezTo>
                <a:cubicBezTo>
                  <a:pt x="6911823" y="19377"/>
                  <a:pt x="7344733" y="113314"/>
                  <a:pt x="7317892" y="223440"/>
                </a:cubicBezTo>
                <a:cubicBezTo>
                  <a:pt x="7247190" y="464929"/>
                  <a:pt x="7394814" y="982557"/>
                  <a:pt x="7317892" y="1117175"/>
                </a:cubicBezTo>
                <a:cubicBezTo>
                  <a:pt x="7324961" y="1266144"/>
                  <a:pt x="7018685" y="1307099"/>
                  <a:pt x="6462706" y="1340616"/>
                </a:cubicBezTo>
                <a:cubicBezTo>
                  <a:pt x="4482231" y="1234899"/>
                  <a:pt x="2500185" y="1258348"/>
                  <a:pt x="855185" y="1340616"/>
                </a:cubicBezTo>
                <a:cubicBezTo>
                  <a:pt x="286925" y="1314593"/>
                  <a:pt x="-56557" y="1220457"/>
                  <a:pt x="0" y="1117175"/>
                </a:cubicBezTo>
                <a:cubicBezTo>
                  <a:pt x="150886" y="742946"/>
                  <a:pt x="-79653" y="480225"/>
                  <a:pt x="0" y="223440"/>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317892"/>
                      <a:gd name="connsiteY0" fmla="*/ 223440 h 1340616"/>
                      <a:gd name="connsiteX1" fmla="*/ 855185 w 7317892"/>
                      <a:gd name="connsiteY1" fmla="*/ 0 h 1340616"/>
                      <a:gd name="connsiteX2" fmla="*/ 6462706 w 7317892"/>
                      <a:gd name="connsiteY2" fmla="*/ 0 h 1340616"/>
                      <a:gd name="connsiteX3" fmla="*/ 7317892 w 7317892"/>
                      <a:gd name="connsiteY3" fmla="*/ 223440 h 1340616"/>
                      <a:gd name="connsiteX4" fmla="*/ 7317892 w 7317892"/>
                      <a:gd name="connsiteY4" fmla="*/ 1117175 h 1340616"/>
                      <a:gd name="connsiteX5" fmla="*/ 6462706 w 7317892"/>
                      <a:gd name="connsiteY5" fmla="*/ 1340616 h 1340616"/>
                      <a:gd name="connsiteX6" fmla="*/ 855185 w 7317892"/>
                      <a:gd name="connsiteY6" fmla="*/ 1340616 h 1340616"/>
                      <a:gd name="connsiteX7" fmla="*/ 0 w 7317892"/>
                      <a:gd name="connsiteY7" fmla="*/ 1117175 h 1340616"/>
                      <a:gd name="connsiteX8" fmla="*/ 0 w 7317892"/>
                      <a:gd name="connsiteY8" fmla="*/ 223440 h 1340616"/>
                      <a:gd name="connsiteX0" fmla="*/ 0 w 7317892"/>
                      <a:gd name="connsiteY0" fmla="*/ 223440 h 1340616"/>
                      <a:gd name="connsiteX1" fmla="*/ 855185 w 7317892"/>
                      <a:gd name="connsiteY1" fmla="*/ 0 h 1340616"/>
                      <a:gd name="connsiteX2" fmla="*/ 6462706 w 7317892"/>
                      <a:gd name="connsiteY2" fmla="*/ 0 h 1340616"/>
                      <a:gd name="connsiteX3" fmla="*/ 7317892 w 7317892"/>
                      <a:gd name="connsiteY3" fmla="*/ 223440 h 1340616"/>
                      <a:gd name="connsiteX4" fmla="*/ 7317892 w 7317892"/>
                      <a:gd name="connsiteY4" fmla="*/ 1117175 h 1340616"/>
                      <a:gd name="connsiteX5" fmla="*/ 6462706 w 7317892"/>
                      <a:gd name="connsiteY5" fmla="*/ 1340616 h 1340616"/>
                      <a:gd name="connsiteX6" fmla="*/ 855185 w 7317892"/>
                      <a:gd name="connsiteY6" fmla="*/ 1340616 h 1340616"/>
                      <a:gd name="connsiteX7" fmla="*/ 0 w 7317892"/>
                      <a:gd name="connsiteY7" fmla="*/ 1117175 h 1340616"/>
                      <a:gd name="connsiteX8" fmla="*/ 0 w 7317892"/>
                      <a:gd name="connsiteY8" fmla="*/ 223440 h 134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7892" h="1340616" fill="none" extrusionOk="0">
                        <a:moveTo>
                          <a:pt x="0" y="223440"/>
                        </a:moveTo>
                        <a:cubicBezTo>
                          <a:pt x="4016" y="50002"/>
                          <a:pt x="386133" y="-76798"/>
                          <a:pt x="855185" y="0"/>
                        </a:cubicBezTo>
                        <a:cubicBezTo>
                          <a:pt x="3616226" y="-14593"/>
                          <a:pt x="4881450" y="-51875"/>
                          <a:pt x="6462706" y="0"/>
                        </a:cubicBezTo>
                        <a:cubicBezTo>
                          <a:pt x="6915491" y="19323"/>
                          <a:pt x="7350874" y="119589"/>
                          <a:pt x="7317892" y="223440"/>
                        </a:cubicBezTo>
                        <a:cubicBezTo>
                          <a:pt x="7241163" y="463638"/>
                          <a:pt x="7383070" y="957585"/>
                          <a:pt x="7317892" y="1117175"/>
                        </a:cubicBezTo>
                        <a:cubicBezTo>
                          <a:pt x="7312315" y="1268885"/>
                          <a:pt x="7003058" y="1345902"/>
                          <a:pt x="6462706" y="1340616"/>
                        </a:cubicBezTo>
                        <a:cubicBezTo>
                          <a:pt x="3930826" y="1353084"/>
                          <a:pt x="3487148" y="1323820"/>
                          <a:pt x="855185" y="1340616"/>
                        </a:cubicBezTo>
                        <a:cubicBezTo>
                          <a:pt x="288783" y="1315284"/>
                          <a:pt x="-50528" y="1229847"/>
                          <a:pt x="0" y="1117175"/>
                        </a:cubicBezTo>
                        <a:cubicBezTo>
                          <a:pt x="157546" y="724439"/>
                          <a:pt x="-120781" y="525627"/>
                          <a:pt x="0" y="223440"/>
                        </a:cubicBezTo>
                        <a:close/>
                      </a:path>
                      <a:path w="7317892" h="1340616" stroke="0" extrusionOk="0">
                        <a:moveTo>
                          <a:pt x="0" y="223440"/>
                        </a:moveTo>
                        <a:cubicBezTo>
                          <a:pt x="-26340" y="93936"/>
                          <a:pt x="416897" y="-265"/>
                          <a:pt x="855185" y="0"/>
                        </a:cubicBezTo>
                        <a:cubicBezTo>
                          <a:pt x="1629607" y="186848"/>
                          <a:pt x="4911260" y="174721"/>
                          <a:pt x="6462706" y="0"/>
                        </a:cubicBezTo>
                        <a:cubicBezTo>
                          <a:pt x="6879419" y="-7011"/>
                          <a:pt x="7256456" y="94074"/>
                          <a:pt x="7317892" y="223440"/>
                        </a:cubicBezTo>
                        <a:cubicBezTo>
                          <a:pt x="7471755" y="571078"/>
                          <a:pt x="7371997" y="966347"/>
                          <a:pt x="7317892" y="1117175"/>
                        </a:cubicBezTo>
                        <a:cubicBezTo>
                          <a:pt x="7377920" y="1276307"/>
                          <a:pt x="6956192" y="1307886"/>
                          <a:pt x="6462706" y="1340616"/>
                        </a:cubicBezTo>
                        <a:cubicBezTo>
                          <a:pt x="5554791" y="1239113"/>
                          <a:pt x="3844233" y="1191260"/>
                          <a:pt x="855185" y="1340616"/>
                        </a:cubicBezTo>
                        <a:cubicBezTo>
                          <a:pt x="339764" y="1348719"/>
                          <a:pt x="-34095" y="1237156"/>
                          <a:pt x="0" y="1117175"/>
                        </a:cubicBezTo>
                        <a:cubicBezTo>
                          <a:pt x="-195" y="782912"/>
                          <a:pt x="-55748" y="584192"/>
                          <a:pt x="0" y="223440"/>
                        </a:cubicBezTo>
                        <a:close/>
                      </a:path>
                      <a:path w="7317892" h="1340616" fill="none" stroke="0" extrusionOk="0">
                        <a:moveTo>
                          <a:pt x="0" y="223440"/>
                        </a:moveTo>
                        <a:cubicBezTo>
                          <a:pt x="4790" y="80364"/>
                          <a:pt x="389360" y="-7077"/>
                          <a:pt x="855185" y="0"/>
                        </a:cubicBezTo>
                        <a:cubicBezTo>
                          <a:pt x="3729203" y="28368"/>
                          <a:pt x="4767110" y="-160211"/>
                          <a:pt x="6462706" y="0"/>
                        </a:cubicBezTo>
                        <a:cubicBezTo>
                          <a:pt x="6915923" y="7437"/>
                          <a:pt x="7338668" y="104605"/>
                          <a:pt x="7317892" y="223440"/>
                        </a:cubicBezTo>
                        <a:cubicBezTo>
                          <a:pt x="7260184" y="469898"/>
                          <a:pt x="7390711" y="962701"/>
                          <a:pt x="7317892" y="1117175"/>
                        </a:cubicBezTo>
                        <a:cubicBezTo>
                          <a:pt x="7374508" y="1231099"/>
                          <a:pt x="6978445" y="1318529"/>
                          <a:pt x="6462706" y="1340616"/>
                        </a:cubicBezTo>
                        <a:cubicBezTo>
                          <a:pt x="3862453" y="1304522"/>
                          <a:pt x="3504139" y="1364575"/>
                          <a:pt x="855185" y="1340616"/>
                        </a:cubicBezTo>
                        <a:cubicBezTo>
                          <a:pt x="294111" y="1322481"/>
                          <a:pt x="-56480" y="1217255"/>
                          <a:pt x="0" y="1117175"/>
                        </a:cubicBezTo>
                        <a:cubicBezTo>
                          <a:pt x="154375" y="729478"/>
                          <a:pt x="-91434" y="441323"/>
                          <a:pt x="0" y="22344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Nếu trong tự nhiên không có thực vật thì điều gì sẽ xảy ra?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Hình chữ nhật: Góc Tròn 9">
            <a:extLst>
              <a:ext uri="{FF2B5EF4-FFF2-40B4-BE49-F238E27FC236}">
                <a16:creationId xmlns:a16="http://schemas.microsoft.com/office/drawing/2014/main" id="{3FC2667F-BC7C-DBA9-D62E-BE8D746E2323}"/>
              </a:ext>
            </a:extLst>
          </p:cNvPr>
          <p:cNvSpPr/>
          <p:nvPr/>
        </p:nvSpPr>
        <p:spPr>
          <a:xfrm>
            <a:off x="2619375" y="2314575"/>
            <a:ext cx="6943725" cy="3943350"/>
          </a:xfrm>
          <a:custGeom>
            <a:avLst/>
            <a:gdLst>
              <a:gd name="connsiteX0" fmla="*/ 0 w 6943725"/>
              <a:gd name="connsiteY0" fmla="*/ 657238 h 3943350"/>
              <a:gd name="connsiteX1" fmla="*/ 197829 w 6943725"/>
              <a:gd name="connsiteY1" fmla="*/ 0 h 3943350"/>
              <a:gd name="connsiteX2" fmla="*/ 6745895 w 6943725"/>
              <a:gd name="connsiteY2" fmla="*/ 0 h 3943350"/>
              <a:gd name="connsiteX3" fmla="*/ 6943725 w 6943725"/>
              <a:gd name="connsiteY3" fmla="*/ 657238 h 3943350"/>
              <a:gd name="connsiteX4" fmla="*/ 6943725 w 6943725"/>
              <a:gd name="connsiteY4" fmla="*/ 3286111 h 3943350"/>
              <a:gd name="connsiteX5" fmla="*/ 6745895 w 6943725"/>
              <a:gd name="connsiteY5" fmla="*/ 3943350 h 3943350"/>
              <a:gd name="connsiteX6" fmla="*/ 197829 w 6943725"/>
              <a:gd name="connsiteY6" fmla="*/ 3943350 h 3943350"/>
              <a:gd name="connsiteX7" fmla="*/ 0 w 6943725"/>
              <a:gd name="connsiteY7" fmla="*/ 3286111 h 3943350"/>
              <a:gd name="connsiteX8" fmla="*/ 0 w 6943725"/>
              <a:gd name="connsiteY8" fmla="*/ 657238 h 3943350"/>
              <a:gd name="connsiteX0" fmla="*/ 0 w 6943725"/>
              <a:gd name="connsiteY0" fmla="*/ 657238 h 3943350"/>
              <a:gd name="connsiteX1" fmla="*/ 197829 w 6943725"/>
              <a:gd name="connsiteY1" fmla="*/ 0 h 3943350"/>
              <a:gd name="connsiteX2" fmla="*/ 6745895 w 6943725"/>
              <a:gd name="connsiteY2" fmla="*/ 0 h 3943350"/>
              <a:gd name="connsiteX3" fmla="*/ 6943725 w 6943725"/>
              <a:gd name="connsiteY3" fmla="*/ 657238 h 3943350"/>
              <a:gd name="connsiteX4" fmla="*/ 6943725 w 6943725"/>
              <a:gd name="connsiteY4" fmla="*/ 3286111 h 3943350"/>
              <a:gd name="connsiteX5" fmla="*/ 6745895 w 6943725"/>
              <a:gd name="connsiteY5" fmla="*/ 3943350 h 3943350"/>
              <a:gd name="connsiteX6" fmla="*/ 197829 w 6943725"/>
              <a:gd name="connsiteY6" fmla="*/ 3943350 h 3943350"/>
              <a:gd name="connsiteX7" fmla="*/ 0 w 6943725"/>
              <a:gd name="connsiteY7" fmla="*/ 3286111 h 3943350"/>
              <a:gd name="connsiteX8" fmla="*/ 0 w 6943725"/>
              <a:gd name="connsiteY8" fmla="*/ 657238 h 3943350"/>
              <a:gd name="connsiteX0" fmla="*/ 0 w 6943725"/>
              <a:gd name="connsiteY0" fmla="*/ 657238 h 3943350"/>
              <a:gd name="connsiteX1" fmla="*/ 197829 w 6943725"/>
              <a:gd name="connsiteY1" fmla="*/ 0 h 3943350"/>
              <a:gd name="connsiteX2" fmla="*/ 6745895 w 6943725"/>
              <a:gd name="connsiteY2" fmla="*/ 0 h 3943350"/>
              <a:gd name="connsiteX3" fmla="*/ 6943725 w 6943725"/>
              <a:gd name="connsiteY3" fmla="*/ 657238 h 3943350"/>
              <a:gd name="connsiteX4" fmla="*/ 6943725 w 6943725"/>
              <a:gd name="connsiteY4" fmla="*/ 3286111 h 3943350"/>
              <a:gd name="connsiteX5" fmla="*/ 6745895 w 6943725"/>
              <a:gd name="connsiteY5" fmla="*/ 3943350 h 3943350"/>
              <a:gd name="connsiteX6" fmla="*/ 197829 w 6943725"/>
              <a:gd name="connsiteY6" fmla="*/ 3943350 h 3943350"/>
              <a:gd name="connsiteX7" fmla="*/ 0 w 6943725"/>
              <a:gd name="connsiteY7" fmla="*/ 3286111 h 3943350"/>
              <a:gd name="connsiteX8" fmla="*/ 0 w 6943725"/>
              <a:gd name="connsiteY8" fmla="*/ 657238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3725" h="3943350" fill="none" extrusionOk="0">
                <a:moveTo>
                  <a:pt x="0" y="657238"/>
                </a:moveTo>
                <a:cubicBezTo>
                  <a:pt x="-31791" y="298412"/>
                  <a:pt x="82495" y="40837"/>
                  <a:pt x="197829" y="0"/>
                </a:cubicBezTo>
                <a:cubicBezTo>
                  <a:pt x="999367" y="664902"/>
                  <a:pt x="5357560" y="-354352"/>
                  <a:pt x="6745895" y="0"/>
                </a:cubicBezTo>
                <a:cubicBezTo>
                  <a:pt x="6892210" y="-84909"/>
                  <a:pt x="7038734" y="332112"/>
                  <a:pt x="6943725" y="657238"/>
                </a:cubicBezTo>
                <a:cubicBezTo>
                  <a:pt x="6915949" y="1441059"/>
                  <a:pt x="6985961" y="2843533"/>
                  <a:pt x="6943725" y="3286111"/>
                </a:cubicBezTo>
                <a:cubicBezTo>
                  <a:pt x="6906436" y="3629174"/>
                  <a:pt x="6821561" y="3972559"/>
                  <a:pt x="6745895" y="3943350"/>
                </a:cubicBezTo>
                <a:cubicBezTo>
                  <a:pt x="4597120" y="4165703"/>
                  <a:pt x="1032879" y="3657096"/>
                  <a:pt x="197829" y="3943350"/>
                </a:cubicBezTo>
                <a:cubicBezTo>
                  <a:pt x="76561" y="4053707"/>
                  <a:pt x="-59332" y="3705227"/>
                  <a:pt x="0" y="3286111"/>
                </a:cubicBezTo>
                <a:cubicBezTo>
                  <a:pt x="38006" y="2717891"/>
                  <a:pt x="-75224" y="1283159"/>
                  <a:pt x="0" y="657238"/>
                </a:cubicBezTo>
                <a:close/>
              </a:path>
              <a:path w="6943725" h="3943350" stroke="0" extrusionOk="0">
                <a:moveTo>
                  <a:pt x="0" y="657238"/>
                </a:moveTo>
                <a:cubicBezTo>
                  <a:pt x="21941" y="305029"/>
                  <a:pt x="116909" y="1598"/>
                  <a:pt x="197829" y="0"/>
                </a:cubicBezTo>
                <a:cubicBezTo>
                  <a:pt x="1252793" y="-441837"/>
                  <a:pt x="3660862" y="581"/>
                  <a:pt x="6745895" y="0"/>
                </a:cubicBezTo>
                <a:cubicBezTo>
                  <a:pt x="6886512" y="17213"/>
                  <a:pt x="6880622" y="324847"/>
                  <a:pt x="6943725" y="657238"/>
                </a:cubicBezTo>
                <a:cubicBezTo>
                  <a:pt x="6901583" y="1561513"/>
                  <a:pt x="6903878" y="2225466"/>
                  <a:pt x="6943725" y="3286111"/>
                </a:cubicBezTo>
                <a:cubicBezTo>
                  <a:pt x="6957629" y="3723195"/>
                  <a:pt x="6845636" y="3937551"/>
                  <a:pt x="6745895" y="3943350"/>
                </a:cubicBezTo>
                <a:cubicBezTo>
                  <a:pt x="4636113" y="4161562"/>
                  <a:pt x="2848725" y="3715789"/>
                  <a:pt x="197829" y="3943350"/>
                </a:cubicBezTo>
                <a:cubicBezTo>
                  <a:pt x="55137" y="3915089"/>
                  <a:pt x="-60256" y="3628457"/>
                  <a:pt x="0" y="3286111"/>
                </a:cubicBezTo>
                <a:cubicBezTo>
                  <a:pt x="19003" y="2899790"/>
                  <a:pt x="-96104" y="1074717"/>
                  <a:pt x="0" y="657238"/>
                </a:cubicBezTo>
                <a:close/>
              </a:path>
              <a:path w="6943725" h="3943350" fill="none" stroke="0" extrusionOk="0">
                <a:moveTo>
                  <a:pt x="0" y="657238"/>
                </a:moveTo>
                <a:cubicBezTo>
                  <a:pt x="-13870" y="280253"/>
                  <a:pt x="95420" y="7480"/>
                  <a:pt x="197829" y="0"/>
                </a:cubicBezTo>
                <a:cubicBezTo>
                  <a:pt x="1296370" y="-64001"/>
                  <a:pt x="5158668" y="-10499"/>
                  <a:pt x="6745895" y="0"/>
                </a:cubicBezTo>
                <a:cubicBezTo>
                  <a:pt x="6824920" y="-77582"/>
                  <a:pt x="6968508" y="387947"/>
                  <a:pt x="6943725" y="657238"/>
                </a:cubicBezTo>
                <a:cubicBezTo>
                  <a:pt x="6973070" y="1206144"/>
                  <a:pt x="7005737" y="2741981"/>
                  <a:pt x="6943725" y="3286111"/>
                </a:cubicBezTo>
                <a:cubicBezTo>
                  <a:pt x="6943000" y="3649292"/>
                  <a:pt x="6822626" y="3981226"/>
                  <a:pt x="6745895" y="3943350"/>
                </a:cubicBezTo>
                <a:cubicBezTo>
                  <a:pt x="4600315" y="4024562"/>
                  <a:pt x="1110904" y="3540285"/>
                  <a:pt x="197829" y="3943350"/>
                </a:cubicBezTo>
                <a:cubicBezTo>
                  <a:pt x="75320" y="3879080"/>
                  <a:pt x="-28711" y="3669393"/>
                  <a:pt x="0" y="3286111"/>
                </a:cubicBezTo>
                <a:cubicBezTo>
                  <a:pt x="-9357" y="2573361"/>
                  <a:pt x="49301" y="1436369"/>
                  <a:pt x="0" y="657238"/>
                </a:cubicBezTo>
                <a:close/>
              </a:path>
              <a:path w="6943725" h="3943350" fill="none" stroke="0" extrusionOk="0">
                <a:moveTo>
                  <a:pt x="0" y="657238"/>
                </a:moveTo>
                <a:cubicBezTo>
                  <a:pt x="-8151" y="295906"/>
                  <a:pt x="100403" y="23623"/>
                  <a:pt x="197829" y="0"/>
                </a:cubicBezTo>
                <a:cubicBezTo>
                  <a:pt x="1081758" y="406212"/>
                  <a:pt x="5368710" y="-81711"/>
                  <a:pt x="6745895" y="0"/>
                </a:cubicBezTo>
                <a:cubicBezTo>
                  <a:pt x="6862872" y="-137891"/>
                  <a:pt x="6996234" y="383159"/>
                  <a:pt x="6943725" y="657238"/>
                </a:cubicBezTo>
                <a:cubicBezTo>
                  <a:pt x="6967298" y="1310343"/>
                  <a:pt x="6975653" y="2774929"/>
                  <a:pt x="6943725" y="3286111"/>
                </a:cubicBezTo>
                <a:cubicBezTo>
                  <a:pt x="6926647" y="3648571"/>
                  <a:pt x="6826018" y="3970170"/>
                  <a:pt x="6745895" y="3943350"/>
                </a:cubicBezTo>
                <a:cubicBezTo>
                  <a:pt x="4678578" y="3998318"/>
                  <a:pt x="1137786" y="3642475"/>
                  <a:pt x="197829" y="3943350"/>
                </a:cubicBezTo>
                <a:cubicBezTo>
                  <a:pt x="72030" y="3965391"/>
                  <a:pt x="-75536" y="3666680"/>
                  <a:pt x="0" y="3286111"/>
                </a:cubicBezTo>
                <a:cubicBezTo>
                  <a:pt x="-1396" y="2587816"/>
                  <a:pt x="-114264" y="1355681"/>
                  <a:pt x="0" y="657238"/>
                </a:cubicBezTo>
                <a:close/>
              </a:path>
            </a:pathLst>
          </a:custGeom>
          <a:solidFill>
            <a:schemeClr val="lt1"/>
          </a:solidFill>
          <a:ln w="76200">
            <a:solidFill>
              <a:srgbClr val="00B0F0"/>
            </a:solidFill>
            <a:prstDash val="dash"/>
            <a:extLst>
              <a:ext uri="{C807C97D-BFC1-408E-A445-0C87EB9F89A2}">
                <ask:lineSketchStyleProps xmlns:ask="http://schemas.microsoft.com/office/drawing/2018/sketchyshapes" sd="2925326911">
                  <a:custGeom>
                    <a:avLst/>
                    <a:gdLst>
                      <a:gd name="connsiteX0" fmla="*/ 0 w 6943725"/>
                      <a:gd name="connsiteY0" fmla="*/ 657238 h 3943350"/>
                      <a:gd name="connsiteX1" fmla="*/ 197829 w 6943725"/>
                      <a:gd name="connsiteY1" fmla="*/ 0 h 3943350"/>
                      <a:gd name="connsiteX2" fmla="*/ 6745895 w 6943725"/>
                      <a:gd name="connsiteY2" fmla="*/ 0 h 3943350"/>
                      <a:gd name="connsiteX3" fmla="*/ 6943725 w 6943725"/>
                      <a:gd name="connsiteY3" fmla="*/ 657238 h 3943350"/>
                      <a:gd name="connsiteX4" fmla="*/ 6943725 w 6943725"/>
                      <a:gd name="connsiteY4" fmla="*/ 3286111 h 3943350"/>
                      <a:gd name="connsiteX5" fmla="*/ 6745895 w 6943725"/>
                      <a:gd name="connsiteY5" fmla="*/ 3943350 h 3943350"/>
                      <a:gd name="connsiteX6" fmla="*/ 197829 w 6943725"/>
                      <a:gd name="connsiteY6" fmla="*/ 3943350 h 3943350"/>
                      <a:gd name="connsiteX7" fmla="*/ 0 w 6943725"/>
                      <a:gd name="connsiteY7" fmla="*/ 3286111 h 3943350"/>
                      <a:gd name="connsiteX8" fmla="*/ 0 w 6943725"/>
                      <a:gd name="connsiteY8" fmla="*/ 657238 h 3943350"/>
                      <a:gd name="connsiteX0" fmla="*/ 0 w 6943725"/>
                      <a:gd name="connsiteY0" fmla="*/ 657238 h 3943350"/>
                      <a:gd name="connsiteX1" fmla="*/ 197829 w 6943725"/>
                      <a:gd name="connsiteY1" fmla="*/ 0 h 3943350"/>
                      <a:gd name="connsiteX2" fmla="*/ 6745895 w 6943725"/>
                      <a:gd name="connsiteY2" fmla="*/ 0 h 3943350"/>
                      <a:gd name="connsiteX3" fmla="*/ 6943725 w 6943725"/>
                      <a:gd name="connsiteY3" fmla="*/ 657238 h 3943350"/>
                      <a:gd name="connsiteX4" fmla="*/ 6943725 w 6943725"/>
                      <a:gd name="connsiteY4" fmla="*/ 3286111 h 3943350"/>
                      <a:gd name="connsiteX5" fmla="*/ 6745895 w 6943725"/>
                      <a:gd name="connsiteY5" fmla="*/ 3943350 h 3943350"/>
                      <a:gd name="connsiteX6" fmla="*/ 197829 w 6943725"/>
                      <a:gd name="connsiteY6" fmla="*/ 3943350 h 3943350"/>
                      <a:gd name="connsiteX7" fmla="*/ 0 w 6943725"/>
                      <a:gd name="connsiteY7" fmla="*/ 3286111 h 3943350"/>
                      <a:gd name="connsiteX8" fmla="*/ 0 w 6943725"/>
                      <a:gd name="connsiteY8" fmla="*/ 657238 h 39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3725" h="3943350" fill="none" extrusionOk="0">
                        <a:moveTo>
                          <a:pt x="0" y="657238"/>
                        </a:moveTo>
                        <a:cubicBezTo>
                          <a:pt x="-28038" y="298179"/>
                          <a:pt x="85349" y="24628"/>
                          <a:pt x="197829" y="0"/>
                        </a:cubicBezTo>
                        <a:cubicBezTo>
                          <a:pt x="1064675" y="430741"/>
                          <a:pt x="5277897" y="-92098"/>
                          <a:pt x="6745895" y="0"/>
                        </a:cubicBezTo>
                        <a:cubicBezTo>
                          <a:pt x="6883214" y="-73042"/>
                          <a:pt x="7006721" y="322688"/>
                          <a:pt x="6943725" y="657238"/>
                        </a:cubicBezTo>
                        <a:cubicBezTo>
                          <a:pt x="6963646" y="1369303"/>
                          <a:pt x="6981240" y="2840952"/>
                          <a:pt x="6943725" y="3286111"/>
                        </a:cubicBezTo>
                        <a:cubicBezTo>
                          <a:pt x="6919958" y="3634464"/>
                          <a:pt x="6830205" y="3968747"/>
                          <a:pt x="6745895" y="3943350"/>
                        </a:cubicBezTo>
                        <a:cubicBezTo>
                          <a:pt x="4608709" y="4097448"/>
                          <a:pt x="1176442" y="3689794"/>
                          <a:pt x="197829" y="3943350"/>
                        </a:cubicBezTo>
                        <a:cubicBezTo>
                          <a:pt x="82715" y="4006445"/>
                          <a:pt x="-27466" y="3677790"/>
                          <a:pt x="0" y="3286111"/>
                        </a:cubicBezTo>
                        <a:cubicBezTo>
                          <a:pt x="20782" y="2609575"/>
                          <a:pt x="-4462" y="1353894"/>
                          <a:pt x="0" y="657238"/>
                        </a:cubicBezTo>
                        <a:close/>
                      </a:path>
                      <a:path w="6943725" h="3943350" stroke="0" extrusionOk="0">
                        <a:moveTo>
                          <a:pt x="0" y="657238"/>
                        </a:moveTo>
                        <a:cubicBezTo>
                          <a:pt x="17683" y="291234"/>
                          <a:pt x="111199" y="-705"/>
                          <a:pt x="197829" y="0"/>
                        </a:cubicBezTo>
                        <a:cubicBezTo>
                          <a:pt x="1361867" y="-335842"/>
                          <a:pt x="3700329" y="-17286"/>
                          <a:pt x="6745895" y="0"/>
                        </a:cubicBezTo>
                        <a:cubicBezTo>
                          <a:pt x="6862415" y="-34004"/>
                          <a:pt x="6906304" y="322698"/>
                          <a:pt x="6943725" y="657238"/>
                        </a:cubicBezTo>
                        <a:cubicBezTo>
                          <a:pt x="6920052" y="1626476"/>
                          <a:pt x="6929454" y="2162098"/>
                          <a:pt x="6943725" y="3286111"/>
                        </a:cubicBezTo>
                        <a:cubicBezTo>
                          <a:pt x="6955752" y="3718587"/>
                          <a:pt x="6843028" y="3946786"/>
                          <a:pt x="6745895" y="3943350"/>
                        </a:cubicBezTo>
                        <a:cubicBezTo>
                          <a:pt x="4768670" y="4076053"/>
                          <a:pt x="3083348" y="3798438"/>
                          <a:pt x="197829" y="3943350"/>
                        </a:cubicBezTo>
                        <a:cubicBezTo>
                          <a:pt x="77634" y="3906259"/>
                          <a:pt x="-46883" y="3630369"/>
                          <a:pt x="0" y="3286111"/>
                        </a:cubicBezTo>
                        <a:cubicBezTo>
                          <a:pt x="15389" y="2940248"/>
                          <a:pt x="-29018" y="1070570"/>
                          <a:pt x="0" y="657238"/>
                        </a:cubicBezTo>
                        <a:close/>
                      </a:path>
                      <a:path w="6943725" h="3943350" fill="none" stroke="0" extrusionOk="0">
                        <a:moveTo>
                          <a:pt x="0" y="657238"/>
                        </a:moveTo>
                        <a:cubicBezTo>
                          <a:pt x="-6708" y="296415"/>
                          <a:pt x="100547" y="8225"/>
                          <a:pt x="197829" y="0"/>
                        </a:cubicBezTo>
                        <a:cubicBezTo>
                          <a:pt x="1260379" y="-15962"/>
                          <a:pt x="5338865" y="-45953"/>
                          <a:pt x="6745895" y="0"/>
                        </a:cubicBezTo>
                        <a:cubicBezTo>
                          <a:pt x="6862831" y="-64548"/>
                          <a:pt x="6947573" y="369596"/>
                          <a:pt x="6943725" y="657238"/>
                        </a:cubicBezTo>
                        <a:cubicBezTo>
                          <a:pt x="6992286" y="1257699"/>
                          <a:pt x="6939718" y="2808584"/>
                          <a:pt x="6943725" y="3286111"/>
                        </a:cubicBezTo>
                        <a:cubicBezTo>
                          <a:pt x="6942579" y="3651427"/>
                          <a:pt x="6830546" y="3967529"/>
                          <a:pt x="6745895" y="3943350"/>
                        </a:cubicBezTo>
                        <a:cubicBezTo>
                          <a:pt x="4683784" y="3948211"/>
                          <a:pt x="1107217" y="3563562"/>
                          <a:pt x="197829" y="3943350"/>
                        </a:cubicBezTo>
                        <a:cubicBezTo>
                          <a:pt x="79218" y="3937240"/>
                          <a:pt x="-53247" y="3644593"/>
                          <a:pt x="0" y="3286111"/>
                        </a:cubicBezTo>
                        <a:cubicBezTo>
                          <a:pt x="-28730" y="2488425"/>
                          <a:pt x="45632" y="1423699"/>
                          <a:pt x="0" y="6572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Nếu không có thực vật, trên trái đất sẽ không có động vật và con người. Vì thực vật có khả năng tự tổng hợp chất dinh dưỡng từ nước và khí các-bô-níc dưới tác dụng của ánh sáng để sống và phát triển. Còn động vật, con người đều không thể tự tổng  hợp chất dinh dưỡng mà phải ăn các thức ăn từ thực vật và động vật khác.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584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ouple of cartoon characters&#10;&#10;Description automatically generated">
            <a:extLst>
              <a:ext uri="{FF2B5EF4-FFF2-40B4-BE49-F238E27FC236}">
                <a16:creationId xmlns:a16="http://schemas.microsoft.com/office/drawing/2014/main" id="{4234C645-9D33-0585-6578-9803DBCF9B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6914" y="4355943"/>
            <a:ext cx="6727806" cy="2623653"/>
          </a:xfrm>
          <a:prstGeom prst="rect">
            <a:avLst/>
          </a:prstGeom>
        </p:spPr>
      </p:pic>
      <p:grpSp>
        <p:nvGrpSpPr>
          <p:cNvPr id="3" name="Group 2">
            <a:extLst>
              <a:ext uri="{FF2B5EF4-FFF2-40B4-BE49-F238E27FC236}">
                <a16:creationId xmlns:a16="http://schemas.microsoft.com/office/drawing/2014/main" id="{8C83B25B-570B-70D5-F47F-58745E4514E8}"/>
              </a:ext>
            </a:extLst>
          </p:cNvPr>
          <p:cNvGrpSpPr/>
          <p:nvPr/>
        </p:nvGrpSpPr>
        <p:grpSpPr>
          <a:xfrm>
            <a:off x="1714500" y="1524001"/>
            <a:ext cx="9702733" cy="1276349"/>
            <a:chOff x="4739285" y="2358848"/>
            <a:chExt cx="6215585" cy="996024"/>
          </a:xfrm>
        </p:grpSpPr>
        <p:sp>
          <p:nvSpPr>
            <p:cNvPr id="4" name="Rectangle: Rounded Corners 10">
              <a:extLst>
                <a:ext uri="{FF2B5EF4-FFF2-40B4-BE49-F238E27FC236}">
                  <a16:creationId xmlns:a16="http://schemas.microsoft.com/office/drawing/2014/main" id="{494E6700-0E6D-AB5D-A6C1-9FD1D3061F0B}"/>
                </a:ext>
              </a:extLst>
            </p:cNvPr>
            <p:cNvSpPr/>
            <p:nvPr/>
          </p:nvSpPr>
          <p:spPr>
            <a:xfrm rot="5400000">
              <a:off x="7349066" y="-250933"/>
              <a:ext cx="996024" cy="6215585"/>
            </a:xfrm>
            <a:prstGeom prst="roundRect">
              <a:avLst/>
            </a:prstGeom>
            <a:solidFill>
              <a:srgbClr val="FFF2CC"/>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66954D72-77AD-4A9E-656A-A83F391D24A7}"/>
                </a:ext>
              </a:extLst>
            </p:cNvPr>
            <p:cNvSpPr>
              <a:spLocks noChangeArrowheads="1"/>
            </p:cNvSpPr>
            <p:nvPr/>
          </p:nvSpPr>
          <p:spPr bwMode="auto">
            <a:xfrm>
              <a:off x="4789591" y="2619917"/>
              <a:ext cx="6130745" cy="4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Hoạt động 3: Khung cảnh góc vườn</a:t>
              </a:r>
              <a:endParaRPr kumimoji="0" lang="en-US" sz="4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89458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D9C3DC2-DFAD-34D9-2DAC-9B15EB78E2B4}"/>
              </a:ext>
            </a:extLst>
          </p:cNvPr>
          <p:cNvGrpSpPr/>
          <p:nvPr/>
        </p:nvGrpSpPr>
        <p:grpSpPr>
          <a:xfrm>
            <a:off x="740795" y="406973"/>
            <a:ext cx="10632055" cy="1569660"/>
            <a:chOff x="969395" y="511748"/>
            <a:chExt cx="10632055" cy="1569660"/>
          </a:xfrm>
        </p:grpSpPr>
        <p:sp>
          <p:nvSpPr>
            <p:cNvPr id="3" name="Oval 2">
              <a:extLst>
                <a:ext uri="{FF2B5EF4-FFF2-40B4-BE49-F238E27FC236}">
                  <a16:creationId xmlns:a16="http://schemas.microsoft.com/office/drawing/2014/main" id="{1B641B26-E5A3-7DA3-4963-C67603931064}"/>
                </a:ext>
              </a:extLst>
            </p:cNvPr>
            <p:cNvSpPr/>
            <p:nvPr/>
          </p:nvSpPr>
          <p:spPr>
            <a:xfrm>
              <a:off x="969395" y="511748"/>
              <a:ext cx="770708" cy="770708"/>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Ciel Pony" panose="02000000000000000000" pitchFamily="2" charset="0"/>
                  <a:ea typeface="+mn-ea"/>
                  <a:cs typeface="+mn-cs"/>
                </a:rPr>
                <a:t>4</a:t>
              </a:r>
            </a:p>
          </p:txBody>
        </p:sp>
        <p:sp>
          <p:nvSpPr>
            <p:cNvPr id="11" name="TextBox 10">
              <a:extLst>
                <a:ext uri="{FF2B5EF4-FFF2-40B4-BE49-F238E27FC236}">
                  <a16:creationId xmlns:a16="http://schemas.microsoft.com/office/drawing/2014/main" id="{1CD48B9C-9939-9FDB-71B2-4CFAD60BEA16}"/>
                </a:ext>
              </a:extLst>
            </p:cNvPr>
            <p:cNvSpPr txBox="1"/>
            <p:nvPr/>
          </p:nvSpPr>
          <p:spPr>
            <a:xfrm>
              <a:off x="1740102" y="511748"/>
              <a:ext cx="9861348"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Quan sát khung cảnh một góc vườn (Hình 2) và cho biết cần nuôi thêm sinh vật nào để hạn chế muỗi sinh sản, phát triển.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BCE17897-02FE-ADBD-E2C0-F4590ACEA03E}"/>
              </a:ext>
            </a:extLst>
          </p:cNvPr>
          <p:cNvPicPr>
            <a:picLocks noChangeAspect="1"/>
          </p:cNvPicPr>
          <p:nvPr/>
        </p:nvPicPr>
        <p:blipFill>
          <a:blip r:embed="rId3"/>
          <a:stretch>
            <a:fillRect/>
          </a:stretch>
        </p:blipFill>
        <p:spPr>
          <a:xfrm>
            <a:off x="3838575" y="1724025"/>
            <a:ext cx="5162550" cy="4629150"/>
          </a:xfrm>
          <a:prstGeom prst="rect">
            <a:avLst/>
          </a:prstGeom>
        </p:spPr>
      </p:pic>
    </p:spTree>
    <p:extLst>
      <p:ext uri="{BB962C8B-B14F-4D97-AF65-F5344CB8AC3E}">
        <p14:creationId xmlns:p14="http://schemas.microsoft.com/office/powerpoint/2010/main" val="433649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A cartoon of a child&#10;&#10;Description automatically generated">
            <a:extLst>
              <a:ext uri="{FF2B5EF4-FFF2-40B4-BE49-F238E27FC236}">
                <a16:creationId xmlns:a16="http://schemas.microsoft.com/office/drawing/2014/main" id="{AB6AB3CF-CBFF-5281-69F1-1669885B3B5D}"/>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257144" y="1580242"/>
            <a:ext cx="2904308" cy="5356827"/>
          </a:xfrm>
          <a:prstGeom prst="rect">
            <a:avLst/>
          </a:prstGeom>
        </p:spPr>
      </p:pic>
      <p:pic>
        <p:nvPicPr>
          <p:cNvPr id="12" name="Picture 11" descr="A cartoon of a child pointing&#10;&#10;Description automatically generated">
            <a:extLst>
              <a:ext uri="{FF2B5EF4-FFF2-40B4-BE49-F238E27FC236}">
                <a16:creationId xmlns:a16="http://schemas.microsoft.com/office/drawing/2014/main" id="{5D2E6024-E848-C2DE-DF3F-6042A4E97A7D}"/>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375906" y="1811956"/>
            <a:ext cx="2528711" cy="5204183"/>
          </a:xfrm>
          <a:prstGeom prst="rect">
            <a:avLst/>
          </a:prstGeom>
        </p:spPr>
      </p:pic>
      <p:sp>
        <p:nvSpPr>
          <p:cNvPr id="13" name="Rectangle: Rounded Corners 12">
            <a:extLst>
              <a:ext uri="{FF2B5EF4-FFF2-40B4-BE49-F238E27FC236}">
                <a16:creationId xmlns:a16="http://schemas.microsoft.com/office/drawing/2014/main" id="{022EE118-5F47-74D6-94CA-E08EE9AD3E7D}"/>
              </a:ext>
            </a:extLst>
          </p:cNvPr>
          <p:cNvSpPr/>
          <p:nvPr/>
        </p:nvSpPr>
        <p:spPr>
          <a:xfrm>
            <a:off x="2540483" y="685799"/>
            <a:ext cx="7317892" cy="3838575"/>
          </a:xfrm>
          <a:custGeom>
            <a:avLst/>
            <a:gdLst>
              <a:gd name="connsiteX0" fmla="*/ 0 w 7317892"/>
              <a:gd name="connsiteY0" fmla="*/ 639775 h 3838575"/>
              <a:gd name="connsiteX1" fmla="*/ 855185 w 7317892"/>
              <a:gd name="connsiteY1" fmla="*/ 0 h 3838575"/>
              <a:gd name="connsiteX2" fmla="*/ 6462706 w 7317892"/>
              <a:gd name="connsiteY2" fmla="*/ 0 h 3838575"/>
              <a:gd name="connsiteX3" fmla="*/ 7317892 w 7317892"/>
              <a:gd name="connsiteY3" fmla="*/ 639775 h 3838575"/>
              <a:gd name="connsiteX4" fmla="*/ 7317892 w 7317892"/>
              <a:gd name="connsiteY4" fmla="*/ 3198799 h 3838575"/>
              <a:gd name="connsiteX5" fmla="*/ 6462706 w 7317892"/>
              <a:gd name="connsiteY5" fmla="*/ 3838575 h 3838575"/>
              <a:gd name="connsiteX6" fmla="*/ 855185 w 7317892"/>
              <a:gd name="connsiteY6" fmla="*/ 3838575 h 3838575"/>
              <a:gd name="connsiteX7" fmla="*/ 0 w 7317892"/>
              <a:gd name="connsiteY7" fmla="*/ 3198799 h 3838575"/>
              <a:gd name="connsiteX8" fmla="*/ 0 w 7317892"/>
              <a:gd name="connsiteY8" fmla="*/ 639775 h 3838575"/>
              <a:gd name="connsiteX0" fmla="*/ 0 w 7317892"/>
              <a:gd name="connsiteY0" fmla="*/ 639775 h 3838575"/>
              <a:gd name="connsiteX1" fmla="*/ 855185 w 7317892"/>
              <a:gd name="connsiteY1" fmla="*/ 0 h 3838575"/>
              <a:gd name="connsiteX2" fmla="*/ 6462706 w 7317892"/>
              <a:gd name="connsiteY2" fmla="*/ 0 h 3838575"/>
              <a:gd name="connsiteX3" fmla="*/ 7317892 w 7317892"/>
              <a:gd name="connsiteY3" fmla="*/ 639775 h 3838575"/>
              <a:gd name="connsiteX4" fmla="*/ 7317892 w 7317892"/>
              <a:gd name="connsiteY4" fmla="*/ 3198799 h 3838575"/>
              <a:gd name="connsiteX5" fmla="*/ 6462706 w 7317892"/>
              <a:gd name="connsiteY5" fmla="*/ 3838575 h 3838575"/>
              <a:gd name="connsiteX6" fmla="*/ 855185 w 7317892"/>
              <a:gd name="connsiteY6" fmla="*/ 3838575 h 3838575"/>
              <a:gd name="connsiteX7" fmla="*/ 0 w 7317892"/>
              <a:gd name="connsiteY7" fmla="*/ 3198799 h 3838575"/>
              <a:gd name="connsiteX8" fmla="*/ 0 w 7317892"/>
              <a:gd name="connsiteY8" fmla="*/ 639775 h 3838575"/>
              <a:gd name="connsiteX0" fmla="*/ 0 w 7317892"/>
              <a:gd name="connsiteY0" fmla="*/ 639775 h 3838575"/>
              <a:gd name="connsiteX1" fmla="*/ 855185 w 7317892"/>
              <a:gd name="connsiteY1" fmla="*/ 0 h 3838575"/>
              <a:gd name="connsiteX2" fmla="*/ 6462706 w 7317892"/>
              <a:gd name="connsiteY2" fmla="*/ 0 h 3838575"/>
              <a:gd name="connsiteX3" fmla="*/ 7317892 w 7317892"/>
              <a:gd name="connsiteY3" fmla="*/ 639775 h 3838575"/>
              <a:gd name="connsiteX4" fmla="*/ 7317892 w 7317892"/>
              <a:gd name="connsiteY4" fmla="*/ 3198799 h 3838575"/>
              <a:gd name="connsiteX5" fmla="*/ 6462706 w 7317892"/>
              <a:gd name="connsiteY5" fmla="*/ 3838575 h 3838575"/>
              <a:gd name="connsiteX6" fmla="*/ 855185 w 7317892"/>
              <a:gd name="connsiteY6" fmla="*/ 3838575 h 3838575"/>
              <a:gd name="connsiteX7" fmla="*/ 0 w 7317892"/>
              <a:gd name="connsiteY7" fmla="*/ 3198799 h 3838575"/>
              <a:gd name="connsiteX8" fmla="*/ 0 w 7317892"/>
              <a:gd name="connsiteY8" fmla="*/ 639775 h 383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7892" h="3838575" fill="none" extrusionOk="0">
                <a:moveTo>
                  <a:pt x="0" y="639775"/>
                </a:moveTo>
                <a:cubicBezTo>
                  <a:pt x="8669" y="136046"/>
                  <a:pt x="387093" y="-119232"/>
                  <a:pt x="855185" y="0"/>
                </a:cubicBezTo>
                <a:cubicBezTo>
                  <a:pt x="3491061" y="-103076"/>
                  <a:pt x="4978042" y="-64410"/>
                  <a:pt x="6462706" y="0"/>
                </a:cubicBezTo>
                <a:cubicBezTo>
                  <a:pt x="6898358" y="68256"/>
                  <a:pt x="7378858" y="380242"/>
                  <a:pt x="7317892" y="639775"/>
                </a:cubicBezTo>
                <a:cubicBezTo>
                  <a:pt x="7309754" y="1285989"/>
                  <a:pt x="7393285" y="2812687"/>
                  <a:pt x="7317892" y="3198799"/>
                </a:cubicBezTo>
                <a:cubicBezTo>
                  <a:pt x="7313310" y="3579726"/>
                  <a:pt x="7063462" y="3853360"/>
                  <a:pt x="6462706" y="3838575"/>
                </a:cubicBezTo>
                <a:cubicBezTo>
                  <a:pt x="3926322" y="3842043"/>
                  <a:pt x="3552353" y="3807157"/>
                  <a:pt x="855185" y="3838575"/>
                </a:cubicBezTo>
                <a:cubicBezTo>
                  <a:pt x="285627" y="3784935"/>
                  <a:pt x="-105426" y="3489224"/>
                  <a:pt x="0" y="3198799"/>
                </a:cubicBezTo>
                <a:cubicBezTo>
                  <a:pt x="103518" y="2194833"/>
                  <a:pt x="-115824" y="1562482"/>
                  <a:pt x="0" y="639775"/>
                </a:cubicBezTo>
                <a:close/>
              </a:path>
              <a:path w="7317892" h="3838575" stroke="0" extrusionOk="0">
                <a:moveTo>
                  <a:pt x="0" y="639775"/>
                </a:moveTo>
                <a:cubicBezTo>
                  <a:pt x="-49771" y="255144"/>
                  <a:pt x="380001" y="-2431"/>
                  <a:pt x="855185" y="0"/>
                </a:cubicBezTo>
                <a:cubicBezTo>
                  <a:pt x="1625484" y="220237"/>
                  <a:pt x="4933431" y="399594"/>
                  <a:pt x="6462706" y="0"/>
                </a:cubicBezTo>
                <a:cubicBezTo>
                  <a:pt x="6927020" y="-29645"/>
                  <a:pt x="7257416" y="328273"/>
                  <a:pt x="7317892" y="639775"/>
                </a:cubicBezTo>
                <a:cubicBezTo>
                  <a:pt x="7528954" y="1642811"/>
                  <a:pt x="7373256" y="2818572"/>
                  <a:pt x="7317892" y="3198799"/>
                </a:cubicBezTo>
                <a:cubicBezTo>
                  <a:pt x="7368625" y="3667346"/>
                  <a:pt x="6980633" y="3658771"/>
                  <a:pt x="6462706" y="3838575"/>
                </a:cubicBezTo>
                <a:cubicBezTo>
                  <a:pt x="5520664" y="3642190"/>
                  <a:pt x="3915910" y="3602266"/>
                  <a:pt x="855185" y="3838575"/>
                </a:cubicBezTo>
                <a:cubicBezTo>
                  <a:pt x="358491" y="3921232"/>
                  <a:pt x="-57140" y="3586613"/>
                  <a:pt x="0" y="3198799"/>
                </a:cubicBezTo>
                <a:cubicBezTo>
                  <a:pt x="69906" y="2316408"/>
                  <a:pt x="-39652" y="1691121"/>
                  <a:pt x="0" y="639775"/>
                </a:cubicBezTo>
                <a:close/>
              </a:path>
              <a:path w="7317892" h="3838575" fill="none" stroke="0" extrusionOk="0">
                <a:moveTo>
                  <a:pt x="0" y="639775"/>
                </a:moveTo>
                <a:cubicBezTo>
                  <a:pt x="32181" y="187087"/>
                  <a:pt x="447347" y="363"/>
                  <a:pt x="855185" y="0"/>
                </a:cubicBezTo>
                <a:cubicBezTo>
                  <a:pt x="3706075" y="211558"/>
                  <a:pt x="4809075" y="78526"/>
                  <a:pt x="6462706" y="0"/>
                </a:cubicBezTo>
                <a:cubicBezTo>
                  <a:pt x="6871228" y="45695"/>
                  <a:pt x="7339252" y="320821"/>
                  <a:pt x="7317892" y="639775"/>
                </a:cubicBezTo>
                <a:cubicBezTo>
                  <a:pt x="7254409" y="1388896"/>
                  <a:pt x="7402676" y="2721232"/>
                  <a:pt x="7317892" y="3198799"/>
                </a:cubicBezTo>
                <a:cubicBezTo>
                  <a:pt x="7369417" y="3509505"/>
                  <a:pt x="7057008" y="3847761"/>
                  <a:pt x="6462706" y="3838575"/>
                </a:cubicBezTo>
                <a:cubicBezTo>
                  <a:pt x="3901371" y="3725546"/>
                  <a:pt x="3443898" y="3873643"/>
                  <a:pt x="855185" y="3838575"/>
                </a:cubicBezTo>
                <a:cubicBezTo>
                  <a:pt x="304328" y="3835535"/>
                  <a:pt x="-70113" y="3510929"/>
                  <a:pt x="0" y="3198799"/>
                </a:cubicBezTo>
                <a:cubicBezTo>
                  <a:pt x="165976" y="2041991"/>
                  <a:pt x="-105671" y="1315165"/>
                  <a:pt x="0" y="639775"/>
                </a:cubicBezTo>
                <a:close/>
              </a:path>
              <a:path w="7317892" h="3838575" fill="none" stroke="0" extrusionOk="0">
                <a:moveTo>
                  <a:pt x="0" y="639775"/>
                </a:moveTo>
                <a:cubicBezTo>
                  <a:pt x="27736" y="116424"/>
                  <a:pt x="409139" y="-67841"/>
                  <a:pt x="855185" y="0"/>
                </a:cubicBezTo>
                <a:cubicBezTo>
                  <a:pt x="3634441" y="29510"/>
                  <a:pt x="4936328" y="-274872"/>
                  <a:pt x="6462706" y="0"/>
                </a:cubicBezTo>
                <a:cubicBezTo>
                  <a:pt x="6898388" y="34081"/>
                  <a:pt x="7334950" y="314337"/>
                  <a:pt x="7317892" y="639775"/>
                </a:cubicBezTo>
                <a:cubicBezTo>
                  <a:pt x="7307977" y="1333695"/>
                  <a:pt x="7396894" y="2795171"/>
                  <a:pt x="7317892" y="3198799"/>
                </a:cubicBezTo>
                <a:cubicBezTo>
                  <a:pt x="7389620" y="3551733"/>
                  <a:pt x="7033845" y="3794162"/>
                  <a:pt x="6462706" y="3838575"/>
                </a:cubicBezTo>
                <a:cubicBezTo>
                  <a:pt x="3847513" y="3819275"/>
                  <a:pt x="3522176" y="3841736"/>
                  <a:pt x="855185" y="3838575"/>
                </a:cubicBezTo>
                <a:cubicBezTo>
                  <a:pt x="278276" y="3787226"/>
                  <a:pt x="-100812" y="3472395"/>
                  <a:pt x="0" y="3198799"/>
                </a:cubicBezTo>
                <a:cubicBezTo>
                  <a:pt x="122971" y="2127929"/>
                  <a:pt x="-94329" y="1459510"/>
                  <a:pt x="0" y="639775"/>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317892"/>
                      <a:gd name="connsiteY0" fmla="*/ 639775 h 3838575"/>
                      <a:gd name="connsiteX1" fmla="*/ 855185 w 7317892"/>
                      <a:gd name="connsiteY1" fmla="*/ 0 h 3838575"/>
                      <a:gd name="connsiteX2" fmla="*/ 6462706 w 7317892"/>
                      <a:gd name="connsiteY2" fmla="*/ 0 h 3838575"/>
                      <a:gd name="connsiteX3" fmla="*/ 7317892 w 7317892"/>
                      <a:gd name="connsiteY3" fmla="*/ 639775 h 3838575"/>
                      <a:gd name="connsiteX4" fmla="*/ 7317892 w 7317892"/>
                      <a:gd name="connsiteY4" fmla="*/ 3198799 h 3838575"/>
                      <a:gd name="connsiteX5" fmla="*/ 6462706 w 7317892"/>
                      <a:gd name="connsiteY5" fmla="*/ 3838575 h 3838575"/>
                      <a:gd name="connsiteX6" fmla="*/ 855185 w 7317892"/>
                      <a:gd name="connsiteY6" fmla="*/ 3838575 h 3838575"/>
                      <a:gd name="connsiteX7" fmla="*/ 0 w 7317892"/>
                      <a:gd name="connsiteY7" fmla="*/ 3198799 h 3838575"/>
                      <a:gd name="connsiteX8" fmla="*/ 0 w 7317892"/>
                      <a:gd name="connsiteY8" fmla="*/ 639775 h 3838575"/>
                      <a:gd name="connsiteX0" fmla="*/ 0 w 7317892"/>
                      <a:gd name="connsiteY0" fmla="*/ 639775 h 3838575"/>
                      <a:gd name="connsiteX1" fmla="*/ 855185 w 7317892"/>
                      <a:gd name="connsiteY1" fmla="*/ 0 h 3838575"/>
                      <a:gd name="connsiteX2" fmla="*/ 6462706 w 7317892"/>
                      <a:gd name="connsiteY2" fmla="*/ 0 h 3838575"/>
                      <a:gd name="connsiteX3" fmla="*/ 7317892 w 7317892"/>
                      <a:gd name="connsiteY3" fmla="*/ 639775 h 3838575"/>
                      <a:gd name="connsiteX4" fmla="*/ 7317892 w 7317892"/>
                      <a:gd name="connsiteY4" fmla="*/ 3198799 h 3838575"/>
                      <a:gd name="connsiteX5" fmla="*/ 6462706 w 7317892"/>
                      <a:gd name="connsiteY5" fmla="*/ 3838575 h 3838575"/>
                      <a:gd name="connsiteX6" fmla="*/ 855185 w 7317892"/>
                      <a:gd name="connsiteY6" fmla="*/ 3838575 h 3838575"/>
                      <a:gd name="connsiteX7" fmla="*/ 0 w 7317892"/>
                      <a:gd name="connsiteY7" fmla="*/ 3198799 h 3838575"/>
                      <a:gd name="connsiteX8" fmla="*/ 0 w 7317892"/>
                      <a:gd name="connsiteY8" fmla="*/ 639775 h 383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7892" h="3838575" fill="none" extrusionOk="0">
                        <a:moveTo>
                          <a:pt x="0" y="639775"/>
                        </a:moveTo>
                        <a:cubicBezTo>
                          <a:pt x="5127" y="200733"/>
                          <a:pt x="385413" y="-68880"/>
                          <a:pt x="855185" y="0"/>
                        </a:cubicBezTo>
                        <a:cubicBezTo>
                          <a:pt x="3597077" y="35964"/>
                          <a:pt x="4920483" y="-29502"/>
                          <a:pt x="6462706" y="0"/>
                        </a:cubicBezTo>
                        <a:cubicBezTo>
                          <a:pt x="6915102" y="33835"/>
                          <a:pt x="7350066" y="329782"/>
                          <a:pt x="7317892" y="639775"/>
                        </a:cubicBezTo>
                        <a:cubicBezTo>
                          <a:pt x="7254131" y="1322161"/>
                          <a:pt x="7389891" y="2780280"/>
                          <a:pt x="7317892" y="3198799"/>
                        </a:cubicBezTo>
                        <a:cubicBezTo>
                          <a:pt x="7315079" y="3567888"/>
                          <a:pt x="7012534" y="3847078"/>
                          <a:pt x="6462706" y="3838575"/>
                        </a:cubicBezTo>
                        <a:cubicBezTo>
                          <a:pt x="3928335" y="3806750"/>
                          <a:pt x="3480063" y="3830943"/>
                          <a:pt x="855185" y="3838575"/>
                        </a:cubicBezTo>
                        <a:cubicBezTo>
                          <a:pt x="301413" y="3795836"/>
                          <a:pt x="-78311" y="3507441"/>
                          <a:pt x="0" y="3198799"/>
                        </a:cubicBezTo>
                        <a:cubicBezTo>
                          <a:pt x="133541" y="2098556"/>
                          <a:pt x="-118338" y="1486013"/>
                          <a:pt x="0" y="639775"/>
                        </a:cubicBezTo>
                        <a:close/>
                      </a:path>
                      <a:path w="7317892" h="3838575" stroke="0" extrusionOk="0">
                        <a:moveTo>
                          <a:pt x="0" y="639775"/>
                        </a:moveTo>
                        <a:cubicBezTo>
                          <a:pt x="-42260" y="253332"/>
                          <a:pt x="404443" y="-388"/>
                          <a:pt x="855185" y="0"/>
                        </a:cubicBezTo>
                        <a:cubicBezTo>
                          <a:pt x="1688304" y="151838"/>
                          <a:pt x="4902320" y="150704"/>
                          <a:pt x="6462706" y="0"/>
                        </a:cubicBezTo>
                        <a:cubicBezTo>
                          <a:pt x="6917746" y="-25137"/>
                          <a:pt x="7257082" y="300997"/>
                          <a:pt x="7317892" y="639775"/>
                        </a:cubicBezTo>
                        <a:cubicBezTo>
                          <a:pt x="7493939" y="1627553"/>
                          <a:pt x="7374616" y="2824565"/>
                          <a:pt x="7317892" y="3198799"/>
                        </a:cubicBezTo>
                        <a:cubicBezTo>
                          <a:pt x="7375088" y="3607367"/>
                          <a:pt x="6969923" y="3714220"/>
                          <a:pt x="6462706" y="3838575"/>
                        </a:cubicBezTo>
                        <a:cubicBezTo>
                          <a:pt x="5581826" y="3712372"/>
                          <a:pt x="3793391" y="3676778"/>
                          <a:pt x="855185" y="3838575"/>
                        </a:cubicBezTo>
                        <a:cubicBezTo>
                          <a:pt x="347021" y="3870472"/>
                          <a:pt x="-44264" y="3552442"/>
                          <a:pt x="0" y="3198799"/>
                        </a:cubicBezTo>
                        <a:cubicBezTo>
                          <a:pt x="58528" y="2303062"/>
                          <a:pt x="-63003" y="1731141"/>
                          <a:pt x="0" y="639775"/>
                        </a:cubicBezTo>
                        <a:close/>
                      </a:path>
                      <a:path w="7317892" h="3838575" fill="none" stroke="0" extrusionOk="0">
                        <a:moveTo>
                          <a:pt x="0" y="639775"/>
                        </a:moveTo>
                        <a:cubicBezTo>
                          <a:pt x="23401" y="181984"/>
                          <a:pt x="471501" y="-17121"/>
                          <a:pt x="855185" y="0"/>
                        </a:cubicBezTo>
                        <a:cubicBezTo>
                          <a:pt x="3692911" y="110309"/>
                          <a:pt x="4762097" y="-36527"/>
                          <a:pt x="6462706" y="0"/>
                        </a:cubicBezTo>
                        <a:cubicBezTo>
                          <a:pt x="6894336" y="21466"/>
                          <a:pt x="7335235" y="312706"/>
                          <a:pt x="7317892" y="639775"/>
                        </a:cubicBezTo>
                        <a:cubicBezTo>
                          <a:pt x="7295315" y="1344379"/>
                          <a:pt x="7393348" y="2725886"/>
                          <a:pt x="7317892" y="3198799"/>
                        </a:cubicBezTo>
                        <a:cubicBezTo>
                          <a:pt x="7347121" y="3554531"/>
                          <a:pt x="6974967" y="3827174"/>
                          <a:pt x="6462706" y="3838575"/>
                        </a:cubicBezTo>
                        <a:cubicBezTo>
                          <a:pt x="3883125" y="3711300"/>
                          <a:pt x="3436438" y="3852016"/>
                          <a:pt x="855185" y="3838575"/>
                        </a:cubicBezTo>
                        <a:cubicBezTo>
                          <a:pt x="277187" y="3788013"/>
                          <a:pt x="-51333" y="3521531"/>
                          <a:pt x="0" y="3198799"/>
                        </a:cubicBezTo>
                        <a:cubicBezTo>
                          <a:pt x="154393" y="2026568"/>
                          <a:pt x="-65725" y="1299008"/>
                          <a:pt x="0" y="63977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rong hình có các sinh vật là muỗi, ong, bướm, hoa sen, ... Môi trường sống ở nơi ẩm ướt. Có thể nuôi thêm ếch, nhái, cá, .. để hạn chế số lượng của muỗi.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0775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ouple of cartoon characters&#10;&#10;Description automatically generated">
            <a:extLst>
              <a:ext uri="{FF2B5EF4-FFF2-40B4-BE49-F238E27FC236}">
                <a16:creationId xmlns:a16="http://schemas.microsoft.com/office/drawing/2014/main" id="{4234C645-9D33-0585-6578-9803DBCF9B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6914" y="4355943"/>
            <a:ext cx="6727806" cy="2623653"/>
          </a:xfrm>
          <a:prstGeom prst="rect">
            <a:avLst/>
          </a:prstGeom>
        </p:spPr>
      </p:pic>
      <p:grpSp>
        <p:nvGrpSpPr>
          <p:cNvPr id="3" name="Group 2">
            <a:extLst>
              <a:ext uri="{FF2B5EF4-FFF2-40B4-BE49-F238E27FC236}">
                <a16:creationId xmlns:a16="http://schemas.microsoft.com/office/drawing/2014/main" id="{8C83B25B-570B-70D5-F47F-58745E4514E8}"/>
              </a:ext>
            </a:extLst>
          </p:cNvPr>
          <p:cNvGrpSpPr/>
          <p:nvPr/>
        </p:nvGrpSpPr>
        <p:grpSpPr>
          <a:xfrm>
            <a:off x="1714500" y="1524001"/>
            <a:ext cx="9702733" cy="1746586"/>
            <a:chOff x="4739285" y="2358848"/>
            <a:chExt cx="6215585" cy="996024"/>
          </a:xfrm>
        </p:grpSpPr>
        <p:sp>
          <p:nvSpPr>
            <p:cNvPr id="4" name="Rectangle: Rounded Corners 10">
              <a:extLst>
                <a:ext uri="{FF2B5EF4-FFF2-40B4-BE49-F238E27FC236}">
                  <a16:creationId xmlns:a16="http://schemas.microsoft.com/office/drawing/2014/main" id="{494E6700-0E6D-AB5D-A6C1-9FD1D3061F0B}"/>
                </a:ext>
              </a:extLst>
            </p:cNvPr>
            <p:cNvSpPr/>
            <p:nvPr/>
          </p:nvSpPr>
          <p:spPr>
            <a:xfrm rot="5400000">
              <a:off x="7349066" y="-250933"/>
              <a:ext cx="996024" cy="6215585"/>
            </a:xfrm>
            <a:prstGeom prst="roundRect">
              <a:avLst/>
            </a:prstGeom>
            <a:solidFill>
              <a:srgbClr val="FFF2CC"/>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66954D72-77AD-4A9E-656A-A83F391D24A7}"/>
                </a:ext>
              </a:extLst>
            </p:cNvPr>
            <p:cNvSpPr>
              <a:spLocks noChangeArrowheads="1"/>
            </p:cNvSpPr>
            <p:nvPr/>
          </p:nvSpPr>
          <p:spPr bwMode="auto">
            <a:xfrm>
              <a:off x="4789591" y="2567263"/>
              <a:ext cx="6130745" cy="5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Hoạt động 5: Đưa ra ý kiến</a:t>
              </a:r>
              <a:endParaRPr kumimoji="0" lang="en-US" sz="6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15732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FD9C3DC2-DFAD-34D9-2DAC-9B15EB78E2B4}"/>
              </a:ext>
            </a:extLst>
          </p:cNvPr>
          <p:cNvGrpSpPr/>
          <p:nvPr/>
        </p:nvGrpSpPr>
        <p:grpSpPr>
          <a:xfrm>
            <a:off x="740795" y="406973"/>
            <a:ext cx="10632055" cy="1569660"/>
            <a:chOff x="969395" y="511748"/>
            <a:chExt cx="10632055" cy="1569660"/>
          </a:xfrm>
        </p:grpSpPr>
        <p:sp>
          <p:nvSpPr>
            <p:cNvPr id="3" name="Oval 2">
              <a:extLst>
                <a:ext uri="{FF2B5EF4-FFF2-40B4-BE49-F238E27FC236}">
                  <a16:creationId xmlns:a16="http://schemas.microsoft.com/office/drawing/2014/main" id="{1B641B26-E5A3-7DA3-4963-C67603931064}"/>
                </a:ext>
              </a:extLst>
            </p:cNvPr>
            <p:cNvSpPr/>
            <p:nvPr/>
          </p:nvSpPr>
          <p:spPr>
            <a:xfrm>
              <a:off x="969395" y="511748"/>
              <a:ext cx="770708" cy="770708"/>
            </a:xfrm>
            <a:prstGeom prst="ellipse">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Ciel Pony" panose="02000000000000000000" pitchFamily="2" charset="0"/>
                  <a:ea typeface="+mn-ea"/>
                  <a:cs typeface="+mn-cs"/>
                </a:rPr>
                <a:t>5</a:t>
              </a:r>
            </a:p>
          </p:txBody>
        </p:sp>
        <p:sp>
          <p:nvSpPr>
            <p:cNvPr id="11" name="TextBox 10">
              <a:extLst>
                <a:ext uri="{FF2B5EF4-FFF2-40B4-BE49-F238E27FC236}">
                  <a16:creationId xmlns:a16="http://schemas.microsoft.com/office/drawing/2014/main" id="{1CD48B9C-9939-9FDB-71B2-4CFAD60BEA16}"/>
                </a:ext>
              </a:extLst>
            </p:cNvPr>
            <p:cNvSpPr txBox="1"/>
            <p:nvPr/>
          </p:nvSpPr>
          <p:spPr>
            <a:xfrm>
              <a:off x="1740102" y="511748"/>
              <a:ext cx="9861348"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Hãy đưa ra ý kiến “nên” hoặc “không nên” cho những việc làm sau đây để giữ cân bằng chuỗi thức ăn. Giải thích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7" name="Picture 6">
            <a:extLst>
              <a:ext uri="{FF2B5EF4-FFF2-40B4-BE49-F238E27FC236}">
                <a16:creationId xmlns:a16="http://schemas.microsoft.com/office/drawing/2014/main" id="{1CAA1A78-3B48-38AF-1B49-B9D35CDD9DB0}"/>
              </a:ext>
            </a:extLst>
          </p:cNvPr>
          <p:cNvPicPr>
            <a:picLocks noChangeAspect="1"/>
          </p:cNvPicPr>
          <p:nvPr/>
        </p:nvPicPr>
        <p:blipFill>
          <a:blip r:embed="rId3"/>
          <a:stretch>
            <a:fillRect/>
          </a:stretch>
        </p:blipFill>
        <p:spPr>
          <a:xfrm>
            <a:off x="2176462" y="2414587"/>
            <a:ext cx="7764020" cy="3262313"/>
          </a:xfrm>
          <a:prstGeom prst="rect">
            <a:avLst/>
          </a:prstGeom>
        </p:spPr>
      </p:pic>
    </p:spTree>
    <p:extLst>
      <p:ext uri="{BB962C8B-B14F-4D97-AF65-F5344CB8AC3E}">
        <p14:creationId xmlns:p14="http://schemas.microsoft.com/office/powerpoint/2010/main" val="122567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0EF34D4-9775-CD17-A45B-109F1F8D4FBC}"/>
              </a:ext>
            </a:extLst>
          </p:cNvPr>
          <p:cNvGraphicFramePr>
            <a:graphicFrameLocks noGrp="1"/>
          </p:cNvGraphicFramePr>
          <p:nvPr/>
        </p:nvGraphicFramePr>
        <p:xfrm>
          <a:off x="1057275" y="523875"/>
          <a:ext cx="10010777" cy="5872948"/>
        </p:xfrm>
        <a:graphic>
          <a:graphicData uri="http://schemas.openxmlformats.org/drawingml/2006/table">
            <a:tbl>
              <a:tblPr>
                <a:tableStyleId>{775DCB02-9BB8-47FD-8907-85C794F793BA}</a:tableStyleId>
              </a:tblPr>
              <a:tblGrid>
                <a:gridCol w="971550">
                  <a:extLst>
                    <a:ext uri="{9D8B030D-6E8A-4147-A177-3AD203B41FA5}">
                      <a16:colId xmlns:a16="http://schemas.microsoft.com/office/drawing/2014/main" val="4148766189"/>
                    </a:ext>
                  </a:extLst>
                </a:gridCol>
                <a:gridCol w="1964608">
                  <a:extLst>
                    <a:ext uri="{9D8B030D-6E8A-4147-A177-3AD203B41FA5}">
                      <a16:colId xmlns:a16="http://schemas.microsoft.com/office/drawing/2014/main" val="379667917"/>
                    </a:ext>
                  </a:extLst>
                </a:gridCol>
                <a:gridCol w="1468079">
                  <a:extLst>
                    <a:ext uri="{9D8B030D-6E8A-4147-A177-3AD203B41FA5}">
                      <a16:colId xmlns:a16="http://schemas.microsoft.com/office/drawing/2014/main" val="3117297719"/>
                    </a:ext>
                  </a:extLst>
                </a:gridCol>
                <a:gridCol w="1186938">
                  <a:extLst>
                    <a:ext uri="{9D8B030D-6E8A-4147-A177-3AD203B41FA5}">
                      <a16:colId xmlns:a16="http://schemas.microsoft.com/office/drawing/2014/main" val="1892779772"/>
                    </a:ext>
                  </a:extLst>
                </a:gridCol>
                <a:gridCol w="4419602">
                  <a:extLst>
                    <a:ext uri="{9D8B030D-6E8A-4147-A177-3AD203B41FA5}">
                      <a16:colId xmlns:a16="http://schemas.microsoft.com/office/drawing/2014/main" val="738854526"/>
                    </a:ext>
                  </a:extLst>
                </a:gridCol>
              </a:tblGrid>
              <a:tr h="548081">
                <a:tc>
                  <a:txBody>
                    <a:bodyPr/>
                    <a:lstStyle/>
                    <a:p>
                      <a:pPr algn="ctr"/>
                      <a:r>
                        <a:rPr lang="en-US" sz="2400" b="1" dirty="0">
                          <a:effectLst/>
                          <a:latin typeface="Cambria" panose="02040503050406030204" pitchFamily="18" charset="0"/>
                          <a:ea typeface="Cambria" panose="02040503050406030204" pitchFamily="18" charset="0"/>
                        </a:rPr>
                        <a:t> </a:t>
                      </a:r>
                    </a:p>
                  </a:txBody>
                  <a:tcPr marL="0" marR="0" marT="0" marB="0"/>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Việc</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làm</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tc>
                <a:tc>
                  <a:txBody>
                    <a:bodyPr/>
                    <a:lstStyle/>
                    <a:p>
                      <a:pPr algn="ctr"/>
                      <a:r>
                        <a:rPr lang="en-US" sz="2400" b="1">
                          <a:solidFill>
                            <a:srgbClr val="000000"/>
                          </a:solidFill>
                          <a:effectLst/>
                          <a:latin typeface="Cambria" panose="02040503050406030204" pitchFamily="18" charset="0"/>
                          <a:ea typeface="Cambria" panose="02040503050406030204" pitchFamily="18" charset="0"/>
                        </a:rPr>
                        <a:t>Nên</a:t>
                      </a:r>
                    </a:p>
                  </a:txBody>
                  <a:tcPr marL="0" marR="0" marT="0" marB="0"/>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Không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nên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tc>
                <a:tc>
                  <a:txBody>
                    <a:bodyPr/>
                    <a:lstStyle/>
                    <a:p>
                      <a:pPr algn="ctr"/>
                      <a:r>
                        <a:rPr lang="en-US" sz="2400" b="1" dirty="0" err="1">
                          <a:solidFill>
                            <a:srgbClr val="000000"/>
                          </a:solidFill>
                          <a:effectLst/>
                          <a:latin typeface="Cambria" panose="02040503050406030204" pitchFamily="18" charset="0"/>
                          <a:ea typeface="Cambria" panose="02040503050406030204" pitchFamily="18" charset="0"/>
                        </a:rPr>
                        <a:t>Nguyên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nhân</a:t>
                      </a:r>
                      <a:endParaRPr lang="en-US" sz="2400" b="1" dirty="0">
                        <a:solidFill>
                          <a:srgbClr val="000000"/>
                        </a:solidFill>
                        <a:effectLst/>
                        <a:latin typeface="Cambria" panose="02040503050406030204" pitchFamily="18" charset="0"/>
                        <a:ea typeface="Cambria" panose="02040503050406030204" pitchFamily="18" charset="0"/>
                      </a:endParaRPr>
                    </a:p>
                  </a:txBody>
                  <a:tcPr marL="0" marR="0" marT="0" marB="0"/>
                </a:tc>
                <a:extLst>
                  <a:ext uri="{0D108BD9-81ED-4DB2-BD59-A6C34878D82A}">
                    <a16:rowId xmlns:a16="http://schemas.microsoft.com/office/drawing/2014/main" val="1427636942"/>
                  </a:ext>
                </a:extLst>
              </a:tr>
              <a:tr h="649057">
                <a:tc>
                  <a:txBody>
                    <a:bodyPr/>
                    <a:lstStyle/>
                    <a:p>
                      <a:pPr algn="ctr"/>
                      <a:r>
                        <a:rPr lang="en-US" sz="2000" dirty="0">
                          <a:solidFill>
                            <a:srgbClr val="000000"/>
                          </a:solidFill>
                          <a:effectLst/>
                          <a:latin typeface="Cambria" panose="02040503050406030204" pitchFamily="18" charset="0"/>
                          <a:ea typeface="Cambria" panose="02040503050406030204" pitchFamily="18" charset="0"/>
                        </a:rPr>
                        <a:t>a)</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Trồng, chăm sóc cây xanh</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 </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Thực vật là nguồn thức ăn của động vật</a:t>
                      </a:r>
                    </a:p>
                  </a:txBody>
                  <a:tcPr marL="0" marR="0" marT="0" marB="0">
                    <a:solidFill>
                      <a:schemeClr val="bg1"/>
                    </a:solidFill>
                  </a:tcPr>
                </a:tc>
                <a:extLst>
                  <a:ext uri="{0D108BD9-81ED-4DB2-BD59-A6C34878D82A}">
                    <a16:rowId xmlns:a16="http://schemas.microsoft.com/office/drawing/2014/main" val="438579636"/>
                  </a:ext>
                </a:extLst>
              </a:tr>
              <a:tr h="1135849">
                <a:tc>
                  <a:txBody>
                    <a:bodyPr/>
                    <a:lstStyle/>
                    <a:p>
                      <a:pPr algn="ctr"/>
                      <a:r>
                        <a:rPr lang="en-US" sz="2000">
                          <a:solidFill>
                            <a:srgbClr val="000000"/>
                          </a:solidFill>
                          <a:effectLst/>
                          <a:latin typeface="Cambria" panose="02040503050406030204" pitchFamily="18" charset="0"/>
                          <a:ea typeface="Cambria" panose="02040503050406030204" pitchFamily="18" charset="0"/>
                        </a:rPr>
                        <a:t>b)</a:t>
                      </a:r>
                    </a:p>
                  </a:txBody>
                  <a:tcPr marL="0" marR="0" marT="0" marB="0">
                    <a:solidFill>
                      <a:schemeClr val="bg1"/>
                    </a:solidFill>
                  </a:tcPr>
                </a:tc>
                <a:tc>
                  <a:txBody>
                    <a:bodyPr/>
                    <a:lstStyle/>
                    <a:p>
                      <a:pPr algn="ctr"/>
                      <a:r>
                        <a:rPr lang="en-US" sz="2000" dirty="0" err="1">
                          <a:solidFill>
                            <a:srgbClr val="000000"/>
                          </a:solidFill>
                          <a:effectLst/>
                          <a:latin typeface="Cambria" panose="02040503050406030204" pitchFamily="18" charset="0"/>
                          <a:ea typeface="Cambria" panose="02040503050406030204" pitchFamily="18" charset="0"/>
                        </a:rPr>
                        <a:t>Không</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vứt</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rác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chất</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thải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xuống</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hồ</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sông</a:t>
                      </a:r>
                      <a:r>
                        <a:rPr lang="en-US" sz="2000" dirty="0">
                          <a:solidFill>
                            <a:srgbClr val="000000"/>
                          </a:solidFill>
                          <a:effectLst/>
                          <a:latin typeface="Cambria" panose="02040503050406030204" pitchFamily="18" charset="0"/>
                          <a:ea typeface="Cambria" panose="02040503050406030204" pitchFamily="18" charset="0"/>
                        </a:rPr>
                        <a:t>,...</a:t>
                      </a:r>
                    </a:p>
                  </a:txBody>
                  <a:tcPr marL="0" marR="0" marT="0" marB="0">
                    <a:solidFill>
                      <a:schemeClr val="bg1"/>
                    </a:solidFill>
                  </a:tcPr>
                </a:tc>
                <a:tc>
                  <a:txBody>
                    <a:bodyPr/>
                    <a:lstStyle/>
                    <a:p>
                      <a:pPr algn="ctr"/>
                      <a:r>
                        <a:rPr lang="en-US" sz="2000" dirty="0">
                          <a:solidFill>
                            <a:srgbClr val="000000"/>
                          </a:solidFill>
                          <a:effectLst/>
                          <a:latin typeface="Cambria" panose="02040503050406030204" pitchFamily="18" charset="0"/>
                          <a:ea typeface="Cambria" panose="02040503050406030204" pitchFamily="18" charset="0"/>
                        </a:rPr>
                        <a:t>×</a:t>
                      </a:r>
                    </a:p>
                  </a:txBody>
                  <a:tcPr marL="0" marR="0" marT="0" marB="0">
                    <a:solidFill>
                      <a:schemeClr val="bg1"/>
                    </a:solidFill>
                  </a:tcPr>
                </a:tc>
                <a:tc>
                  <a:txBody>
                    <a:bodyPr/>
                    <a:lstStyle/>
                    <a:p>
                      <a:pPr algn="ctr"/>
                      <a:r>
                        <a:rPr lang="en-US" sz="2000" dirty="0">
                          <a:solidFill>
                            <a:srgbClr val="000000"/>
                          </a:solidFill>
                          <a:effectLst/>
                          <a:latin typeface="Cambria" panose="02040503050406030204" pitchFamily="18" charset="0"/>
                          <a:ea typeface="Cambria" panose="02040503050406030204" pitchFamily="18" charset="0"/>
                        </a:rPr>
                        <a:t> </a:t>
                      </a:r>
                    </a:p>
                  </a:txBody>
                  <a:tcPr marL="0" marR="0" marT="0" marB="0">
                    <a:solidFill>
                      <a:schemeClr val="bg1"/>
                    </a:solidFill>
                  </a:tcPr>
                </a:tc>
                <a:tc>
                  <a:txBody>
                    <a:bodyPr/>
                    <a:lstStyle/>
                    <a:p>
                      <a:pPr algn="ctr"/>
                      <a:r>
                        <a:rPr lang="vi-VN" sz="2000">
                          <a:solidFill>
                            <a:srgbClr val="000000"/>
                          </a:solidFill>
                          <a:effectLst/>
                          <a:latin typeface="Cambria" panose="02040503050406030204" pitchFamily="18" charset="0"/>
                          <a:ea typeface="Cambria" panose="02040503050406030204" pitchFamily="18" charset="0"/>
                        </a:rPr>
                        <a:t>Bảo vệ môi trường sống của sinh vật</a:t>
                      </a:r>
                    </a:p>
                  </a:txBody>
                  <a:tcPr marL="0" marR="0" marT="0" marB="0">
                    <a:solidFill>
                      <a:schemeClr val="bg1"/>
                    </a:solidFill>
                  </a:tcPr>
                </a:tc>
                <a:extLst>
                  <a:ext uri="{0D108BD9-81ED-4DB2-BD59-A6C34878D82A}">
                    <a16:rowId xmlns:a16="http://schemas.microsoft.com/office/drawing/2014/main" val="1552847736"/>
                  </a:ext>
                </a:extLst>
              </a:tr>
              <a:tr h="1298114">
                <a:tc>
                  <a:txBody>
                    <a:bodyPr/>
                    <a:lstStyle/>
                    <a:p>
                      <a:pPr algn="ctr"/>
                      <a:r>
                        <a:rPr lang="en-US" sz="2000">
                          <a:solidFill>
                            <a:srgbClr val="000000"/>
                          </a:solidFill>
                          <a:effectLst/>
                          <a:latin typeface="Cambria" panose="02040503050406030204" pitchFamily="18" charset="0"/>
                          <a:ea typeface="Cambria" panose="02040503050406030204" pitchFamily="18" charset="0"/>
                        </a:rPr>
                        <a:t>c)</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Sử dụng phân bón hoá học cho cây trồng</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 </a:t>
                      </a:r>
                    </a:p>
                  </a:txBody>
                  <a:tcPr marL="0" marR="0" marT="0" marB="0">
                    <a:solidFill>
                      <a:schemeClr val="bg1"/>
                    </a:solidFill>
                  </a:tcPr>
                </a:tc>
                <a:tc>
                  <a:txBody>
                    <a:bodyPr/>
                    <a:lstStyle/>
                    <a:p>
                      <a:pPr algn="ctr"/>
                      <a:r>
                        <a:rPr lang="en-US" sz="2000" dirty="0">
                          <a:solidFill>
                            <a:srgbClr val="000000"/>
                          </a:solidFill>
                          <a:effectLst/>
                          <a:latin typeface="Cambria" panose="02040503050406030204" pitchFamily="18" charset="0"/>
                          <a:ea typeface="Cambria" panose="02040503050406030204" pitchFamily="18" charset="0"/>
                        </a:rPr>
                        <a:t>×</a:t>
                      </a:r>
                    </a:p>
                  </a:txBody>
                  <a:tcPr marL="0" marR="0" marT="0" marB="0">
                    <a:solidFill>
                      <a:schemeClr val="bg1"/>
                    </a:solidFill>
                  </a:tcPr>
                </a:tc>
                <a:tc>
                  <a:txBody>
                    <a:bodyPr/>
                    <a:lstStyle/>
                    <a:p>
                      <a:pPr algn="ctr"/>
                      <a:r>
                        <a:rPr lang="vi-VN" sz="2000" dirty="0">
                          <a:solidFill>
                            <a:srgbClr val="000000"/>
                          </a:solidFill>
                          <a:effectLst/>
                          <a:latin typeface="Cambria" panose="02040503050406030204" pitchFamily="18" charset="0"/>
                          <a:ea typeface="Cambria" panose="02040503050406030204" pitchFamily="18" charset="0"/>
                        </a:rPr>
                        <a:t>Phá hủy môi trường sống của sinh vật</a:t>
                      </a:r>
                    </a:p>
                  </a:txBody>
                  <a:tcPr marL="0" marR="0" marT="0" marB="0">
                    <a:solidFill>
                      <a:schemeClr val="bg1"/>
                    </a:solidFill>
                  </a:tcPr>
                </a:tc>
                <a:extLst>
                  <a:ext uri="{0D108BD9-81ED-4DB2-BD59-A6C34878D82A}">
                    <a16:rowId xmlns:a16="http://schemas.microsoft.com/office/drawing/2014/main" val="1121076805"/>
                  </a:ext>
                </a:extLst>
              </a:tr>
              <a:tr h="1409351">
                <a:tc>
                  <a:txBody>
                    <a:bodyPr/>
                    <a:lstStyle/>
                    <a:p>
                      <a:pPr algn="ctr"/>
                      <a:r>
                        <a:rPr lang="en-US" sz="2000">
                          <a:solidFill>
                            <a:srgbClr val="000000"/>
                          </a:solidFill>
                          <a:effectLst/>
                          <a:latin typeface="Cambria" panose="02040503050406030204" pitchFamily="18" charset="0"/>
                          <a:ea typeface="Cambria" panose="02040503050406030204" pitchFamily="18" charset="0"/>
                        </a:rPr>
                        <a:t>d)</a:t>
                      </a:r>
                    </a:p>
                  </a:txBody>
                  <a:tcPr marL="0" marR="0" marT="0" marB="0">
                    <a:solidFill>
                      <a:schemeClr val="bg1"/>
                    </a:solidFill>
                  </a:tcPr>
                </a:tc>
                <a:tc>
                  <a:txBody>
                    <a:bodyPr/>
                    <a:lstStyle/>
                    <a:p>
                      <a:pPr algn="ctr"/>
                      <a:r>
                        <a:rPr lang="vi-VN" sz="2000">
                          <a:solidFill>
                            <a:srgbClr val="000000"/>
                          </a:solidFill>
                          <a:effectLst/>
                          <a:latin typeface="Cambria" panose="02040503050406030204" pitchFamily="18" charset="0"/>
                          <a:ea typeface="Cambria" panose="02040503050406030204" pitchFamily="18" charset="0"/>
                        </a:rPr>
                        <a:t>Sử dụng phân bón được ủ từ gốc rau, củ thừa</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 </a:t>
                      </a:r>
                    </a:p>
                  </a:txBody>
                  <a:tcPr marL="0" marR="0" marT="0" marB="0">
                    <a:solidFill>
                      <a:schemeClr val="bg1"/>
                    </a:solidFill>
                  </a:tcPr>
                </a:tc>
                <a:tc>
                  <a:txBody>
                    <a:bodyPr/>
                    <a:lstStyle/>
                    <a:p>
                      <a:pPr algn="ctr"/>
                      <a:r>
                        <a:rPr lang="en-US" sz="2000" dirty="0">
                          <a:solidFill>
                            <a:srgbClr val="000000"/>
                          </a:solidFill>
                          <a:effectLst/>
                          <a:latin typeface="Cambria" panose="02040503050406030204" pitchFamily="18" charset="0"/>
                          <a:ea typeface="Cambria" panose="02040503050406030204" pitchFamily="18" charset="0"/>
                        </a:rPr>
                        <a:t>An </a:t>
                      </a:r>
                      <a:r>
                        <a:rPr lang="en-US" sz="2000" dirty="0" err="1">
                          <a:solidFill>
                            <a:srgbClr val="000000"/>
                          </a:solidFill>
                          <a:effectLst/>
                          <a:latin typeface="Cambria" panose="02040503050406030204" pitchFamily="18" charset="0"/>
                          <a:ea typeface="Cambria" panose="02040503050406030204" pitchFamily="18" charset="0"/>
                        </a:rPr>
                        <a:t>toàn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với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thực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vật</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và</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các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sinh</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vật</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khác</a:t>
                      </a:r>
                      <a:endParaRPr lang="en-US" sz="20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bg1"/>
                    </a:solidFill>
                  </a:tcPr>
                </a:tc>
                <a:extLst>
                  <a:ext uri="{0D108BD9-81ED-4DB2-BD59-A6C34878D82A}">
                    <a16:rowId xmlns:a16="http://schemas.microsoft.com/office/drawing/2014/main" val="2456134007"/>
                  </a:ext>
                </a:extLst>
              </a:tr>
              <a:tr h="649057">
                <a:tc>
                  <a:txBody>
                    <a:bodyPr/>
                    <a:lstStyle/>
                    <a:p>
                      <a:pPr algn="ctr"/>
                      <a:r>
                        <a:rPr lang="en-US" sz="2000">
                          <a:solidFill>
                            <a:srgbClr val="000000"/>
                          </a:solidFill>
                          <a:effectLst/>
                          <a:latin typeface="Cambria" panose="02040503050406030204" pitchFamily="18" charset="0"/>
                          <a:ea typeface="Cambria" panose="02040503050406030204" pitchFamily="18" charset="0"/>
                        </a:rPr>
                        <a:t>e)</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Săn bắt chim, thú rừng</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 </a:t>
                      </a:r>
                    </a:p>
                  </a:txBody>
                  <a:tcPr marL="0" marR="0" marT="0" marB="0">
                    <a:solidFill>
                      <a:schemeClr val="bg1"/>
                    </a:solidFill>
                  </a:tcPr>
                </a:tc>
                <a:tc>
                  <a:txBody>
                    <a:bodyPr/>
                    <a:lstStyle/>
                    <a:p>
                      <a:pPr algn="ctr"/>
                      <a:r>
                        <a:rPr lang="en-US" sz="2000">
                          <a:solidFill>
                            <a:srgbClr val="000000"/>
                          </a:solidFill>
                          <a:effectLst/>
                          <a:latin typeface="Cambria" panose="02040503050406030204" pitchFamily="18" charset="0"/>
                          <a:ea typeface="Cambria" panose="02040503050406030204" pitchFamily="18" charset="0"/>
                        </a:rPr>
                        <a:t>×</a:t>
                      </a:r>
                    </a:p>
                  </a:txBody>
                  <a:tcPr marL="0" marR="0" marT="0" marB="0">
                    <a:solidFill>
                      <a:schemeClr val="bg1"/>
                    </a:solidFill>
                  </a:tcPr>
                </a:tc>
                <a:tc>
                  <a:txBody>
                    <a:bodyPr/>
                    <a:lstStyle/>
                    <a:p>
                      <a:pPr algn="ctr"/>
                      <a:r>
                        <a:rPr lang="en-US" sz="2000" dirty="0" err="1">
                          <a:solidFill>
                            <a:srgbClr val="000000"/>
                          </a:solidFill>
                          <a:effectLst/>
                          <a:latin typeface="Cambria" panose="02040503050406030204" pitchFamily="18" charset="0"/>
                          <a:ea typeface="Cambria" panose="02040503050406030204" pitchFamily="18" charset="0"/>
                        </a:rPr>
                        <a:t>Làm</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mất</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cân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bằng</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chuỗi</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thức</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ăn</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trong</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tự</a:t>
                      </a:r>
                      <a:r>
                        <a:rPr lang="en-US" sz="2000" dirty="0">
                          <a:solidFill>
                            <a:srgbClr val="000000"/>
                          </a:solidFill>
                          <a:effectLst/>
                          <a:latin typeface="Cambria" panose="02040503050406030204" pitchFamily="18" charset="0"/>
                          <a:ea typeface="Cambria" panose="02040503050406030204" pitchFamily="18" charset="0"/>
                        </a:rPr>
                        <a:t> </a:t>
                      </a:r>
                      <a:r>
                        <a:rPr lang="en-US" sz="2000" dirty="0" err="1">
                          <a:solidFill>
                            <a:srgbClr val="000000"/>
                          </a:solidFill>
                          <a:effectLst/>
                          <a:latin typeface="Cambria" panose="02040503050406030204" pitchFamily="18" charset="0"/>
                          <a:ea typeface="Cambria" panose="02040503050406030204" pitchFamily="18" charset="0"/>
                        </a:rPr>
                        <a:t>nhiên</a:t>
                      </a:r>
                      <a:endParaRPr lang="en-US" sz="2000" dirty="0">
                        <a:solidFill>
                          <a:srgbClr val="000000"/>
                        </a:solidFill>
                        <a:effectLst/>
                        <a:latin typeface="Cambria" panose="02040503050406030204" pitchFamily="18" charset="0"/>
                        <a:ea typeface="Cambria" panose="02040503050406030204" pitchFamily="18" charset="0"/>
                      </a:endParaRPr>
                    </a:p>
                  </a:txBody>
                  <a:tcPr marL="0" marR="0" marT="0" marB="0">
                    <a:solidFill>
                      <a:schemeClr val="bg1"/>
                    </a:solidFill>
                  </a:tcPr>
                </a:tc>
                <a:extLst>
                  <a:ext uri="{0D108BD9-81ED-4DB2-BD59-A6C34878D82A}">
                    <a16:rowId xmlns:a16="http://schemas.microsoft.com/office/drawing/2014/main" val="4226765688"/>
                  </a:ext>
                </a:extLst>
              </a:tr>
            </a:tbl>
          </a:graphicData>
        </a:graphic>
      </p:graphicFrame>
    </p:spTree>
    <p:extLst>
      <p:ext uri="{BB962C8B-B14F-4D97-AF65-F5344CB8AC3E}">
        <p14:creationId xmlns:p14="http://schemas.microsoft.com/office/powerpoint/2010/main" val="416737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60B7618F-BC55-E384-D179-666935440F1E}"/>
              </a:ext>
            </a:extLst>
          </p:cNvPr>
          <p:cNvGrpSpPr/>
          <p:nvPr/>
        </p:nvGrpSpPr>
        <p:grpSpPr>
          <a:xfrm>
            <a:off x="287873" y="1903013"/>
            <a:ext cx="11616253" cy="4649711"/>
            <a:chOff x="244588" y="1319322"/>
            <a:chExt cx="11616253" cy="4649711"/>
          </a:xfrm>
        </p:grpSpPr>
        <p:sp>
          <p:nvSpPr>
            <p:cNvPr id="7" name="Hình chữ nhật: Góc Tròn 6">
              <a:extLst>
                <a:ext uri="{FF2B5EF4-FFF2-40B4-BE49-F238E27FC236}">
                  <a16:creationId xmlns:a16="http://schemas.microsoft.com/office/drawing/2014/main" id="{5AD0EF87-2A55-6AFA-DE51-9A85215C624D}"/>
                </a:ext>
              </a:extLst>
            </p:cNvPr>
            <p:cNvSpPr/>
            <p:nvPr/>
          </p:nvSpPr>
          <p:spPr>
            <a:xfrm>
              <a:off x="244588" y="1319322"/>
              <a:ext cx="11616253" cy="4649711"/>
            </a:xfrm>
            <a:custGeom>
              <a:avLst/>
              <a:gdLst>
                <a:gd name="connsiteX0" fmla="*/ 0 w 11616253"/>
                <a:gd name="connsiteY0" fmla="*/ 774967 h 4649711"/>
                <a:gd name="connsiteX1" fmla="*/ 774967 w 11616253"/>
                <a:gd name="connsiteY1" fmla="*/ 0 h 4649711"/>
                <a:gd name="connsiteX2" fmla="*/ 10841286 w 11616253"/>
                <a:gd name="connsiteY2" fmla="*/ 0 h 4649711"/>
                <a:gd name="connsiteX3" fmla="*/ 11616253 w 11616253"/>
                <a:gd name="connsiteY3" fmla="*/ 774967 h 4649711"/>
                <a:gd name="connsiteX4" fmla="*/ 11616253 w 11616253"/>
                <a:gd name="connsiteY4" fmla="*/ 3874744 h 4649711"/>
                <a:gd name="connsiteX5" fmla="*/ 10841286 w 11616253"/>
                <a:gd name="connsiteY5" fmla="*/ 4649711 h 4649711"/>
                <a:gd name="connsiteX6" fmla="*/ 774967 w 11616253"/>
                <a:gd name="connsiteY6" fmla="*/ 4649711 h 4649711"/>
                <a:gd name="connsiteX7" fmla="*/ 0 w 11616253"/>
                <a:gd name="connsiteY7" fmla="*/ 3874744 h 4649711"/>
                <a:gd name="connsiteX8" fmla="*/ 0 w 11616253"/>
                <a:gd name="connsiteY8" fmla="*/ 774967 h 46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253" h="4649711" fill="none" extrusionOk="0">
                  <a:moveTo>
                    <a:pt x="0" y="774967"/>
                  </a:moveTo>
                  <a:cubicBezTo>
                    <a:pt x="-69845" y="351308"/>
                    <a:pt x="336096" y="61719"/>
                    <a:pt x="774967" y="0"/>
                  </a:cubicBezTo>
                  <a:cubicBezTo>
                    <a:pt x="3418320" y="77600"/>
                    <a:pt x="9117185" y="-27269"/>
                    <a:pt x="10841286" y="0"/>
                  </a:cubicBezTo>
                  <a:cubicBezTo>
                    <a:pt x="11315102" y="-60435"/>
                    <a:pt x="11690179" y="368728"/>
                    <a:pt x="11616253" y="774967"/>
                  </a:cubicBezTo>
                  <a:cubicBezTo>
                    <a:pt x="11725253" y="1718876"/>
                    <a:pt x="11538044" y="2609738"/>
                    <a:pt x="11616253" y="3874744"/>
                  </a:cubicBezTo>
                  <a:cubicBezTo>
                    <a:pt x="11564468" y="4282488"/>
                    <a:pt x="11207682" y="4676880"/>
                    <a:pt x="10841286" y="4649711"/>
                  </a:cubicBezTo>
                  <a:cubicBezTo>
                    <a:pt x="7810742" y="4698888"/>
                    <a:pt x="5644169" y="4527009"/>
                    <a:pt x="774967" y="4649711"/>
                  </a:cubicBezTo>
                  <a:cubicBezTo>
                    <a:pt x="338111" y="4717712"/>
                    <a:pt x="-60630" y="4354950"/>
                    <a:pt x="0" y="3874744"/>
                  </a:cubicBezTo>
                  <a:cubicBezTo>
                    <a:pt x="47022" y="3533913"/>
                    <a:pt x="104569" y="1476202"/>
                    <a:pt x="0" y="774967"/>
                  </a:cubicBezTo>
                  <a:close/>
                </a:path>
                <a:path w="11616253" h="4649711" stroke="0" extrusionOk="0">
                  <a:moveTo>
                    <a:pt x="0" y="774967"/>
                  </a:moveTo>
                  <a:cubicBezTo>
                    <a:pt x="48935" y="341371"/>
                    <a:pt x="411361" y="-4297"/>
                    <a:pt x="774967" y="0"/>
                  </a:cubicBezTo>
                  <a:cubicBezTo>
                    <a:pt x="4576248" y="-129276"/>
                    <a:pt x="7076218" y="-77778"/>
                    <a:pt x="10841286" y="0"/>
                  </a:cubicBezTo>
                  <a:cubicBezTo>
                    <a:pt x="11249854" y="-61955"/>
                    <a:pt x="11602428" y="426681"/>
                    <a:pt x="11616253" y="774967"/>
                  </a:cubicBezTo>
                  <a:cubicBezTo>
                    <a:pt x="11697852" y="1465887"/>
                    <a:pt x="11770553" y="2805742"/>
                    <a:pt x="11616253" y="3874744"/>
                  </a:cubicBezTo>
                  <a:cubicBezTo>
                    <a:pt x="11637249" y="4347024"/>
                    <a:pt x="11211941" y="4669201"/>
                    <a:pt x="10841286" y="4649711"/>
                  </a:cubicBezTo>
                  <a:cubicBezTo>
                    <a:pt x="5860379" y="4693931"/>
                    <a:pt x="1817521" y="4620329"/>
                    <a:pt x="774967" y="4649711"/>
                  </a:cubicBezTo>
                  <a:cubicBezTo>
                    <a:pt x="343967" y="4638193"/>
                    <a:pt x="-44620" y="4292434"/>
                    <a:pt x="0" y="3874744"/>
                  </a:cubicBezTo>
                  <a:cubicBezTo>
                    <a:pt x="-159954" y="2848521"/>
                    <a:pt x="22140" y="2180768"/>
                    <a:pt x="0" y="774967"/>
                  </a:cubicBezTo>
                  <a:close/>
                </a:path>
              </a:pathLst>
            </a:custGeom>
            <a:solidFill>
              <a:schemeClr val="bg1"/>
            </a:solidFill>
            <a:ln w="76200">
              <a:solidFill>
                <a:srgbClr val="22C1EF"/>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7F24D790-C311-31D4-8A51-D595C4CBA09C}"/>
                </a:ext>
              </a:extLst>
            </p:cNvPr>
            <p:cNvSpPr txBox="1">
              <a:spLocks/>
            </p:cNvSpPr>
            <p:nvPr/>
          </p:nvSpPr>
          <p:spPr>
            <a:xfrm>
              <a:off x="751195" y="1508876"/>
              <a:ext cx="10807908" cy="1154735"/>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Củng cố được kiến thức về chuỗi thức ăn trong tự nhiên và vai trò của thực vật trong chuỗi thức ăn.</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Vận dụng được kiến thức đã học đưa ra cách ứng xử trong tình huống về giữ cân bằng chuỗi thức ăn trong tự nhiên.</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Giải thích được một số việc nên và không nên làm để giữ cân bằng chuỗi thức ăn trong tự nhiên.</a:t>
              </a:r>
            </a:p>
          </p:txBody>
        </p:sp>
      </p:grpSp>
      <p:pic>
        <p:nvPicPr>
          <p:cNvPr id="14" name="Picture 13">
            <a:extLst>
              <a:ext uri="{FF2B5EF4-FFF2-40B4-BE49-F238E27FC236}">
                <a16:creationId xmlns:a16="http://schemas.microsoft.com/office/drawing/2014/main" id="{E0EF15B4-5A0F-7E56-0BBD-696FE6A5ED99}"/>
              </a:ext>
            </a:extLst>
          </p:cNvPr>
          <p:cNvPicPr>
            <a:picLocks noChangeAspect="1"/>
          </p:cNvPicPr>
          <p:nvPr/>
        </p:nvPicPr>
        <p:blipFill>
          <a:blip r:embed="rId3"/>
          <a:stretch>
            <a:fillRect/>
          </a:stretch>
        </p:blipFill>
        <p:spPr>
          <a:xfrm>
            <a:off x="2014374" y="305275"/>
            <a:ext cx="8163252" cy="1292464"/>
          </a:xfrm>
          <a:prstGeom prst="rect">
            <a:avLst/>
          </a:prstGeom>
        </p:spPr>
      </p:pic>
    </p:spTree>
    <p:extLst>
      <p:ext uri="{BB962C8B-B14F-4D97-AF65-F5344CB8AC3E}">
        <p14:creationId xmlns:p14="http://schemas.microsoft.com/office/powerpoint/2010/main" val="253240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144F06F6-2182-5987-3F43-AE03CDD034D4}"/>
              </a:ext>
            </a:extLst>
          </p:cNvPr>
          <p:cNvGrpSpPr/>
          <p:nvPr/>
        </p:nvGrpSpPr>
        <p:grpSpPr>
          <a:xfrm>
            <a:off x="-326289" y="1353044"/>
            <a:ext cx="6646497" cy="6890142"/>
            <a:chOff x="-1018981" y="590578"/>
            <a:chExt cx="6646497" cy="6890142"/>
          </a:xfrm>
        </p:grpSpPr>
        <p:pic>
          <p:nvPicPr>
            <p:cNvPr id="11" name="Picture 10">
              <a:extLst>
                <a:ext uri="{FF2B5EF4-FFF2-40B4-BE49-F238E27FC236}">
                  <a16:creationId xmlns:a16="http://schemas.microsoft.com/office/drawing/2014/main" id="{71193A7A-DA58-5863-5091-65B996737C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007" r="51712"/>
            <a:stretch/>
          </p:blipFill>
          <p:spPr>
            <a:xfrm>
              <a:off x="-1018981" y="590578"/>
              <a:ext cx="6646497" cy="6890142"/>
            </a:xfrm>
            <a:prstGeom prst="rect">
              <a:avLst/>
            </a:prstGeom>
          </p:spPr>
        </p:pic>
        <p:grpSp>
          <p:nvGrpSpPr>
            <p:cNvPr id="12" name="Group 11">
              <a:extLst>
                <a:ext uri="{FF2B5EF4-FFF2-40B4-BE49-F238E27FC236}">
                  <a16:creationId xmlns:a16="http://schemas.microsoft.com/office/drawing/2014/main" id="{2E28C476-F131-931D-97D9-16811767AA15}"/>
                </a:ext>
              </a:extLst>
            </p:cNvPr>
            <p:cNvGrpSpPr/>
            <p:nvPr/>
          </p:nvGrpSpPr>
          <p:grpSpPr>
            <a:xfrm>
              <a:off x="991192" y="4555727"/>
              <a:ext cx="3540850" cy="1109404"/>
              <a:chOff x="43728" y="-837090"/>
              <a:chExt cx="6335193" cy="1109404"/>
            </a:xfrm>
          </p:grpSpPr>
          <p:sp>
            <p:nvSpPr>
              <p:cNvPr id="13" name="Rectangle: Rounded Corners 5">
                <a:extLst>
                  <a:ext uri="{FF2B5EF4-FFF2-40B4-BE49-F238E27FC236}">
                    <a16:creationId xmlns:a16="http://schemas.microsoft.com/office/drawing/2014/main" id="{9F822F3D-2F5B-3F26-BBC3-23ACAEF5DD3B}"/>
                  </a:ext>
                </a:extLst>
              </p:cNvPr>
              <p:cNvSpPr/>
              <p:nvPr/>
            </p:nvSpPr>
            <p:spPr>
              <a:xfrm>
                <a:off x="43728" y="-780149"/>
                <a:ext cx="6275643" cy="1052463"/>
              </a:xfrm>
              <a:custGeom>
                <a:avLst/>
                <a:gdLst>
                  <a:gd name="connsiteX0" fmla="*/ 0 w 6275643"/>
                  <a:gd name="connsiteY0" fmla="*/ 526232 h 1052463"/>
                  <a:gd name="connsiteX1" fmla="*/ 526232 w 6275643"/>
                  <a:gd name="connsiteY1" fmla="*/ 0 h 1052463"/>
                  <a:gd name="connsiteX2" fmla="*/ 949890 w 6275643"/>
                  <a:gd name="connsiteY2" fmla="*/ 0 h 1052463"/>
                  <a:gd name="connsiteX3" fmla="*/ 1530243 w 6275643"/>
                  <a:gd name="connsiteY3" fmla="*/ 0 h 1052463"/>
                  <a:gd name="connsiteX4" fmla="*/ 2110597 w 6275643"/>
                  <a:gd name="connsiteY4" fmla="*/ 0 h 1052463"/>
                  <a:gd name="connsiteX5" fmla="*/ 2690950 w 6275643"/>
                  <a:gd name="connsiteY5" fmla="*/ 0 h 1052463"/>
                  <a:gd name="connsiteX6" fmla="*/ 3166840 w 6275643"/>
                  <a:gd name="connsiteY6" fmla="*/ 0 h 1052463"/>
                  <a:gd name="connsiteX7" fmla="*/ 3642729 w 6275643"/>
                  <a:gd name="connsiteY7" fmla="*/ 0 h 1052463"/>
                  <a:gd name="connsiteX8" fmla="*/ 4327546 w 6275643"/>
                  <a:gd name="connsiteY8" fmla="*/ 0 h 1052463"/>
                  <a:gd name="connsiteX9" fmla="*/ 4960131 w 6275643"/>
                  <a:gd name="connsiteY9" fmla="*/ 0 h 1052463"/>
                  <a:gd name="connsiteX10" fmla="*/ 5749412 w 6275643"/>
                  <a:gd name="connsiteY10" fmla="*/ 0 h 1052463"/>
                  <a:gd name="connsiteX11" fmla="*/ 6275644 w 6275643"/>
                  <a:gd name="connsiteY11" fmla="*/ 526232 h 1052463"/>
                  <a:gd name="connsiteX12" fmla="*/ 6275643 w 6275643"/>
                  <a:gd name="connsiteY12" fmla="*/ 526232 h 1052463"/>
                  <a:gd name="connsiteX13" fmla="*/ 5749411 w 6275643"/>
                  <a:gd name="connsiteY13" fmla="*/ 1052464 h 1052463"/>
                  <a:gd name="connsiteX14" fmla="*/ 5064594 w 6275643"/>
                  <a:gd name="connsiteY14" fmla="*/ 1052464 h 1052463"/>
                  <a:gd name="connsiteX15" fmla="*/ 4432009 w 6275643"/>
                  <a:gd name="connsiteY15" fmla="*/ 1052464 h 1052463"/>
                  <a:gd name="connsiteX16" fmla="*/ 3747192 w 6275643"/>
                  <a:gd name="connsiteY16" fmla="*/ 1052464 h 1052463"/>
                  <a:gd name="connsiteX17" fmla="*/ 3271303 w 6275643"/>
                  <a:gd name="connsiteY17" fmla="*/ 1052464 h 1052463"/>
                  <a:gd name="connsiteX18" fmla="*/ 2847645 w 6275643"/>
                  <a:gd name="connsiteY18" fmla="*/ 1052463 h 1052463"/>
                  <a:gd name="connsiteX19" fmla="*/ 2162828 w 6275643"/>
                  <a:gd name="connsiteY19" fmla="*/ 1052463 h 1052463"/>
                  <a:gd name="connsiteX20" fmla="*/ 1686938 w 6275643"/>
                  <a:gd name="connsiteY20" fmla="*/ 1052463 h 1052463"/>
                  <a:gd name="connsiteX21" fmla="*/ 526232 w 6275643"/>
                  <a:gd name="connsiteY21" fmla="*/ 1052463 h 1052463"/>
                  <a:gd name="connsiteX22" fmla="*/ 0 w 6275643"/>
                  <a:gd name="connsiteY22" fmla="*/ 526231 h 1052463"/>
                  <a:gd name="connsiteX23" fmla="*/ 0 w 6275643"/>
                  <a:gd name="connsiteY23" fmla="*/ 526232 h 10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75643" h="1052463" fill="none" extrusionOk="0">
                    <a:moveTo>
                      <a:pt x="0" y="526232"/>
                    </a:moveTo>
                    <a:cubicBezTo>
                      <a:pt x="3752" y="211391"/>
                      <a:pt x="235409" y="-11360"/>
                      <a:pt x="526232" y="0"/>
                    </a:cubicBezTo>
                    <a:cubicBezTo>
                      <a:pt x="614031" y="-21503"/>
                      <a:pt x="828433" y="23445"/>
                      <a:pt x="949890" y="0"/>
                    </a:cubicBezTo>
                    <a:cubicBezTo>
                      <a:pt x="1071347" y="-23445"/>
                      <a:pt x="1308256" y="64156"/>
                      <a:pt x="1530243" y="0"/>
                    </a:cubicBezTo>
                    <a:cubicBezTo>
                      <a:pt x="1752230" y="-64156"/>
                      <a:pt x="1899969" y="23837"/>
                      <a:pt x="2110597" y="0"/>
                    </a:cubicBezTo>
                    <a:cubicBezTo>
                      <a:pt x="2321225" y="-23837"/>
                      <a:pt x="2564079" y="20178"/>
                      <a:pt x="2690950" y="0"/>
                    </a:cubicBezTo>
                    <a:cubicBezTo>
                      <a:pt x="2817821" y="-20178"/>
                      <a:pt x="3024209" y="52497"/>
                      <a:pt x="3166840" y="0"/>
                    </a:cubicBezTo>
                    <a:cubicBezTo>
                      <a:pt x="3309471" y="-52497"/>
                      <a:pt x="3412138" y="55960"/>
                      <a:pt x="3642729" y="0"/>
                    </a:cubicBezTo>
                    <a:cubicBezTo>
                      <a:pt x="3873320" y="-55960"/>
                      <a:pt x="4138094" y="65594"/>
                      <a:pt x="4327546" y="0"/>
                    </a:cubicBezTo>
                    <a:cubicBezTo>
                      <a:pt x="4516998" y="-65594"/>
                      <a:pt x="4737408" y="63711"/>
                      <a:pt x="4960131" y="0"/>
                    </a:cubicBezTo>
                    <a:cubicBezTo>
                      <a:pt x="5182854" y="-63711"/>
                      <a:pt x="5479977" y="35305"/>
                      <a:pt x="5749412" y="0"/>
                    </a:cubicBezTo>
                    <a:cubicBezTo>
                      <a:pt x="5979738" y="442"/>
                      <a:pt x="6269560" y="216298"/>
                      <a:pt x="6275644" y="526232"/>
                    </a:cubicBezTo>
                    <a:lnTo>
                      <a:pt x="6275643" y="526232"/>
                    </a:lnTo>
                    <a:cubicBezTo>
                      <a:pt x="6261056" y="830179"/>
                      <a:pt x="6038053" y="1000111"/>
                      <a:pt x="5749411" y="1052464"/>
                    </a:cubicBezTo>
                    <a:cubicBezTo>
                      <a:pt x="5542531" y="1102280"/>
                      <a:pt x="5332021" y="1005599"/>
                      <a:pt x="5064594" y="1052464"/>
                    </a:cubicBezTo>
                    <a:cubicBezTo>
                      <a:pt x="4797167" y="1099329"/>
                      <a:pt x="4655047" y="984183"/>
                      <a:pt x="4432009" y="1052464"/>
                    </a:cubicBezTo>
                    <a:cubicBezTo>
                      <a:pt x="4208972" y="1120745"/>
                      <a:pt x="4020443" y="1049545"/>
                      <a:pt x="3747192" y="1052464"/>
                    </a:cubicBezTo>
                    <a:cubicBezTo>
                      <a:pt x="3473941" y="1055383"/>
                      <a:pt x="3428078" y="1040954"/>
                      <a:pt x="3271303" y="1052464"/>
                    </a:cubicBezTo>
                    <a:cubicBezTo>
                      <a:pt x="3114528" y="1063973"/>
                      <a:pt x="2978588" y="1014716"/>
                      <a:pt x="2847645" y="1052463"/>
                    </a:cubicBezTo>
                    <a:cubicBezTo>
                      <a:pt x="2716702" y="1090210"/>
                      <a:pt x="2410700" y="974369"/>
                      <a:pt x="2162828" y="1052463"/>
                    </a:cubicBezTo>
                    <a:cubicBezTo>
                      <a:pt x="1914956" y="1130557"/>
                      <a:pt x="1787209" y="998064"/>
                      <a:pt x="1686938" y="1052463"/>
                    </a:cubicBezTo>
                    <a:cubicBezTo>
                      <a:pt x="1586667" y="1106862"/>
                      <a:pt x="815362" y="1025608"/>
                      <a:pt x="526232" y="1052463"/>
                    </a:cubicBezTo>
                    <a:cubicBezTo>
                      <a:pt x="204830" y="1047771"/>
                      <a:pt x="38942" y="783403"/>
                      <a:pt x="0" y="526231"/>
                    </a:cubicBezTo>
                    <a:lnTo>
                      <a:pt x="0" y="526232"/>
                    </a:lnTo>
                    <a:close/>
                  </a:path>
                  <a:path w="6275643" h="1052463" stroke="0" extrusionOk="0">
                    <a:moveTo>
                      <a:pt x="0" y="526232"/>
                    </a:moveTo>
                    <a:cubicBezTo>
                      <a:pt x="33702" y="198110"/>
                      <a:pt x="179237" y="-21267"/>
                      <a:pt x="526232" y="0"/>
                    </a:cubicBezTo>
                    <a:cubicBezTo>
                      <a:pt x="634651" y="-55170"/>
                      <a:pt x="790745" y="24472"/>
                      <a:pt x="1002122" y="0"/>
                    </a:cubicBezTo>
                    <a:cubicBezTo>
                      <a:pt x="1213499" y="-24472"/>
                      <a:pt x="1447563" y="19918"/>
                      <a:pt x="1582475" y="0"/>
                    </a:cubicBezTo>
                    <a:cubicBezTo>
                      <a:pt x="1717387" y="-19918"/>
                      <a:pt x="2063374" y="64088"/>
                      <a:pt x="2215060" y="0"/>
                    </a:cubicBezTo>
                    <a:cubicBezTo>
                      <a:pt x="2366747" y="-64088"/>
                      <a:pt x="2517264" y="55108"/>
                      <a:pt x="2690950" y="0"/>
                    </a:cubicBezTo>
                    <a:cubicBezTo>
                      <a:pt x="2864636" y="-55108"/>
                      <a:pt x="2931039" y="44799"/>
                      <a:pt x="3166840" y="0"/>
                    </a:cubicBezTo>
                    <a:cubicBezTo>
                      <a:pt x="3402641" y="-44799"/>
                      <a:pt x="3506280" y="32650"/>
                      <a:pt x="3694961" y="0"/>
                    </a:cubicBezTo>
                    <a:cubicBezTo>
                      <a:pt x="3883642" y="-32650"/>
                      <a:pt x="3950775" y="974"/>
                      <a:pt x="4118619" y="0"/>
                    </a:cubicBezTo>
                    <a:cubicBezTo>
                      <a:pt x="4286463" y="-974"/>
                      <a:pt x="4595509" y="55976"/>
                      <a:pt x="4803436" y="0"/>
                    </a:cubicBezTo>
                    <a:cubicBezTo>
                      <a:pt x="5011363" y="-55976"/>
                      <a:pt x="5466082" y="16027"/>
                      <a:pt x="5749412" y="0"/>
                    </a:cubicBezTo>
                    <a:cubicBezTo>
                      <a:pt x="6044434" y="-28980"/>
                      <a:pt x="6324370" y="214228"/>
                      <a:pt x="6275644" y="526232"/>
                    </a:cubicBezTo>
                    <a:lnTo>
                      <a:pt x="6275643" y="526232"/>
                    </a:lnTo>
                    <a:cubicBezTo>
                      <a:pt x="6257592" y="842241"/>
                      <a:pt x="5983532" y="999320"/>
                      <a:pt x="5749411" y="1052464"/>
                    </a:cubicBezTo>
                    <a:cubicBezTo>
                      <a:pt x="5541168" y="1102035"/>
                      <a:pt x="5391831" y="1006388"/>
                      <a:pt x="5169058" y="1052464"/>
                    </a:cubicBezTo>
                    <a:cubicBezTo>
                      <a:pt x="4946285" y="1098540"/>
                      <a:pt x="4666283" y="1003945"/>
                      <a:pt x="4536473" y="1052464"/>
                    </a:cubicBezTo>
                    <a:cubicBezTo>
                      <a:pt x="4406664" y="1100983"/>
                      <a:pt x="4218350" y="1024539"/>
                      <a:pt x="4112815" y="1052464"/>
                    </a:cubicBezTo>
                    <a:cubicBezTo>
                      <a:pt x="4007280" y="1080389"/>
                      <a:pt x="3697082" y="988308"/>
                      <a:pt x="3480230" y="1052464"/>
                    </a:cubicBezTo>
                    <a:cubicBezTo>
                      <a:pt x="3263378" y="1116619"/>
                      <a:pt x="3058322" y="996227"/>
                      <a:pt x="2847645" y="1052463"/>
                    </a:cubicBezTo>
                    <a:cubicBezTo>
                      <a:pt x="2636968" y="1108699"/>
                      <a:pt x="2481892" y="1029448"/>
                      <a:pt x="2371755" y="1052463"/>
                    </a:cubicBezTo>
                    <a:cubicBezTo>
                      <a:pt x="2261618" y="1075478"/>
                      <a:pt x="2053692" y="1040483"/>
                      <a:pt x="1791402" y="1052463"/>
                    </a:cubicBezTo>
                    <a:cubicBezTo>
                      <a:pt x="1529112" y="1064443"/>
                      <a:pt x="1488018" y="1002061"/>
                      <a:pt x="1367744" y="1052463"/>
                    </a:cubicBezTo>
                    <a:cubicBezTo>
                      <a:pt x="1247470" y="1102865"/>
                      <a:pt x="707128" y="971863"/>
                      <a:pt x="526232" y="1052463"/>
                    </a:cubicBezTo>
                    <a:cubicBezTo>
                      <a:pt x="233079" y="1069157"/>
                      <a:pt x="-28812" y="837167"/>
                      <a:pt x="0" y="526231"/>
                    </a:cubicBezTo>
                    <a:lnTo>
                      <a:pt x="0" y="526232"/>
                    </a:ln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5" name="TextBox 47">
                <a:extLst>
                  <a:ext uri="{FF2B5EF4-FFF2-40B4-BE49-F238E27FC236}">
                    <a16:creationId xmlns:a16="http://schemas.microsoft.com/office/drawing/2014/main" id="{B45A48CF-EA27-807D-A4AD-093D2560E1CC}"/>
                  </a:ext>
                </a:extLst>
              </p:cNvPr>
              <p:cNvSpPr txBox="1"/>
              <p:nvPr/>
            </p:nvSpPr>
            <p:spPr>
              <a:xfrm>
                <a:off x="132959" y="-837090"/>
                <a:ext cx="6245962" cy="10145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500" b="1" i="0" u="none" strike="noStrike" kern="1200" cap="none" spc="0" normalizeH="0" baseline="0" noProof="0" dirty="0" err="1">
                    <a:ln>
                      <a:noFill/>
                    </a:ln>
                    <a:solidFill>
                      <a:srgbClr val="385723"/>
                    </a:solidFill>
                    <a:effectLst/>
                    <a:uLnTx/>
                    <a:uFillTx/>
                    <a:latin typeface="Cambria" panose="02040503050406030204" pitchFamily="18" charset="0"/>
                    <a:ea typeface="Cambria" panose="02040503050406030204" pitchFamily="18" charset="0"/>
                  </a:rPr>
                  <a:t>rất</a:t>
                </a:r>
                <a:r>
                  <a:rPr kumimoji="0" lang="en-US" sz="5500" b="1" i="0" u="none" strike="noStrike" kern="1200" cap="none" spc="0" normalizeH="0" baseline="0" noProof="0" dirty="0">
                    <a:ln>
                      <a:noFill/>
                    </a:ln>
                    <a:solidFill>
                      <a:srgbClr val="385723"/>
                    </a:solidFill>
                    <a:effectLst/>
                    <a:uLnTx/>
                    <a:uFillTx/>
                    <a:latin typeface="Cambria" panose="02040503050406030204" pitchFamily="18" charset="0"/>
                    <a:ea typeface="Cambria" panose="02040503050406030204" pitchFamily="18" charset="0"/>
                  </a:rPr>
                  <a:t> </a:t>
                </a:r>
                <a:r>
                  <a:rPr kumimoji="0" lang="en-US" sz="5500" b="1" i="0" u="none" strike="noStrike" kern="1200" cap="none" spc="0" normalizeH="0" baseline="0" noProof="0" dirty="0" err="1">
                    <a:ln>
                      <a:noFill/>
                    </a:ln>
                    <a:solidFill>
                      <a:srgbClr val="385723"/>
                    </a:solidFill>
                    <a:effectLst/>
                    <a:uLnTx/>
                    <a:uFillTx/>
                    <a:latin typeface="Cambria" panose="02040503050406030204" pitchFamily="18" charset="0"/>
                    <a:ea typeface="Cambria" panose="02040503050406030204" pitchFamily="18" charset="0"/>
                  </a:rPr>
                  <a:t>vui</a:t>
                </a:r>
                <a:endParaRPr kumimoji="0" lang="en-US" sz="55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E073B562-F746-B3DF-242E-48FAC6C099AA}"/>
              </a:ext>
            </a:extLst>
          </p:cNvPr>
          <p:cNvGrpSpPr/>
          <p:nvPr/>
        </p:nvGrpSpPr>
        <p:grpSpPr>
          <a:xfrm>
            <a:off x="6921891" y="659404"/>
            <a:ext cx="4807132" cy="5884519"/>
            <a:chOff x="6963358" y="-98895"/>
            <a:chExt cx="4807132" cy="5884519"/>
          </a:xfrm>
        </p:grpSpPr>
        <p:pic>
          <p:nvPicPr>
            <p:cNvPr id="17" name="Picture 16">
              <a:extLst>
                <a:ext uri="{FF2B5EF4-FFF2-40B4-BE49-F238E27FC236}">
                  <a16:creationId xmlns:a16="http://schemas.microsoft.com/office/drawing/2014/main" id="{6EA6D574-3F89-69A1-E013-AD59EB9CA0A7}"/>
                </a:ext>
              </a:extLst>
            </p:cNvPr>
            <p:cNvPicPr>
              <a:picLocks noChangeAspect="1"/>
            </p:cNvPicPr>
            <p:nvPr/>
          </p:nvPicPr>
          <p:blipFill rotWithShape="1">
            <a:blip r:embed="rId5">
              <a:extLst>
                <a:ext uri="{28A0092B-C50C-407E-A947-70E740481C1C}">
                  <a14:useLocalDpi xmlns:a14="http://schemas.microsoft.com/office/drawing/2010/main" val="0"/>
                </a:ext>
              </a:extLst>
            </a:blip>
            <a:srcRect l="55505" r="7468" b="19422"/>
            <a:stretch/>
          </p:blipFill>
          <p:spPr>
            <a:xfrm>
              <a:off x="6963358" y="-98895"/>
              <a:ext cx="4807132" cy="5884519"/>
            </a:xfrm>
            <a:prstGeom prst="rect">
              <a:avLst/>
            </a:prstGeom>
          </p:spPr>
        </p:pic>
        <p:grpSp>
          <p:nvGrpSpPr>
            <p:cNvPr id="18" name="Group 17">
              <a:extLst>
                <a:ext uri="{FF2B5EF4-FFF2-40B4-BE49-F238E27FC236}">
                  <a16:creationId xmlns:a16="http://schemas.microsoft.com/office/drawing/2014/main" id="{F7C164B6-7CE2-FA66-44A6-1A881852497D}"/>
                </a:ext>
              </a:extLst>
            </p:cNvPr>
            <p:cNvGrpSpPr/>
            <p:nvPr/>
          </p:nvGrpSpPr>
          <p:grpSpPr>
            <a:xfrm>
              <a:off x="7793195" y="4608110"/>
              <a:ext cx="3540850" cy="1109404"/>
              <a:chOff x="1447360" y="-784707"/>
              <a:chExt cx="6335194" cy="1109404"/>
            </a:xfrm>
          </p:grpSpPr>
          <p:sp>
            <p:nvSpPr>
              <p:cNvPr id="19" name="Rectangle: Rounded Corners 5">
                <a:extLst>
                  <a:ext uri="{FF2B5EF4-FFF2-40B4-BE49-F238E27FC236}">
                    <a16:creationId xmlns:a16="http://schemas.microsoft.com/office/drawing/2014/main" id="{A0820E25-6C27-56C6-D051-61442D3D05D6}"/>
                  </a:ext>
                </a:extLst>
              </p:cNvPr>
              <p:cNvSpPr/>
              <p:nvPr/>
            </p:nvSpPr>
            <p:spPr>
              <a:xfrm>
                <a:off x="1447360" y="-727766"/>
                <a:ext cx="6275643" cy="1052463"/>
              </a:xfrm>
              <a:custGeom>
                <a:avLst/>
                <a:gdLst>
                  <a:gd name="connsiteX0" fmla="*/ 0 w 6275643"/>
                  <a:gd name="connsiteY0" fmla="*/ 526232 h 1052463"/>
                  <a:gd name="connsiteX1" fmla="*/ 526232 w 6275643"/>
                  <a:gd name="connsiteY1" fmla="*/ 0 h 1052463"/>
                  <a:gd name="connsiteX2" fmla="*/ 949890 w 6275643"/>
                  <a:gd name="connsiteY2" fmla="*/ 0 h 1052463"/>
                  <a:gd name="connsiteX3" fmla="*/ 1530243 w 6275643"/>
                  <a:gd name="connsiteY3" fmla="*/ 0 h 1052463"/>
                  <a:gd name="connsiteX4" fmla="*/ 2110597 w 6275643"/>
                  <a:gd name="connsiteY4" fmla="*/ 0 h 1052463"/>
                  <a:gd name="connsiteX5" fmla="*/ 2690950 w 6275643"/>
                  <a:gd name="connsiteY5" fmla="*/ 0 h 1052463"/>
                  <a:gd name="connsiteX6" fmla="*/ 3166840 w 6275643"/>
                  <a:gd name="connsiteY6" fmla="*/ 0 h 1052463"/>
                  <a:gd name="connsiteX7" fmla="*/ 3642729 w 6275643"/>
                  <a:gd name="connsiteY7" fmla="*/ 0 h 1052463"/>
                  <a:gd name="connsiteX8" fmla="*/ 4327546 w 6275643"/>
                  <a:gd name="connsiteY8" fmla="*/ 0 h 1052463"/>
                  <a:gd name="connsiteX9" fmla="*/ 4960131 w 6275643"/>
                  <a:gd name="connsiteY9" fmla="*/ 0 h 1052463"/>
                  <a:gd name="connsiteX10" fmla="*/ 5749412 w 6275643"/>
                  <a:gd name="connsiteY10" fmla="*/ 0 h 1052463"/>
                  <a:gd name="connsiteX11" fmla="*/ 6275644 w 6275643"/>
                  <a:gd name="connsiteY11" fmla="*/ 526232 h 1052463"/>
                  <a:gd name="connsiteX12" fmla="*/ 6275643 w 6275643"/>
                  <a:gd name="connsiteY12" fmla="*/ 526232 h 1052463"/>
                  <a:gd name="connsiteX13" fmla="*/ 5749411 w 6275643"/>
                  <a:gd name="connsiteY13" fmla="*/ 1052464 h 1052463"/>
                  <a:gd name="connsiteX14" fmla="*/ 5064594 w 6275643"/>
                  <a:gd name="connsiteY14" fmla="*/ 1052464 h 1052463"/>
                  <a:gd name="connsiteX15" fmla="*/ 4432009 w 6275643"/>
                  <a:gd name="connsiteY15" fmla="*/ 1052464 h 1052463"/>
                  <a:gd name="connsiteX16" fmla="*/ 3747192 w 6275643"/>
                  <a:gd name="connsiteY16" fmla="*/ 1052464 h 1052463"/>
                  <a:gd name="connsiteX17" fmla="*/ 3271303 w 6275643"/>
                  <a:gd name="connsiteY17" fmla="*/ 1052464 h 1052463"/>
                  <a:gd name="connsiteX18" fmla="*/ 2847645 w 6275643"/>
                  <a:gd name="connsiteY18" fmla="*/ 1052463 h 1052463"/>
                  <a:gd name="connsiteX19" fmla="*/ 2162828 w 6275643"/>
                  <a:gd name="connsiteY19" fmla="*/ 1052463 h 1052463"/>
                  <a:gd name="connsiteX20" fmla="*/ 1686938 w 6275643"/>
                  <a:gd name="connsiteY20" fmla="*/ 1052463 h 1052463"/>
                  <a:gd name="connsiteX21" fmla="*/ 526232 w 6275643"/>
                  <a:gd name="connsiteY21" fmla="*/ 1052463 h 1052463"/>
                  <a:gd name="connsiteX22" fmla="*/ 0 w 6275643"/>
                  <a:gd name="connsiteY22" fmla="*/ 526231 h 1052463"/>
                  <a:gd name="connsiteX23" fmla="*/ 0 w 6275643"/>
                  <a:gd name="connsiteY23" fmla="*/ 526232 h 10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75643" h="1052463" fill="none" extrusionOk="0">
                    <a:moveTo>
                      <a:pt x="0" y="526232"/>
                    </a:moveTo>
                    <a:cubicBezTo>
                      <a:pt x="3752" y="211391"/>
                      <a:pt x="235409" y="-11360"/>
                      <a:pt x="526232" y="0"/>
                    </a:cubicBezTo>
                    <a:cubicBezTo>
                      <a:pt x="614031" y="-21503"/>
                      <a:pt x="828433" y="23445"/>
                      <a:pt x="949890" y="0"/>
                    </a:cubicBezTo>
                    <a:cubicBezTo>
                      <a:pt x="1071347" y="-23445"/>
                      <a:pt x="1308256" y="64156"/>
                      <a:pt x="1530243" y="0"/>
                    </a:cubicBezTo>
                    <a:cubicBezTo>
                      <a:pt x="1752230" y="-64156"/>
                      <a:pt x="1899969" y="23837"/>
                      <a:pt x="2110597" y="0"/>
                    </a:cubicBezTo>
                    <a:cubicBezTo>
                      <a:pt x="2321225" y="-23837"/>
                      <a:pt x="2564079" y="20178"/>
                      <a:pt x="2690950" y="0"/>
                    </a:cubicBezTo>
                    <a:cubicBezTo>
                      <a:pt x="2817821" y="-20178"/>
                      <a:pt x="3024209" y="52497"/>
                      <a:pt x="3166840" y="0"/>
                    </a:cubicBezTo>
                    <a:cubicBezTo>
                      <a:pt x="3309471" y="-52497"/>
                      <a:pt x="3412138" y="55960"/>
                      <a:pt x="3642729" y="0"/>
                    </a:cubicBezTo>
                    <a:cubicBezTo>
                      <a:pt x="3873320" y="-55960"/>
                      <a:pt x="4138094" y="65594"/>
                      <a:pt x="4327546" y="0"/>
                    </a:cubicBezTo>
                    <a:cubicBezTo>
                      <a:pt x="4516998" y="-65594"/>
                      <a:pt x="4737408" y="63711"/>
                      <a:pt x="4960131" y="0"/>
                    </a:cubicBezTo>
                    <a:cubicBezTo>
                      <a:pt x="5182854" y="-63711"/>
                      <a:pt x="5479977" y="35305"/>
                      <a:pt x="5749412" y="0"/>
                    </a:cubicBezTo>
                    <a:cubicBezTo>
                      <a:pt x="5979738" y="442"/>
                      <a:pt x="6269560" y="216298"/>
                      <a:pt x="6275644" y="526232"/>
                    </a:cubicBezTo>
                    <a:lnTo>
                      <a:pt x="6275643" y="526232"/>
                    </a:lnTo>
                    <a:cubicBezTo>
                      <a:pt x="6261056" y="830179"/>
                      <a:pt x="6038053" y="1000111"/>
                      <a:pt x="5749411" y="1052464"/>
                    </a:cubicBezTo>
                    <a:cubicBezTo>
                      <a:pt x="5542531" y="1102280"/>
                      <a:pt x="5332021" y="1005599"/>
                      <a:pt x="5064594" y="1052464"/>
                    </a:cubicBezTo>
                    <a:cubicBezTo>
                      <a:pt x="4797167" y="1099329"/>
                      <a:pt x="4655047" y="984183"/>
                      <a:pt x="4432009" y="1052464"/>
                    </a:cubicBezTo>
                    <a:cubicBezTo>
                      <a:pt x="4208972" y="1120745"/>
                      <a:pt x="4020443" y="1049545"/>
                      <a:pt x="3747192" y="1052464"/>
                    </a:cubicBezTo>
                    <a:cubicBezTo>
                      <a:pt x="3473941" y="1055383"/>
                      <a:pt x="3428078" y="1040954"/>
                      <a:pt x="3271303" y="1052464"/>
                    </a:cubicBezTo>
                    <a:cubicBezTo>
                      <a:pt x="3114528" y="1063973"/>
                      <a:pt x="2978588" y="1014716"/>
                      <a:pt x="2847645" y="1052463"/>
                    </a:cubicBezTo>
                    <a:cubicBezTo>
                      <a:pt x="2716702" y="1090210"/>
                      <a:pt x="2410700" y="974369"/>
                      <a:pt x="2162828" y="1052463"/>
                    </a:cubicBezTo>
                    <a:cubicBezTo>
                      <a:pt x="1914956" y="1130557"/>
                      <a:pt x="1787209" y="998064"/>
                      <a:pt x="1686938" y="1052463"/>
                    </a:cubicBezTo>
                    <a:cubicBezTo>
                      <a:pt x="1586667" y="1106862"/>
                      <a:pt x="815362" y="1025608"/>
                      <a:pt x="526232" y="1052463"/>
                    </a:cubicBezTo>
                    <a:cubicBezTo>
                      <a:pt x="204830" y="1047771"/>
                      <a:pt x="38942" y="783403"/>
                      <a:pt x="0" y="526231"/>
                    </a:cubicBezTo>
                    <a:lnTo>
                      <a:pt x="0" y="526232"/>
                    </a:lnTo>
                    <a:close/>
                  </a:path>
                  <a:path w="6275643" h="1052463" stroke="0" extrusionOk="0">
                    <a:moveTo>
                      <a:pt x="0" y="526232"/>
                    </a:moveTo>
                    <a:cubicBezTo>
                      <a:pt x="33702" y="198110"/>
                      <a:pt x="179237" y="-21267"/>
                      <a:pt x="526232" y="0"/>
                    </a:cubicBezTo>
                    <a:cubicBezTo>
                      <a:pt x="634651" y="-55170"/>
                      <a:pt x="790745" y="24472"/>
                      <a:pt x="1002122" y="0"/>
                    </a:cubicBezTo>
                    <a:cubicBezTo>
                      <a:pt x="1213499" y="-24472"/>
                      <a:pt x="1447563" y="19918"/>
                      <a:pt x="1582475" y="0"/>
                    </a:cubicBezTo>
                    <a:cubicBezTo>
                      <a:pt x="1717387" y="-19918"/>
                      <a:pt x="2063374" y="64088"/>
                      <a:pt x="2215060" y="0"/>
                    </a:cubicBezTo>
                    <a:cubicBezTo>
                      <a:pt x="2366747" y="-64088"/>
                      <a:pt x="2517264" y="55108"/>
                      <a:pt x="2690950" y="0"/>
                    </a:cubicBezTo>
                    <a:cubicBezTo>
                      <a:pt x="2864636" y="-55108"/>
                      <a:pt x="2931039" y="44799"/>
                      <a:pt x="3166840" y="0"/>
                    </a:cubicBezTo>
                    <a:cubicBezTo>
                      <a:pt x="3402641" y="-44799"/>
                      <a:pt x="3506280" y="32650"/>
                      <a:pt x="3694961" y="0"/>
                    </a:cubicBezTo>
                    <a:cubicBezTo>
                      <a:pt x="3883642" y="-32650"/>
                      <a:pt x="3950775" y="974"/>
                      <a:pt x="4118619" y="0"/>
                    </a:cubicBezTo>
                    <a:cubicBezTo>
                      <a:pt x="4286463" y="-974"/>
                      <a:pt x="4595509" y="55976"/>
                      <a:pt x="4803436" y="0"/>
                    </a:cubicBezTo>
                    <a:cubicBezTo>
                      <a:pt x="5011363" y="-55976"/>
                      <a:pt x="5466082" y="16027"/>
                      <a:pt x="5749412" y="0"/>
                    </a:cubicBezTo>
                    <a:cubicBezTo>
                      <a:pt x="6044434" y="-28980"/>
                      <a:pt x="6324370" y="214228"/>
                      <a:pt x="6275644" y="526232"/>
                    </a:cubicBezTo>
                    <a:lnTo>
                      <a:pt x="6275643" y="526232"/>
                    </a:lnTo>
                    <a:cubicBezTo>
                      <a:pt x="6257592" y="842241"/>
                      <a:pt x="5983532" y="999320"/>
                      <a:pt x="5749411" y="1052464"/>
                    </a:cubicBezTo>
                    <a:cubicBezTo>
                      <a:pt x="5541168" y="1102035"/>
                      <a:pt x="5391831" y="1006388"/>
                      <a:pt x="5169058" y="1052464"/>
                    </a:cubicBezTo>
                    <a:cubicBezTo>
                      <a:pt x="4946285" y="1098540"/>
                      <a:pt x="4666283" y="1003945"/>
                      <a:pt x="4536473" y="1052464"/>
                    </a:cubicBezTo>
                    <a:cubicBezTo>
                      <a:pt x="4406664" y="1100983"/>
                      <a:pt x="4218350" y="1024539"/>
                      <a:pt x="4112815" y="1052464"/>
                    </a:cubicBezTo>
                    <a:cubicBezTo>
                      <a:pt x="4007280" y="1080389"/>
                      <a:pt x="3697082" y="988308"/>
                      <a:pt x="3480230" y="1052464"/>
                    </a:cubicBezTo>
                    <a:cubicBezTo>
                      <a:pt x="3263378" y="1116619"/>
                      <a:pt x="3058322" y="996227"/>
                      <a:pt x="2847645" y="1052463"/>
                    </a:cubicBezTo>
                    <a:cubicBezTo>
                      <a:pt x="2636968" y="1108699"/>
                      <a:pt x="2481892" y="1029448"/>
                      <a:pt x="2371755" y="1052463"/>
                    </a:cubicBezTo>
                    <a:cubicBezTo>
                      <a:pt x="2261618" y="1075478"/>
                      <a:pt x="2053692" y="1040483"/>
                      <a:pt x="1791402" y="1052463"/>
                    </a:cubicBezTo>
                    <a:cubicBezTo>
                      <a:pt x="1529112" y="1064443"/>
                      <a:pt x="1488018" y="1002061"/>
                      <a:pt x="1367744" y="1052463"/>
                    </a:cubicBezTo>
                    <a:cubicBezTo>
                      <a:pt x="1247470" y="1102865"/>
                      <a:pt x="707128" y="971863"/>
                      <a:pt x="526232" y="1052463"/>
                    </a:cubicBezTo>
                    <a:cubicBezTo>
                      <a:pt x="233079" y="1069157"/>
                      <a:pt x="-28812" y="837167"/>
                      <a:pt x="0" y="526231"/>
                    </a:cubicBezTo>
                    <a:lnTo>
                      <a:pt x="0" y="526232"/>
                    </a:ln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0" name="TextBox 47">
                <a:extLst>
                  <a:ext uri="{FF2B5EF4-FFF2-40B4-BE49-F238E27FC236}">
                    <a16:creationId xmlns:a16="http://schemas.microsoft.com/office/drawing/2014/main" id="{37281DAA-F984-BEE6-5ED6-335A48A1EEA5}"/>
                  </a:ext>
                </a:extLst>
              </p:cNvPr>
              <p:cNvSpPr txBox="1"/>
              <p:nvPr/>
            </p:nvSpPr>
            <p:spPr>
              <a:xfrm>
                <a:off x="1536591" y="-784707"/>
                <a:ext cx="6245963" cy="101450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5500" b="1" i="0" u="none" strike="noStrike" kern="1200" cap="none" spc="0" normalizeH="0" baseline="0" noProof="0" dirty="0" err="1">
                    <a:ln>
                      <a:noFill/>
                    </a:ln>
                    <a:solidFill>
                      <a:srgbClr val="385723"/>
                    </a:solidFill>
                    <a:effectLst/>
                    <a:uLnTx/>
                    <a:uFillTx/>
                    <a:latin typeface="Cambria" panose="02040503050406030204" pitchFamily="18" charset="0"/>
                    <a:ea typeface="Cambria" panose="02040503050406030204" pitchFamily="18" charset="0"/>
                  </a:rPr>
                  <a:t>vui</a:t>
                </a:r>
                <a:endParaRPr kumimoji="0" lang="en-US" sz="55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sp>
        <p:nvSpPr>
          <p:cNvPr id="3" name="TextBox 2">
            <a:extLst>
              <a:ext uri="{FF2B5EF4-FFF2-40B4-BE49-F238E27FC236}">
                <a16:creationId xmlns:a16="http://schemas.microsoft.com/office/drawing/2014/main" id="{7BAF66A8-AA83-5E13-49B1-90544E57EB0E}"/>
              </a:ext>
            </a:extLst>
          </p:cNvPr>
          <p:cNvSpPr txBox="1"/>
          <p:nvPr/>
        </p:nvSpPr>
        <p:spPr>
          <a:xfrm>
            <a:off x="1200482" y="535750"/>
            <a:ext cx="1052854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rPr>
              <a:t>CÁC BẠN ĐÁNH GIÁ TIẾT HỌC CỦA CHÚNG TA NHƯ THẾ NÀO?</a:t>
            </a:r>
          </a:p>
        </p:txBody>
      </p:sp>
    </p:spTree>
    <p:extLst>
      <p:ext uri="{BB962C8B-B14F-4D97-AF65-F5344CB8AC3E}">
        <p14:creationId xmlns:p14="http://schemas.microsoft.com/office/powerpoint/2010/main" val="154874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around a planet&#10;&#10;Description automatically generated">
            <a:extLst>
              <a:ext uri="{FF2B5EF4-FFF2-40B4-BE49-F238E27FC236}">
                <a16:creationId xmlns:a16="http://schemas.microsoft.com/office/drawing/2014/main" id="{81114450-2FD5-2B8D-EB56-15934DEC2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5C8405B-A92C-16B4-B03C-ED2D78DFC43F}"/>
              </a:ext>
            </a:extLst>
          </p:cNvPr>
          <p:cNvPicPr>
            <a:picLocks noChangeAspect="1"/>
          </p:cNvPicPr>
          <p:nvPr/>
        </p:nvPicPr>
        <p:blipFill>
          <a:blip r:embed="rId3"/>
          <a:stretch>
            <a:fillRect/>
          </a:stretch>
        </p:blipFill>
        <p:spPr>
          <a:xfrm>
            <a:off x="1724769" y="-166993"/>
            <a:ext cx="9199661" cy="2658086"/>
          </a:xfrm>
          <a:prstGeom prst="rect">
            <a:avLst/>
          </a:prstGeom>
        </p:spPr>
      </p:pic>
    </p:spTree>
    <p:extLst>
      <p:ext uri="{BB962C8B-B14F-4D97-AF65-F5344CB8AC3E}">
        <p14:creationId xmlns:p14="http://schemas.microsoft.com/office/powerpoint/2010/main" val="6385694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9BC6996C-4E02-4D1B-AAA5-5533183614CA}"/>
              </a:ext>
            </a:extLst>
          </p:cNvPr>
          <p:cNvSpPr/>
          <p:nvPr/>
        </p:nvSpPr>
        <p:spPr>
          <a:xfrm>
            <a:off x="5196840" y="2565883"/>
            <a:ext cx="6404610" cy="1871730"/>
          </a:xfrm>
          <a:prstGeom prst="roundRect">
            <a:avLst>
              <a:gd name="adj" fmla="val 9282"/>
            </a:avLst>
          </a:prstGeom>
          <a:solidFill>
            <a:srgbClr val="FFFFCC"/>
          </a:solid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Thảo luận nhóm 6 tìm kiếm những bài hát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bài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thơ</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có nội dung liên quan đến chủ đề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vật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95BA3A2-802C-4FD5-06F3-8BECE4742962}"/>
              </a:ext>
            </a:extLst>
          </p:cNvPr>
          <p:cNvSpPr/>
          <p:nvPr/>
        </p:nvSpPr>
        <p:spPr>
          <a:xfrm>
            <a:off x="5196840" y="4585529"/>
            <a:ext cx="6404610" cy="1486045"/>
          </a:xfrm>
          <a:prstGeom prst="roundRect">
            <a:avLst>
              <a:gd name="adj" fmla="val 9282"/>
            </a:avLst>
          </a:prstGeom>
          <a:solidFill>
            <a:srgbClr val="FFFFCC"/>
          </a:solid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Nhóm có nhiều bài hát, bài thơ, câu chuyện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đúng với chủ đề sẽ giành được chiến thắng.</a:t>
            </a:r>
          </a:p>
        </p:txBody>
      </p:sp>
      <p:pic>
        <p:nvPicPr>
          <p:cNvPr id="18" name="Picture 17" descr="A group of kids playing instruments&#10;&#10;Description automatically generated">
            <a:extLst>
              <a:ext uri="{FF2B5EF4-FFF2-40B4-BE49-F238E27FC236}">
                <a16:creationId xmlns:a16="http://schemas.microsoft.com/office/drawing/2014/main" id="{9E0BE8E0-A221-8C7B-DB65-719860DF6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932" y="2909385"/>
            <a:ext cx="4036988" cy="4036988"/>
          </a:xfrm>
          <a:prstGeom prst="rect">
            <a:avLst/>
          </a:prstGeom>
        </p:spPr>
      </p:pic>
      <p:pic>
        <p:nvPicPr>
          <p:cNvPr id="22" name="Picture 21" descr="A yellow boom box with purple and blue circles and a blue handle&#10;&#10;Description automatically generated">
            <a:extLst>
              <a:ext uri="{FF2B5EF4-FFF2-40B4-BE49-F238E27FC236}">
                <a16:creationId xmlns:a16="http://schemas.microsoft.com/office/drawing/2014/main" id="{F390D693-A7C8-82A6-789B-CD6314F52E9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327" y="1832717"/>
            <a:ext cx="1696522" cy="1696522"/>
          </a:xfrm>
          <a:prstGeom prst="rect">
            <a:avLst/>
          </a:prstGeom>
        </p:spPr>
      </p:pic>
      <p:grpSp>
        <p:nvGrpSpPr>
          <p:cNvPr id="26" name="Group 25">
            <a:extLst>
              <a:ext uri="{FF2B5EF4-FFF2-40B4-BE49-F238E27FC236}">
                <a16:creationId xmlns:a16="http://schemas.microsoft.com/office/drawing/2014/main" id="{CAFFD61C-142C-9CDC-463E-3B73C09ED24A}"/>
              </a:ext>
            </a:extLst>
          </p:cNvPr>
          <p:cNvGrpSpPr/>
          <p:nvPr/>
        </p:nvGrpSpPr>
        <p:grpSpPr>
          <a:xfrm>
            <a:off x="5907651" y="303984"/>
            <a:ext cx="5502415" cy="2376994"/>
            <a:chOff x="5907651" y="303984"/>
            <a:chExt cx="5502415" cy="2376994"/>
          </a:xfrm>
        </p:grpSpPr>
        <p:grpSp>
          <p:nvGrpSpPr>
            <p:cNvPr id="14" name="Group 13">
              <a:extLst>
                <a:ext uri="{FF2B5EF4-FFF2-40B4-BE49-F238E27FC236}">
                  <a16:creationId xmlns:a16="http://schemas.microsoft.com/office/drawing/2014/main" id="{ACC5BDA3-8163-7E88-A9D6-0ED47CBF0D9C}"/>
                </a:ext>
              </a:extLst>
            </p:cNvPr>
            <p:cNvGrpSpPr/>
            <p:nvPr/>
          </p:nvGrpSpPr>
          <p:grpSpPr>
            <a:xfrm>
              <a:off x="6096000" y="383791"/>
              <a:ext cx="4419600" cy="2209800"/>
              <a:chOff x="6380714" y="538914"/>
              <a:chExt cx="4419600" cy="2209800"/>
            </a:xfrm>
          </p:grpSpPr>
          <p:pic>
            <p:nvPicPr>
              <p:cNvPr id="12" name="Picture 11" descr="A white rectangular object with purple and pink stripes&#10;&#10;Description automatically generated">
                <a:extLst>
                  <a:ext uri="{FF2B5EF4-FFF2-40B4-BE49-F238E27FC236}">
                    <a16:creationId xmlns:a16="http://schemas.microsoft.com/office/drawing/2014/main" id="{40903B46-0A28-2E38-FD39-0C43861860F4}"/>
                  </a:ext>
                </a:extLst>
              </p:cNvPr>
              <p:cNvPicPr>
                <a:picLocks noChangeAspect="1"/>
              </p:cNvPicPr>
              <p:nvPr/>
            </p:nvPicPr>
            <p:blipFill rotWithShape="1">
              <a:blip r:embed="rId5">
                <a:extLst>
                  <a:ext uri="{28A0092B-C50C-407E-A947-70E740481C1C}">
                    <a14:useLocalDpi xmlns:a14="http://schemas.microsoft.com/office/drawing/2010/main" val="0"/>
                  </a:ext>
                </a:extLst>
              </a:blip>
              <a:srcRect b="50000"/>
              <a:stretch/>
            </p:blipFill>
            <p:spPr>
              <a:xfrm>
                <a:off x="6380714" y="538914"/>
                <a:ext cx="4419600" cy="2209800"/>
              </a:xfrm>
              <a:prstGeom prst="rect">
                <a:avLst/>
              </a:prstGeom>
            </p:spPr>
          </p:pic>
          <p:sp>
            <p:nvSpPr>
              <p:cNvPr id="13" name="TextBox 12">
                <a:extLst>
                  <a:ext uri="{FF2B5EF4-FFF2-40B4-BE49-F238E27FC236}">
                    <a16:creationId xmlns:a16="http://schemas.microsoft.com/office/drawing/2014/main" id="{BBD929AC-185A-8AE8-5D4A-E1F314D16B9E}"/>
                  </a:ext>
                </a:extLst>
              </p:cNvPr>
              <p:cNvSpPr txBox="1"/>
              <p:nvPr/>
            </p:nvSpPr>
            <p:spPr>
              <a:xfrm>
                <a:off x="6982694" y="1135982"/>
                <a:ext cx="32156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rPr>
                  <a:t>Luật chơi</a:t>
                </a:r>
                <a:endParaRPr kumimoji="0" lang="en-US" sz="6000" b="1" i="0" u="none" strike="noStrike" kern="1200" cap="none" spc="0" normalizeH="0" baseline="0" noProof="0" dirty="0">
                  <a:ln>
                    <a:noFill/>
                  </a:ln>
                  <a:solidFill>
                    <a:prstClr val="black"/>
                  </a:solidFill>
                  <a:effectLst/>
                  <a:uLnTx/>
                  <a:uFillTx/>
                  <a:latin typeface="UTM Duepuntozero" panose="02040603050506020204" pitchFamily="18" charset="0"/>
                  <a:ea typeface="+mn-ea"/>
                  <a:cs typeface="+mn-cs"/>
                </a:endParaRPr>
              </a:p>
            </p:txBody>
          </p:sp>
        </p:grpSp>
        <p:pic>
          <p:nvPicPr>
            <p:cNvPr id="20" name="Picture 19" descr="A colorful headphones with notes&#10;&#10;Description automatically generated">
              <a:extLst>
                <a:ext uri="{FF2B5EF4-FFF2-40B4-BE49-F238E27FC236}">
                  <a16:creationId xmlns:a16="http://schemas.microsoft.com/office/drawing/2014/main" id="{2AF5C339-F465-D23E-443A-74B39AC934E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07651" y="303984"/>
              <a:ext cx="1386840" cy="1386840"/>
            </a:xfrm>
            <a:prstGeom prst="rect">
              <a:avLst/>
            </a:prstGeom>
          </p:spPr>
        </p:pic>
        <p:pic>
          <p:nvPicPr>
            <p:cNvPr id="24" name="Picture 23" descr="A record player with music notes&#10;&#10;Description automatically generated">
              <a:extLst>
                <a:ext uri="{FF2B5EF4-FFF2-40B4-BE49-F238E27FC236}">
                  <a16:creationId xmlns:a16="http://schemas.microsoft.com/office/drawing/2014/main" id="{F3349454-B6BD-854F-C86F-FC6FEC8C0EB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13544" y="984456"/>
              <a:ext cx="1696522" cy="1696522"/>
            </a:xfrm>
            <a:prstGeom prst="rect">
              <a:avLst/>
            </a:prstGeom>
          </p:spPr>
        </p:pic>
      </p:grpSp>
      <p:pic>
        <p:nvPicPr>
          <p:cNvPr id="21" name="Picture 20">
            <a:extLst>
              <a:ext uri="{FF2B5EF4-FFF2-40B4-BE49-F238E27FC236}">
                <a16:creationId xmlns:a16="http://schemas.microsoft.com/office/drawing/2014/main" id="{B5183601-04FD-6FA5-C600-E69AE0F3CF13}"/>
              </a:ext>
            </a:extLst>
          </p:cNvPr>
          <p:cNvPicPr>
            <a:picLocks noChangeAspect="1"/>
          </p:cNvPicPr>
          <p:nvPr/>
        </p:nvPicPr>
        <p:blipFill>
          <a:blip r:embed="rId8"/>
          <a:stretch>
            <a:fillRect/>
          </a:stretch>
        </p:blipFill>
        <p:spPr>
          <a:xfrm>
            <a:off x="-230067" y="52138"/>
            <a:ext cx="6431837" cy="3694496"/>
          </a:xfrm>
          <a:prstGeom prst="rect">
            <a:avLst/>
          </a:prstGeom>
        </p:spPr>
      </p:pic>
    </p:spTree>
    <p:extLst>
      <p:ext uri="{BB962C8B-B14F-4D97-AF65-F5344CB8AC3E}">
        <p14:creationId xmlns:p14="http://schemas.microsoft.com/office/powerpoint/2010/main" val="330797565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2" presetClass="entr" presetSubtype="4" fill="hold" grpId="0" nodeType="withEffect" p14:presetBounceEnd="71000">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14:bounceEnd="71000">
                                          <p:cBhvr additive="base">
                                            <p:cTn id="13" dur="1000" fill="hold"/>
                                            <p:tgtEl>
                                              <p:spTgt spid="15"/>
                                            </p:tgtEl>
                                            <p:attrNameLst>
                                              <p:attrName>ppt_x</p:attrName>
                                            </p:attrNameLst>
                                          </p:cBhvr>
                                          <p:tavLst>
                                            <p:tav tm="0">
                                              <p:val>
                                                <p:strVal val="#ppt_x"/>
                                              </p:val>
                                            </p:tav>
                                            <p:tav tm="100000">
                                              <p:val>
                                                <p:strVal val="#ppt_x"/>
                                              </p:val>
                                            </p:tav>
                                          </p:tavLst>
                                        </p:anim>
                                        <p:anim calcmode="lin" valueType="num" p14:bounceEnd="71000">
                                          <p:cBhvr additive="base">
                                            <p:cTn id="14" dur="10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14:presetBounceEnd="71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71000">
                                          <p:cBhvr additive="base">
                                            <p:cTn id="17" dur="1000" fill="hold"/>
                                            <p:tgtEl>
                                              <p:spTgt spid="16"/>
                                            </p:tgtEl>
                                            <p:attrNameLst>
                                              <p:attrName>ppt_x</p:attrName>
                                            </p:attrNameLst>
                                          </p:cBhvr>
                                          <p:tavLst>
                                            <p:tav tm="0">
                                              <p:val>
                                                <p:strVal val="#ppt_x"/>
                                              </p:val>
                                            </p:tav>
                                            <p:tav tm="100000">
                                              <p:val>
                                                <p:strVal val="#ppt_x"/>
                                              </p:val>
                                            </p:tav>
                                          </p:tavLst>
                                        </p:anim>
                                        <p:anim calcmode="lin" valueType="num" p14:bounceEnd="71000">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ppt_x"/>
                                              </p:val>
                                            </p:tav>
                                            <p:tav tm="100000">
                                              <p:val>
                                                <p:strVal val="#ppt_x"/>
                                              </p:val>
                                            </p:tav>
                                          </p:tavLst>
                                        </p:anim>
                                        <p:anim calcmode="lin" valueType="num">
                                          <p:cBhvr additive="base">
                                            <p:cTn id="14" dur="10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around a planet&#10;&#10;Description automatically generated">
            <a:extLst>
              <a:ext uri="{FF2B5EF4-FFF2-40B4-BE49-F238E27FC236}">
                <a16:creationId xmlns:a16="http://schemas.microsoft.com/office/drawing/2014/main" id="{81114450-2FD5-2B8D-EB56-15934DEC2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341C6EF-87EA-E598-BDAC-682A93AD8DDB}"/>
              </a:ext>
            </a:extLst>
          </p:cNvPr>
          <p:cNvPicPr>
            <a:picLocks noChangeAspect="1"/>
          </p:cNvPicPr>
          <p:nvPr/>
        </p:nvPicPr>
        <p:blipFill>
          <a:blip r:embed="rId3"/>
          <a:stretch>
            <a:fillRect/>
          </a:stretch>
        </p:blipFill>
        <p:spPr>
          <a:xfrm>
            <a:off x="1496169" y="-471793"/>
            <a:ext cx="9199661" cy="2658086"/>
          </a:xfrm>
          <a:prstGeom prst="rect">
            <a:avLst/>
          </a:prstGeom>
        </p:spPr>
      </p:pic>
    </p:spTree>
    <p:extLst>
      <p:ext uri="{BB962C8B-B14F-4D97-AF65-F5344CB8AC3E}">
        <p14:creationId xmlns:p14="http://schemas.microsoft.com/office/powerpoint/2010/main" val="16415652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ouple of cartoon characters&#10;&#10;Description automatically generated">
            <a:extLst>
              <a:ext uri="{FF2B5EF4-FFF2-40B4-BE49-F238E27FC236}">
                <a16:creationId xmlns:a16="http://schemas.microsoft.com/office/drawing/2014/main" id="{4234C645-9D33-0585-6578-9803DBCF9B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6914" y="4355943"/>
            <a:ext cx="6727806" cy="2623653"/>
          </a:xfrm>
          <a:prstGeom prst="rect">
            <a:avLst/>
          </a:prstGeom>
        </p:spPr>
      </p:pic>
      <p:grpSp>
        <p:nvGrpSpPr>
          <p:cNvPr id="3" name="Group 2">
            <a:extLst>
              <a:ext uri="{FF2B5EF4-FFF2-40B4-BE49-F238E27FC236}">
                <a16:creationId xmlns:a16="http://schemas.microsoft.com/office/drawing/2014/main" id="{8C83B25B-570B-70D5-F47F-58745E4514E8}"/>
              </a:ext>
            </a:extLst>
          </p:cNvPr>
          <p:cNvGrpSpPr/>
          <p:nvPr/>
        </p:nvGrpSpPr>
        <p:grpSpPr>
          <a:xfrm>
            <a:off x="1952625" y="1247776"/>
            <a:ext cx="8848725" cy="1746586"/>
            <a:chOff x="4739285" y="2358848"/>
            <a:chExt cx="6388510" cy="996024"/>
          </a:xfrm>
        </p:grpSpPr>
        <p:sp>
          <p:nvSpPr>
            <p:cNvPr id="4" name="Rectangle: Rounded Corners 10">
              <a:extLst>
                <a:ext uri="{FF2B5EF4-FFF2-40B4-BE49-F238E27FC236}">
                  <a16:creationId xmlns:a16="http://schemas.microsoft.com/office/drawing/2014/main" id="{494E6700-0E6D-AB5D-A6C1-9FD1D3061F0B}"/>
                </a:ext>
              </a:extLst>
            </p:cNvPr>
            <p:cNvSpPr/>
            <p:nvPr/>
          </p:nvSpPr>
          <p:spPr>
            <a:xfrm rot="5400000">
              <a:off x="7349066" y="-250933"/>
              <a:ext cx="996024" cy="6215585"/>
            </a:xfrm>
            <a:prstGeom prst="roundRect">
              <a:avLst/>
            </a:prstGeom>
            <a:solidFill>
              <a:srgbClr val="FFF2CC"/>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66954D72-77AD-4A9E-656A-A83F391D24A7}"/>
                </a:ext>
              </a:extLst>
            </p:cNvPr>
            <p:cNvSpPr>
              <a:spLocks noChangeArrowheads="1"/>
            </p:cNvSpPr>
            <p:nvPr/>
          </p:nvSpPr>
          <p:spPr bwMode="auto">
            <a:xfrm>
              <a:off x="4789591" y="2409297"/>
              <a:ext cx="6338204" cy="89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ctr">
                <a:spcBef>
                  <a:spcPts val="0"/>
                </a:spcBef>
                <a:spcAft>
                  <a:spcPts val="0"/>
                </a:spcAft>
              </a:pPr>
              <a:r>
                <a:rPr lang="nl-NL" sz="4800" b="1" i="1" dirty="0">
                  <a:effectLst/>
                  <a:ea typeface="Times New Roman" panose="02020603050405020304" pitchFamily="18" charset="0"/>
                  <a:cs typeface="Times New Roman" panose="02020603050405020304" pitchFamily="18" charset="0"/>
                </a:rPr>
                <a:t>Hoạt động 1: Chia sẻ một số nội dung chính của chủ đề</a:t>
              </a:r>
              <a:endParaRPr lang="en-US" sz="48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17054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8AE9A6F-8263-48EE-0790-D02EDEF87F47}"/>
              </a:ext>
            </a:extLst>
          </p:cNvPr>
          <p:cNvSpPr/>
          <p:nvPr/>
        </p:nvSpPr>
        <p:spPr>
          <a:xfrm>
            <a:off x="4619625" y="304800"/>
            <a:ext cx="2809875" cy="14859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Sinh </a:t>
            </a:r>
            <a:r>
              <a:rPr lang="en-US" sz="2800" b="1" dirty="0" err="1"/>
              <a:t>vật</a:t>
            </a:r>
            <a:r>
              <a:rPr lang="en-US" sz="2800" b="1" dirty="0"/>
              <a:t> </a:t>
            </a:r>
            <a:r>
              <a:rPr lang="en-US" sz="2800" b="1" dirty="0" err="1"/>
              <a:t>và</a:t>
            </a:r>
            <a:r>
              <a:rPr lang="en-US" sz="2800" b="1" dirty="0"/>
              <a:t> </a:t>
            </a:r>
            <a:r>
              <a:rPr lang="en-US" sz="2800" b="1" dirty="0" err="1"/>
              <a:t>môi</a:t>
            </a:r>
            <a:r>
              <a:rPr lang="en-US" sz="2800" b="1" dirty="0"/>
              <a:t> </a:t>
            </a:r>
            <a:r>
              <a:rPr lang="en-US" sz="2800" b="1" dirty="0" err="1"/>
              <a:t>trường</a:t>
            </a:r>
            <a:endParaRPr lang="en-US" sz="2800" b="1" dirty="0"/>
          </a:p>
        </p:txBody>
      </p:sp>
      <p:grpSp>
        <p:nvGrpSpPr>
          <p:cNvPr id="26" name="Group 25">
            <a:extLst>
              <a:ext uri="{FF2B5EF4-FFF2-40B4-BE49-F238E27FC236}">
                <a16:creationId xmlns:a16="http://schemas.microsoft.com/office/drawing/2014/main" id="{76BDCD7D-E209-6866-DC6E-E54FF64DE758}"/>
              </a:ext>
            </a:extLst>
          </p:cNvPr>
          <p:cNvGrpSpPr/>
          <p:nvPr/>
        </p:nvGrpSpPr>
        <p:grpSpPr>
          <a:xfrm>
            <a:off x="3552825" y="1781175"/>
            <a:ext cx="4953000" cy="885825"/>
            <a:chOff x="3609975" y="1914525"/>
            <a:chExt cx="4953000" cy="885825"/>
          </a:xfrm>
        </p:grpSpPr>
        <p:cxnSp>
          <p:nvCxnSpPr>
            <p:cNvPr id="9" name="Straight Connector 8">
              <a:extLst>
                <a:ext uri="{FF2B5EF4-FFF2-40B4-BE49-F238E27FC236}">
                  <a16:creationId xmlns:a16="http://schemas.microsoft.com/office/drawing/2014/main" id="{FE7C85D2-82E3-7B83-D665-F0415AED4D4D}"/>
                </a:ext>
              </a:extLst>
            </p:cNvPr>
            <p:cNvCxnSpPr/>
            <p:nvPr/>
          </p:nvCxnSpPr>
          <p:spPr>
            <a:xfrm>
              <a:off x="6067425" y="1914525"/>
              <a:ext cx="0" cy="438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C63D4A-3930-86EB-3A5A-21E88A77B19A}"/>
                </a:ext>
              </a:extLst>
            </p:cNvPr>
            <p:cNvCxnSpPr>
              <a:cxnSpLocks/>
            </p:cNvCxnSpPr>
            <p:nvPr/>
          </p:nvCxnSpPr>
          <p:spPr>
            <a:xfrm>
              <a:off x="3609975" y="2381250"/>
              <a:ext cx="4953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16585F-FDE7-7770-85AF-5FFA5790A58E}"/>
                </a:ext>
              </a:extLst>
            </p:cNvPr>
            <p:cNvCxnSpPr>
              <a:cxnSpLocks/>
            </p:cNvCxnSpPr>
            <p:nvPr/>
          </p:nvCxnSpPr>
          <p:spPr>
            <a:xfrm>
              <a:off x="3609975" y="2352675"/>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72C984-4967-848E-3E13-A4624AD18E43}"/>
                </a:ext>
              </a:extLst>
            </p:cNvPr>
            <p:cNvCxnSpPr>
              <a:cxnSpLocks/>
            </p:cNvCxnSpPr>
            <p:nvPr/>
          </p:nvCxnSpPr>
          <p:spPr>
            <a:xfrm>
              <a:off x="8543925" y="2362200"/>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7" name="Rectangle: Rounded Corners 26">
            <a:extLst>
              <a:ext uri="{FF2B5EF4-FFF2-40B4-BE49-F238E27FC236}">
                <a16:creationId xmlns:a16="http://schemas.microsoft.com/office/drawing/2014/main" id="{B4F3020E-54CA-739F-AE0F-18F278EF81B0}"/>
              </a:ext>
            </a:extLst>
          </p:cNvPr>
          <p:cNvSpPr/>
          <p:nvPr/>
        </p:nvSpPr>
        <p:spPr>
          <a:xfrm>
            <a:off x="2133600" y="2638425"/>
            <a:ext cx="2867025" cy="9620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t>Chuỗi</a:t>
            </a:r>
            <a:r>
              <a:rPr lang="en-US" sz="2800" b="1" dirty="0"/>
              <a:t> </a:t>
            </a:r>
            <a:r>
              <a:rPr lang="en-US" sz="2800" b="1" dirty="0" err="1"/>
              <a:t>thức</a:t>
            </a:r>
            <a:r>
              <a:rPr lang="en-US" sz="2800" b="1" dirty="0"/>
              <a:t> </a:t>
            </a:r>
            <a:r>
              <a:rPr lang="en-US" sz="2800" b="1" dirty="0" err="1"/>
              <a:t>ăn</a:t>
            </a:r>
            <a:r>
              <a:rPr lang="en-US" sz="2800" b="1" dirty="0"/>
              <a:t> </a:t>
            </a:r>
            <a:r>
              <a:rPr lang="en-US" sz="2800" b="1" dirty="0" err="1"/>
              <a:t>trong</a:t>
            </a:r>
            <a:r>
              <a:rPr lang="en-US" sz="2800" b="1" dirty="0"/>
              <a:t> </a:t>
            </a:r>
            <a:r>
              <a:rPr lang="en-US" sz="2800" b="1" dirty="0" err="1"/>
              <a:t>tự</a:t>
            </a:r>
            <a:r>
              <a:rPr lang="en-US" sz="2800" b="1" dirty="0"/>
              <a:t> </a:t>
            </a:r>
            <a:r>
              <a:rPr lang="en-US" sz="2800" b="1" dirty="0" err="1"/>
              <a:t>nhiên</a:t>
            </a:r>
            <a:endParaRPr lang="en-US" sz="2800" b="1" dirty="0"/>
          </a:p>
        </p:txBody>
      </p:sp>
      <p:sp>
        <p:nvSpPr>
          <p:cNvPr id="28" name="Rectangle: Rounded Corners 27">
            <a:extLst>
              <a:ext uri="{FF2B5EF4-FFF2-40B4-BE49-F238E27FC236}">
                <a16:creationId xmlns:a16="http://schemas.microsoft.com/office/drawing/2014/main" id="{69C1AAA4-48C7-7777-1664-2E4DF7C1D9D2}"/>
              </a:ext>
            </a:extLst>
          </p:cNvPr>
          <p:cNvSpPr/>
          <p:nvPr/>
        </p:nvSpPr>
        <p:spPr>
          <a:xfrm>
            <a:off x="6734175" y="2638425"/>
            <a:ext cx="3381375" cy="10858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Vai </a:t>
            </a:r>
            <a:r>
              <a:rPr lang="en-US" sz="2800" b="1" dirty="0" err="1"/>
              <a:t>trò</a:t>
            </a:r>
            <a:r>
              <a:rPr lang="en-US" sz="2800" b="1" dirty="0"/>
              <a:t> </a:t>
            </a:r>
            <a:r>
              <a:rPr lang="en-US" sz="2800" b="1" dirty="0" err="1"/>
              <a:t>của</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trong</a:t>
            </a:r>
            <a:r>
              <a:rPr lang="en-US" sz="2800" b="1" dirty="0"/>
              <a:t> </a:t>
            </a:r>
            <a:r>
              <a:rPr lang="en-US" sz="2800" b="1" dirty="0" err="1"/>
              <a:t>chuỗi</a:t>
            </a:r>
            <a:r>
              <a:rPr lang="en-US" sz="2800" b="1" dirty="0"/>
              <a:t> </a:t>
            </a:r>
            <a:r>
              <a:rPr lang="en-US" sz="2800" b="1" dirty="0" err="1"/>
              <a:t>thức</a:t>
            </a:r>
            <a:r>
              <a:rPr lang="en-US" sz="2800" b="1" dirty="0"/>
              <a:t> </a:t>
            </a:r>
            <a:r>
              <a:rPr lang="en-US" sz="2800" b="1" dirty="0" err="1"/>
              <a:t>ăn</a:t>
            </a:r>
            <a:endParaRPr lang="en-US" sz="2800" b="1" dirty="0"/>
          </a:p>
        </p:txBody>
      </p:sp>
      <p:grpSp>
        <p:nvGrpSpPr>
          <p:cNvPr id="29" name="Group 28">
            <a:extLst>
              <a:ext uri="{FF2B5EF4-FFF2-40B4-BE49-F238E27FC236}">
                <a16:creationId xmlns:a16="http://schemas.microsoft.com/office/drawing/2014/main" id="{CC1DF076-0877-C927-166C-84121BA53754}"/>
              </a:ext>
            </a:extLst>
          </p:cNvPr>
          <p:cNvGrpSpPr/>
          <p:nvPr/>
        </p:nvGrpSpPr>
        <p:grpSpPr>
          <a:xfrm>
            <a:off x="2162175" y="3600450"/>
            <a:ext cx="2914650" cy="542925"/>
            <a:chOff x="3609975" y="1914525"/>
            <a:chExt cx="4953000" cy="885825"/>
          </a:xfrm>
        </p:grpSpPr>
        <p:cxnSp>
          <p:nvCxnSpPr>
            <p:cNvPr id="30" name="Straight Connector 29">
              <a:extLst>
                <a:ext uri="{FF2B5EF4-FFF2-40B4-BE49-F238E27FC236}">
                  <a16:creationId xmlns:a16="http://schemas.microsoft.com/office/drawing/2014/main" id="{F0C81B39-DFC5-60F4-AB5D-E00B9142A1D3}"/>
                </a:ext>
              </a:extLst>
            </p:cNvPr>
            <p:cNvCxnSpPr/>
            <p:nvPr/>
          </p:nvCxnSpPr>
          <p:spPr>
            <a:xfrm>
              <a:off x="6067425" y="1914525"/>
              <a:ext cx="0" cy="438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51BB25-F99A-A298-469E-2D9EAE513EBC}"/>
                </a:ext>
              </a:extLst>
            </p:cNvPr>
            <p:cNvCxnSpPr>
              <a:cxnSpLocks/>
            </p:cNvCxnSpPr>
            <p:nvPr/>
          </p:nvCxnSpPr>
          <p:spPr>
            <a:xfrm>
              <a:off x="3609975" y="2381250"/>
              <a:ext cx="4953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06CC710-54BE-0EFE-D8C2-7AD08B3E6385}"/>
                </a:ext>
              </a:extLst>
            </p:cNvPr>
            <p:cNvCxnSpPr>
              <a:cxnSpLocks/>
            </p:cNvCxnSpPr>
            <p:nvPr/>
          </p:nvCxnSpPr>
          <p:spPr>
            <a:xfrm>
              <a:off x="3609975" y="2352675"/>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470E6C8-24CF-DF31-32DC-2896F54BFEF9}"/>
                </a:ext>
              </a:extLst>
            </p:cNvPr>
            <p:cNvCxnSpPr>
              <a:cxnSpLocks/>
            </p:cNvCxnSpPr>
            <p:nvPr/>
          </p:nvCxnSpPr>
          <p:spPr>
            <a:xfrm>
              <a:off x="8543925" y="2362200"/>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4" name="Rectangle: Rounded Corners 33">
            <a:extLst>
              <a:ext uri="{FF2B5EF4-FFF2-40B4-BE49-F238E27FC236}">
                <a16:creationId xmlns:a16="http://schemas.microsoft.com/office/drawing/2014/main" id="{F8F8992F-B228-7A22-02B9-8B9251DE2446}"/>
              </a:ext>
            </a:extLst>
          </p:cNvPr>
          <p:cNvSpPr/>
          <p:nvPr/>
        </p:nvSpPr>
        <p:spPr>
          <a:xfrm>
            <a:off x="828675" y="4133850"/>
            <a:ext cx="2333625" cy="2247900"/>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t>Mối</a:t>
            </a:r>
            <a:r>
              <a:rPr lang="en-US" sz="3200" b="1" dirty="0"/>
              <a:t> </a:t>
            </a:r>
            <a:r>
              <a:rPr lang="en-US" sz="3200" b="1" dirty="0" err="1"/>
              <a:t>liên</a:t>
            </a:r>
            <a:r>
              <a:rPr lang="en-US" sz="3200" b="1" dirty="0"/>
              <a:t> </a:t>
            </a:r>
            <a:r>
              <a:rPr lang="en-US" sz="3200" b="1" dirty="0" err="1"/>
              <a:t>hệ</a:t>
            </a:r>
            <a:r>
              <a:rPr lang="en-US" sz="3200" b="1" dirty="0"/>
              <a:t> </a:t>
            </a:r>
            <a:r>
              <a:rPr lang="en-US" sz="3200" b="1" dirty="0" err="1"/>
              <a:t>về</a:t>
            </a:r>
            <a:r>
              <a:rPr lang="en-US" sz="3200" b="1" dirty="0"/>
              <a:t> </a:t>
            </a:r>
            <a:r>
              <a:rPr lang="en-US" sz="3200" b="1" dirty="0" err="1"/>
              <a:t>thức</a:t>
            </a:r>
            <a:r>
              <a:rPr lang="en-US" sz="3200" b="1" dirty="0"/>
              <a:t> </a:t>
            </a:r>
            <a:r>
              <a:rPr lang="en-US" sz="3200" b="1" dirty="0" err="1"/>
              <a:t>ăn</a:t>
            </a:r>
            <a:r>
              <a:rPr lang="en-US" sz="3200" b="1" dirty="0"/>
              <a:t> </a:t>
            </a:r>
            <a:r>
              <a:rPr lang="en-US" sz="3200" b="1" dirty="0" err="1"/>
              <a:t>giữa</a:t>
            </a:r>
            <a:r>
              <a:rPr lang="en-US" sz="3200" b="1" dirty="0"/>
              <a:t> </a:t>
            </a:r>
            <a:r>
              <a:rPr lang="en-US" sz="3200" b="1" dirty="0" err="1"/>
              <a:t>các</a:t>
            </a:r>
            <a:r>
              <a:rPr lang="en-US" sz="3200" b="1" dirty="0"/>
              <a:t> </a:t>
            </a:r>
            <a:r>
              <a:rPr lang="en-US" sz="3200" b="1" dirty="0" err="1"/>
              <a:t>sinh</a:t>
            </a:r>
            <a:r>
              <a:rPr lang="en-US" sz="3200" b="1" dirty="0"/>
              <a:t> </a:t>
            </a:r>
            <a:r>
              <a:rPr lang="en-US" sz="3200" b="1" dirty="0" err="1"/>
              <a:t>vật</a:t>
            </a:r>
            <a:endParaRPr lang="en-US" sz="3200" b="1" dirty="0"/>
          </a:p>
        </p:txBody>
      </p:sp>
      <p:sp>
        <p:nvSpPr>
          <p:cNvPr id="35" name="Rectangle: Rounded Corners 34">
            <a:extLst>
              <a:ext uri="{FF2B5EF4-FFF2-40B4-BE49-F238E27FC236}">
                <a16:creationId xmlns:a16="http://schemas.microsoft.com/office/drawing/2014/main" id="{75D11A56-3F5D-F993-C79B-C67B78B3D374}"/>
              </a:ext>
            </a:extLst>
          </p:cNvPr>
          <p:cNvSpPr/>
          <p:nvPr/>
        </p:nvSpPr>
        <p:spPr>
          <a:xfrm>
            <a:off x="3867151" y="4143375"/>
            <a:ext cx="1866900" cy="2247900"/>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t>Một</a:t>
            </a:r>
            <a:r>
              <a:rPr lang="en-US" sz="3200" b="1" dirty="0"/>
              <a:t> </a:t>
            </a:r>
            <a:r>
              <a:rPr lang="en-US" sz="3200" b="1" dirty="0" err="1"/>
              <a:t>số</a:t>
            </a:r>
            <a:r>
              <a:rPr lang="en-US" sz="3200" b="1" dirty="0"/>
              <a:t> </a:t>
            </a:r>
            <a:r>
              <a:rPr lang="en-US" sz="3200" b="1" dirty="0" err="1"/>
              <a:t>chuỗi</a:t>
            </a:r>
            <a:r>
              <a:rPr lang="en-US" sz="3200" b="1" dirty="0"/>
              <a:t> </a:t>
            </a:r>
            <a:r>
              <a:rPr lang="en-US" sz="3200" b="1" dirty="0" err="1"/>
              <a:t>thức</a:t>
            </a:r>
            <a:r>
              <a:rPr lang="en-US" sz="3200" b="1" dirty="0"/>
              <a:t> </a:t>
            </a:r>
            <a:r>
              <a:rPr lang="en-US" sz="3200" b="1" dirty="0" err="1"/>
              <a:t>ăn</a:t>
            </a:r>
            <a:endParaRPr lang="en-US" sz="3200" b="1" dirty="0"/>
          </a:p>
        </p:txBody>
      </p:sp>
      <p:grpSp>
        <p:nvGrpSpPr>
          <p:cNvPr id="36" name="Group 35">
            <a:extLst>
              <a:ext uri="{FF2B5EF4-FFF2-40B4-BE49-F238E27FC236}">
                <a16:creationId xmlns:a16="http://schemas.microsoft.com/office/drawing/2014/main" id="{91C66854-64CC-AEC1-2063-0ACEBCD2768B}"/>
              </a:ext>
            </a:extLst>
          </p:cNvPr>
          <p:cNvGrpSpPr/>
          <p:nvPr/>
        </p:nvGrpSpPr>
        <p:grpSpPr>
          <a:xfrm>
            <a:off x="7239000" y="3733800"/>
            <a:ext cx="2914650" cy="542925"/>
            <a:chOff x="3609975" y="1914525"/>
            <a:chExt cx="4953000" cy="885825"/>
          </a:xfrm>
        </p:grpSpPr>
        <p:cxnSp>
          <p:nvCxnSpPr>
            <p:cNvPr id="37" name="Straight Connector 36">
              <a:extLst>
                <a:ext uri="{FF2B5EF4-FFF2-40B4-BE49-F238E27FC236}">
                  <a16:creationId xmlns:a16="http://schemas.microsoft.com/office/drawing/2014/main" id="{087ABC9F-BC18-A7F5-20B7-FD1D82101C63}"/>
                </a:ext>
              </a:extLst>
            </p:cNvPr>
            <p:cNvCxnSpPr/>
            <p:nvPr/>
          </p:nvCxnSpPr>
          <p:spPr>
            <a:xfrm>
              <a:off x="6067425" y="1914525"/>
              <a:ext cx="0" cy="438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65BDE85-C053-BD17-4543-490A2BA12953}"/>
                </a:ext>
              </a:extLst>
            </p:cNvPr>
            <p:cNvCxnSpPr>
              <a:cxnSpLocks/>
            </p:cNvCxnSpPr>
            <p:nvPr/>
          </p:nvCxnSpPr>
          <p:spPr>
            <a:xfrm>
              <a:off x="3609975" y="2381250"/>
              <a:ext cx="4953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745691-1D2D-A2A9-2C88-730239A50B49}"/>
                </a:ext>
              </a:extLst>
            </p:cNvPr>
            <p:cNvCxnSpPr>
              <a:cxnSpLocks/>
            </p:cNvCxnSpPr>
            <p:nvPr/>
          </p:nvCxnSpPr>
          <p:spPr>
            <a:xfrm>
              <a:off x="3609975" y="2352675"/>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C2D596-D6B9-CF3A-57EC-170B7C42DD04}"/>
                </a:ext>
              </a:extLst>
            </p:cNvPr>
            <p:cNvCxnSpPr>
              <a:cxnSpLocks/>
            </p:cNvCxnSpPr>
            <p:nvPr/>
          </p:nvCxnSpPr>
          <p:spPr>
            <a:xfrm>
              <a:off x="8543925" y="2362200"/>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42" name="Rectangle: Rounded Corners 41">
            <a:extLst>
              <a:ext uri="{FF2B5EF4-FFF2-40B4-BE49-F238E27FC236}">
                <a16:creationId xmlns:a16="http://schemas.microsoft.com/office/drawing/2014/main" id="{C8C90928-BAE8-021D-BFAF-2E595BBD5CE0}"/>
              </a:ext>
            </a:extLst>
          </p:cNvPr>
          <p:cNvSpPr/>
          <p:nvPr/>
        </p:nvSpPr>
        <p:spPr>
          <a:xfrm>
            <a:off x="6019800" y="4267200"/>
            <a:ext cx="2314575" cy="2247900"/>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Cung </a:t>
            </a:r>
            <a:r>
              <a:rPr lang="en-US" sz="2800" b="1" dirty="0" err="1"/>
              <a:t>cấp</a:t>
            </a:r>
            <a:r>
              <a:rPr lang="en-US" sz="2800" b="1" dirty="0"/>
              <a:t> </a:t>
            </a:r>
            <a:r>
              <a:rPr lang="en-US" sz="2800" b="1" dirty="0" err="1"/>
              <a:t>thức</a:t>
            </a:r>
            <a:r>
              <a:rPr lang="en-US" sz="2800" b="1" dirty="0"/>
              <a:t> </a:t>
            </a:r>
            <a:r>
              <a:rPr lang="en-US" sz="2800" b="1" dirty="0" err="1"/>
              <a:t>ăn</a:t>
            </a:r>
            <a:r>
              <a:rPr lang="en-US" sz="2800" b="1" dirty="0"/>
              <a:t> </a:t>
            </a:r>
            <a:r>
              <a:rPr lang="en-US" sz="2800" b="1" dirty="0" err="1"/>
              <a:t>cho</a:t>
            </a:r>
            <a:r>
              <a:rPr lang="en-US" sz="2800" b="1" dirty="0"/>
              <a:t> con </a:t>
            </a:r>
            <a:r>
              <a:rPr lang="en-US" sz="2800" b="1" dirty="0" err="1"/>
              <a:t>người</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sp>
        <p:nvSpPr>
          <p:cNvPr id="43" name="Rectangle: Rounded Corners 42">
            <a:extLst>
              <a:ext uri="{FF2B5EF4-FFF2-40B4-BE49-F238E27FC236}">
                <a16:creationId xmlns:a16="http://schemas.microsoft.com/office/drawing/2014/main" id="{89EB134E-60E8-1805-1032-F59D9A3486E2}"/>
              </a:ext>
            </a:extLst>
          </p:cNvPr>
          <p:cNvSpPr/>
          <p:nvPr/>
        </p:nvSpPr>
        <p:spPr>
          <a:xfrm>
            <a:off x="8943975" y="4276725"/>
            <a:ext cx="2314575" cy="2247900"/>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err="1"/>
              <a:t>Cân</a:t>
            </a:r>
            <a:r>
              <a:rPr lang="en-US" sz="2800" b="1" dirty="0"/>
              <a:t> </a:t>
            </a:r>
            <a:r>
              <a:rPr lang="en-US" sz="2800" b="1" dirty="0" err="1"/>
              <a:t>bằng</a:t>
            </a:r>
            <a:r>
              <a:rPr lang="en-US" sz="2800" b="1" dirty="0"/>
              <a:t> </a:t>
            </a:r>
            <a:r>
              <a:rPr lang="en-US" sz="2800" b="1" dirty="0" err="1"/>
              <a:t>chuỗi</a:t>
            </a:r>
            <a:r>
              <a:rPr lang="en-US" sz="2800" b="1" dirty="0"/>
              <a:t> </a:t>
            </a:r>
            <a:r>
              <a:rPr lang="en-US" sz="2800" b="1" dirty="0" err="1"/>
              <a:t>thức</a:t>
            </a:r>
            <a:r>
              <a:rPr lang="en-US" sz="2800" b="1" dirty="0"/>
              <a:t> </a:t>
            </a:r>
            <a:r>
              <a:rPr lang="en-US" sz="2800" b="1" dirty="0" err="1"/>
              <a:t>ăn</a:t>
            </a:r>
            <a:r>
              <a:rPr lang="en-US" sz="2800" b="1" dirty="0"/>
              <a:t> </a:t>
            </a:r>
            <a:r>
              <a:rPr lang="en-US" sz="2800" b="1" dirty="0" err="1"/>
              <a:t>trong</a:t>
            </a:r>
            <a:r>
              <a:rPr lang="en-US" sz="2800" b="1" dirty="0"/>
              <a:t> </a:t>
            </a:r>
            <a:r>
              <a:rPr lang="en-US" sz="2800" b="1" dirty="0" err="1"/>
              <a:t>tự</a:t>
            </a:r>
            <a:r>
              <a:rPr lang="en-US" sz="2800" b="1" dirty="0"/>
              <a:t> </a:t>
            </a:r>
            <a:r>
              <a:rPr lang="en-US" sz="2800" b="1" dirty="0" err="1"/>
              <a:t>nhiên</a:t>
            </a:r>
            <a:endParaRPr lang="en-US" sz="2800" b="1" dirty="0"/>
          </a:p>
        </p:txBody>
      </p:sp>
    </p:spTree>
    <p:extLst>
      <p:ext uri="{BB962C8B-B14F-4D97-AF65-F5344CB8AC3E}">
        <p14:creationId xmlns:p14="http://schemas.microsoft.com/office/powerpoint/2010/main" val="2570407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down)">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8" grpId="0" animBg="1"/>
      <p:bldP spid="34" grpId="0" animBg="1"/>
      <p:bldP spid="35"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ea typeface="+mn-ea"/>
              <a:cs typeface="+mn-cs"/>
            </a:endParaRPr>
          </a:p>
        </p:txBody>
      </p:sp>
      <p:sp>
        <p:nvSpPr>
          <p:cNvPr id="63" name="TextBox 62">
            <a:extLst>
              <a:ext uri="{FF2B5EF4-FFF2-40B4-BE49-F238E27FC236}">
                <a16:creationId xmlns:a16="http://schemas.microsoft.com/office/drawing/2014/main" id="{6F357E6B-273A-F52F-A2FD-16914FD5D419}"/>
              </a:ext>
            </a:extLst>
          </p:cNvPr>
          <p:cNvSpPr txBox="1"/>
          <p:nvPr/>
        </p:nvSpPr>
        <p:spPr>
          <a:xfrm>
            <a:off x="1714500" y="1106746"/>
            <a:ext cx="83628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w="28575">
                  <a:solidFill>
                    <a:srgbClr val="002060"/>
                  </a:solidFill>
                </a:ln>
                <a:solidFill>
                  <a:srgbClr val="CCFF66"/>
                </a:solidFill>
                <a:effectLst/>
                <a:uLnTx/>
                <a:uFillTx/>
                <a:ea typeface="+mn-ea"/>
                <a:cs typeface="+mn-cs"/>
              </a:rPr>
              <a:t>CÙNG NHAU CHIA SẺ</a:t>
            </a:r>
            <a:endParaRPr kumimoji="0" lang="en-US" sz="6000" b="1" i="0" u="none" strike="noStrike" kern="1200" cap="none" spc="0" normalizeH="0" baseline="0" noProof="0" dirty="0">
              <a:ln w="28575">
                <a:solidFill>
                  <a:srgbClr val="002060"/>
                </a:solidFill>
              </a:ln>
              <a:solidFill>
                <a:srgbClr val="CCFF66"/>
              </a:solidFill>
              <a:effectLst/>
              <a:uLnTx/>
              <a:uFillTx/>
              <a:ea typeface="+mn-ea"/>
              <a:cs typeface="+mn-cs"/>
            </a:endParaRPr>
          </a:p>
        </p:txBody>
      </p:sp>
      <p:sp>
        <p:nvSpPr>
          <p:cNvPr id="64" name="TextBox 63">
            <a:extLst>
              <a:ext uri="{FF2B5EF4-FFF2-40B4-BE49-F238E27FC236}">
                <a16:creationId xmlns:a16="http://schemas.microsoft.com/office/drawing/2014/main" id="{F8CA3951-54E5-8037-CC05-134A2E792170}"/>
              </a:ext>
            </a:extLst>
          </p:cNvPr>
          <p:cNvSpPr txBox="1"/>
          <p:nvPr/>
        </p:nvSpPr>
        <p:spPr>
          <a:xfrm>
            <a:off x="2983484" y="2332019"/>
            <a:ext cx="65958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ea typeface="+mn-ea"/>
                <a:cs typeface="+mn-cs"/>
              </a:rPr>
              <a:t>LẮNG NGHE – QUAN SÁT – NHẬN XÉT</a:t>
            </a:r>
          </a:p>
        </p:txBody>
      </p:sp>
      <p:pic>
        <p:nvPicPr>
          <p:cNvPr id="66" name="Picture 65" descr="A group of children in a classroom&#10;&#10;Description automatically generated">
            <a:extLst>
              <a:ext uri="{FF2B5EF4-FFF2-40B4-BE49-F238E27FC236}">
                <a16:creationId xmlns:a16="http://schemas.microsoft.com/office/drawing/2014/main" id="{57C85EFD-8573-5B21-6384-9AE9D06BBEBE}"/>
              </a:ext>
            </a:extLst>
          </p:cNvPr>
          <p:cNvPicPr>
            <a:picLocks noChangeAspect="1"/>
          </p:cNvPicPr>
          <p:nvPr/>
        </p:nvPicPr>
        <p:blipFill rotWithShape="1">
          <a:blip r:embed="rId3">
            <a:extLst>
              <a:ext uri="{28A0092B-C50C-407E-A947-70E740481C1C}">
                <a14:useLocalDpi xmlns:a14="http://schemas.microsoft.com/office/drawing/2010/main" val="0"/>
              </a:ext>
            </a:extLst>
          </a:blip>
          <a:srcRect t="14815" b="15926"/>
          <a:stretch/>
        </p:blipFill>
        <p:spPr>
          <a:xfrm>
            <a:off x="2983484" y="2756467"/>
            <a:ext cx="5861568" cy="4059678"/>
          </a:xfrm>
          <a:prstGeom prst="rect">
            <a:avLst/>
          </a:prstGeom>
        </p:spPr>
      </p:pic>
    </p:spTree>
    <p:extLst>
      <p:ext uri="{BB962C8B-B14F-4D97-AF65-F5344CB8AC3E}">
        <p14:creationId xmlns:p14="http://schemas.microsoft.com/office/powerpoint/2010/main" val="4073274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atercolor of a landscape&#10;&#10;Description automatically generated">
            <a:extLst>
              <a:ext uri="{FF2B5EF4-FFF2-40B4-BE49-F238E27FC236}">
                <a16:creationId xmlns:a16="http://schemas.microsoft.com/office/drawing/2014/main" id="{68B184BD-5B46-19ED-EEDB-807AEB8F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6">
            <a:extLst>
              <a:ext uri="{FF2B5EF4-FFF2-40B4-BE49-F238E27FC236}">
                <a16:creationId xmlns:a16="http://schemas.microsoft.com/office/drawing/2014/main" id="{09EEEF2B-D28C-819C-2AE9-1AD2B7CA8743}"/>
              </a:ext>
            </a:extLst>
          </p:cNvPr>
          <p:cNvSpPr/>
          <p:nvPr/>
        </p:nvSpPr>
        <p:spPr>
          <a:xfrm>
            <a:off x="287383" y="240943"/>
            <a:ext cx="11665697" cy="6414874"/>
          </a:xfrm>
          <a:custGeom>
            <a:avLst/>
            <a:gdLst>
              <a:gd name="connsiteX0" fmla="*/ 0 w 11665697"/>
              <a:gd name="connsiteY0" fmla="*/ 1069167 h 6414874"/>
              <a:gd name="connsiteX1" fmla="*/ 1069167 w 11665697"/>
              <a:gd name="connsiteY1" fmla="*/ 0 h 6414874"/>
              <a:gd name="connsiteX2" fmla="*/ 10596530 w 11665697"/>
              <a:gd name="connsiteY2" fmla="*/ 0 h 6414874"/>
              <a:gd name="connsiteX3" fmla="*/ 11665697 w 11665697"/>
              <a:gd name="connsiteY3" fmla="*/ 1069167 h 6414874"/>
              <a:gd name="connsiteX4" fmla="*/ 11665697 w 11665697"/>
              <a:gd name="connsiteY4" fmla="*/ 5345707 h 6414874"/>
              <a:gd name="connsiteX5" fmla="*/ 10596530 w 11665697"/>
              <a:gd name="connsiteY5" fmla="*/ 6414874 h 6414874"/>
              <a:gd name="connsiteX6" fmla="*/ 1069167 w 11665697"/>
              <a:gd name="connsiteY6" fmla="*/ 6414874 h 6414874"/>
              <a:gd name="connsiteX7" fmla="*/ 0 w 11665697"/>
              <a:gd name="connsiteY7" fmla="*/ 5345707 h 6414874"/>
              <a:gd name="connsiteX8" fmla="*/ 0 w 11665697"/>
              <a:gd name="connsiteY8" fmla="*/ 1069167 h 64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5697" h="6414874" fill="none" extrusionOk="0">
                <a:moveTo>
                  <a:pt x="0" y="1069167"/>
                </a:moveTo>
                <a:cubicBezTo>
                  <a:pt x="-80094" y="483662"/>
                  <a:pt x="473853" y="27419"/>
                  <a:pt x="1069167" y="0"/>
                </a:cubicBezTo>
                <a:cubicBezTo>
                  <a:pt x="2225879" y="77600"/>
                  <a:pt x="7041677" y="-27269"/>
                  <a:pt x="10596530" y="0"/>
                </a:cubicBezTo>
                <a:cubicBezTo>
                  <a:pt x="11239143" y="-68765"/>
                  <a:pt x="11711493" y="492164"/>
                  <a:pt x="11665697" y="1069167"/>
                </a:cubicBezTo>
                <a:cubicBezTo>
                  <a:pt x="11774697" y="2510090"/>
                  <a:pt x="11587488" y="4251883"/>
                  <a:pt x="11665697" y="5345707"/>
                </a:cubicBezTo>
                <a:cubicBezTo>
                  <a:pt x="11563513" y="5896219"/>
                  <a:pt x="11151975" y="6430328"/>
                  <a:pt x="10596530" y="6414874"/>
                </a:cubicBezTo>
                <a:cubicBezTo>
                  <a:pt x="7327967" y="6464051"/>
                  <a:pt x="3255833" y="6292172"/>
                  <a:pt x="1069167" y="6414874"/>
                </a:cubicBezTo>
                <a:cubicBezTo>
                  <a:pt x="477082" y="6427164"/>
                  <a:pt x="-75745" y="6001410"/>
                  <a:pt x="0" y="5345707"/>
                </a:cubicBezTo>
                <a:cubicBezTo>
                  <a:pt x="47022" y="4159677"/>
                  <a:pt x="104569" y="2492947"/>
                  <a:pt x="0" y="1069167"/>
                </a:cubicBezTo>
                <a:close/>
              </a:path>
              <a:path w="11665697" h="6414874" stroke="0" extrusionOk="0">
                <a:moveTo>
                  <a:pt x="0" y="1069167"/>
                </a:moveTo>
                <a:cubicBezTo>
                  <a:pt x="100194" y="467229"/>
                  <a:pt x="576380" y="-6519"/>
                  <a:pt x="1069167" y="0"/>
                </a:cubicBezTo>
                <a:cubicBezTo>
                  <a:pt x="2743854" y="-129276"/>
                  <a:pt x="7066083" y="-77778"/>
                  <a:pt x="10596530" y="0"/>
                </a:cubicBezTo>
                <a:cubicBezTo>
                  <a:pt x="11167659" y="-61705"/>
                  <a:pt x="11654654" y="542358"/>
                  <a:pt x="11665697" y="1069167"/>
                </a:cubicBezTo>
                <a:cubicBezTo>
                  <a:pt x="11747296" y="3063681"/>
                  <a:pt x="11819997" y="3508032"/>
                  <a:pt x="11665697" y="5345707"/>
                </a:cubicBezTo>
                <a:cubicBezTo>
                  <a:pt x="11704979" y="6019034"/>
                  <a:pt x="11082822" y="6450285"/>
                  <a:pt x="10596530" y="6414874"/>
                </a:cubicBezTo>
                <a:cubicBezTo>
                  <a:pt x="6921539" y="6459094"/>
                  <a:pt x="2857766" y="6385492"/>
                  <a:pt x="1069167" y="6414874"/>
                </a:cubicBezTo>
                <a:cubicBezTo>
                  <a:pt x="462339" y="6352080"/>
                  <a:pt x="-51402" y="5924312"/>
                  <a:pt x="0" y="5345707"/>
                </a:cubicBezTo>
                <a:cubicBezTo>
                  <a:pt x="-159954" y="3683863"/>
                  <a:pt x="22140" y="2258769"/>
                  <a:pt x="0" y="1069167"/>
                </a:cubicBezTo>
                <a:close/>
              </a:path>
            </a:pathLst>
          </a:custGeom>
          <a:solidFill>
            <a:schemeClr val="bg1"/>
          </a:solidFill>
          <a:ln w="76200">
            <a:solidFill>
              <a:srgbClr val="00B0F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BABC9FE8-8206-12BF-98EE-A1C0A8627829}"/>
              </a:ext>
            </a:extLst>
          </p:cNvPr>
          <p:cNvSpPr/>
          <p:nvPr/>
        </p:nvSpPr>
        <p:spPr>
          <a:xfrm>
            <a:off x="4543425" y="628650"/>
            <a:ext cx="2867025" cy="9620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t>Chuỗi</a:t>
            </a:r>
            <a:r>
              <a:rPr lang="en-US" sz="2800" b="1" dirty="0"/>
              <a:t> </a:t>
            </a:r>
            <a:r>
              <a:rPr lang="en-US" sz="2800" b="1" dirty="0" err="1"/>
              <a:t>thức</a:t>
            </a:r>
            <a:r>
              <a:rPr lang="en-US" sz="2800" b="1" dirty="0"/>
              <a:t> </a:t>
            </a:r>
            <a:r>
              <a:rPr lang="en-US" sz="2800" b="1" dirty="0" err="1"/>
              <a:t>ăn</a:t>
            </a:r>
            <a:r>
              <a:rPr lang="en-US" sz="2800" b="1" dirty="0"/>
              <a:t> </a:t>
            </a:r>
            <a:r>
              <a:rPr lang="en-US" sz="2800" b="1" dirty="0" err="1"/>
              <a:t>trong</a:t>
            </a:r>
            <a:r>
              <a:rPr lang="en-US" sz="2800" b="1" dirty="0"/>
              <a:t> </a:t>
            </a:r>
            <a:r>
              <a:rPr lang="en-US" sz="2800" b="1" dirty="0" err="1"/>
              <a:t>tự</a:t>
            </a:r>
            <a:r>
              <a:rPr lang="en-US" sz="2800" b="1" dirty="0"/>
              <a:t> </a:t>
            </a:r>
            <a:r>
              <a:rPr lang="en-US" sz="2800" b="1" dirty="0" err="1"/>
              <a:t>nhiên</a:t>
            </a:r>
            <a:endParaRPr lang="en-US" sz="2800" b="1" dirty="0"/>
          </a:p>
        </p:txBody>
      </p:sp>
      <p:grpSp>
        <p:nvGrpSpPr>
          <p:cNvPr id="6" name="Group 5">
            <a:extLst>
              <a:ext uri="{FF2B5EF4-FFF2-40B4-BE49-F238E27FC236}">
                <a16:creationId xmlns:a16="http://schemas.microsoft.com/office/drawing/2014/main" id="{820C487B-E477-69F4-39D3-18A13D27B660}"/>
              </a:ext>
            </a:extLst>
          </p:cNvPr>
          <p:cNvGrpSpPr/>
          <p:nvPr/>
        </p:nvGrpSpPr>
        <p:grpSpPr>
          <a:xfrm>
            <a:off x="2800349" y="1590675"/>
            <a:ext cx="6581775" cy="542925"/>
            <a:chOff x="3609975" y="1914525"/>
            <a:chExt cx="4953000" cy="885825"/>
          </a:xfrm>
        </p:grpSpPr>
        <p:cxnSp>
          <p:nvCxnSpPr>
            <p:cNvPr id="7" name="Straight Connector 6">
              <a:extLst>
                <a:ext uri="{FF2B5EF4-FFF2-40B4-BE49-F238E27FC236}">
                  <a16:creationId xmlns:a16="http://schemas.microsoft.com/office/drawing/2014/main" id="{CE9C8D6F-D30A-C339-1E4D-E85FE7F6B80F}"/>
                </a:ext>
              </a:extLst>
            </p:cNvPr>
            <p:cNvCxnSpPr/>
            <p:nvPr/>
          </p:nvCxnSpPr>
          <p:spPr>
            <a:xfrm>
              <a:off x="6067425" y="1914525"/>
              <a:ext cx="0" cy="4381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9EF3B5-A40C-F835-DB51-3E76B920F51E}"/>
                </a:ext>
              </a:extLst>
            </p:cNvPr>
            <p:cNvCxnSpPr>
              <a:cxnSpLocks/>
            </p:cNvCxnSpPr>
            <p:nvPr/>
          </p:nvCxnSpPr>
          <p:spPr>
            <a:xfrm>
              <a:off x="3609975" y="2381250"/>
              <a:ext cx="4953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57EEFE0-0797-B1FF-CB78-8E831954BBC6}"/>
                </a:ext>
              </a:extLst>
            </p:cNvPr>
            <p:cNvCxnSpPr>
              <a:cxnSpLocks/>
            </p:cNvCxnSpPr>
            <p:nvPr/>
          </p:nvCxnSpPr>
          <p:spPr>
            <a:xfrm>
              <a:off x="3609975" y="2352675"/>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80485B-BDC9-233C-BCC6-25AF37FA147A}"/>
                </a:ext>
              </a:extLst>
            </p:cNvPr>
            <p:cNvCxnSpPr>
              <a:cxnSpLocks/>
            </p:cNvCxnSpPr>
            <p:nvPr/>
          </p:nvCxnSpPr>
          <p:spPr>
            <a:xfrm>
              <a:off x="8543925" y="2362200"/>
              <a:ext cx="0" cy="4381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1" name="Rectangle: Rounded Corners 10">
            <a:extLst>
              <a:ext uri="{FF2B5EF4-FFF2-40B4-BE49-F238E27FC236}">
                <a16:creationId xmlns:a16="http://schemas.microsoft.com/office/drawing/2014/main" id="{8C246806-D708-66CF-5657-5D23FCDAD137}"/>
              </a:ext>
            </a:extLst>
          </p:cNvPr>
          <p:cNvSpPr/>
          <p:nvPr/>
        </p:nvSpPr>
        <p:spPr>
          <a:xfrm>
            <a:off x="1047750" y="2124074"/>
            <a:ext cx="4267201" cy="3552825"/>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t> </a:t>
            </a:r>
            <a:r>
              <a:rPr lang="en-US" sz="2800" b="1" dirty="0" err="1"/>
              <a:t>Các</a:t>
            </a:r>
            <a:r>
              <a:rPr lang="en-US" sz="2800" b="1" dirty="0"/>
              <a:t> </a:t>
            </a:r>
            <a:r>
              <a:rPr lang="en-US" sz="2800" b="1" dirty="0" err="1"/>
              <a:t>sinh</a:t>
            </a:r>
            <a:r>
              <a:rPr lang="en-US" sz="2800" b="1" dirty="0"/>
              <a:t> </a:t>
            </a:r>
            <a:r>
              <a:rPr lang="en-US" sz="2800" b="1" dirty="0" err="1"/>
              <a:t>vật</a:t>
            </a:r>
            <a:r>
              <a:rPr lang="en-US" sz="2800" b="1" dirty="0"/>
              <a:t> </a:t>
            </a:r>
            <a:r>
              <a:rPr lang="en-US" sz="2800" b="1" dirty="0" err="1"/>
              <a:t>trong</a:t>
            </a:r>
            <a:r>
              <a:rPr lang="en-US" sz="2800" b="1" dirty="0"/>
              <a:t> </a:t>
            </a:r>
            <a:r>
              <a:rPr lang="en-US" sz="2800" b="1" dirty="0" err="1"/>
              <a:t>tự</a:t>
            </a:r>
            <a:r>
              <a:rPr lang="en-US" sz="2800" b="1" dirty="0"/>
              <a:t> </a:t>
            </a:r>
            <a:r>
              <a:rPr lang="en-US" sz="2800" b="1" dirty="0" err="1"/>
              <a:t>nhiên</a:t>
            </a:r>
            <a:r>
              <a:rPr lang="en-US" sz="2800" b="1" dirty="0"/>
              <a:t> </a:t>
            </a:r>
            <a:r>
              <a:rPr lang="en-US" sz="2800" b="1" dirty="0" err="1"/>
              <a:t>có</a:t>
            </a:r>
            <a:r>
              <a:rPr lang="en-US" sz="2800" b="1" dirty="0"/>
              <a:t> </a:t>
            </a:r>
            <a:r>
              <a:rPr lang="en-US" sz="2800" b="1" dirty="0" err="1"/>
              <a:t>mối</a:t>
            </a:r>
            <a:r>
              <a:rPr lang="en-US" sz="2800" b="1" dirty="0"/>
              <a:t> </a:t>
            </a:r>
            <a:r>
              <a:rPr lang="en-US" sz="2800" b="1" dirty="0" err="1"/>
              <a:t>liên</a:t>
            </a:r>
            <a:r>
              <a:rPr lang="en-US" sz="2800" b="1" dirty="0"/>
              <a:t> </a:t>
            </a:r>
            <a:r>
              <a:rPr lang="en-US" sz="2800" b="1" dirty="0" err="1"/>
              <a:t>hệ</a:t>
            </a:r>
            <a:r>
              <a:rPr lang="en-US" sz="2800" b="1" dirty="0"/>
              <a:t> </a:t>
            </a:r>
            <a:r>
              <a:rPr lang="en-US" sz="2800" b="1" dirty="0" err="1"/>
              <a:t>với</a:t>
            </a:r>
            <a:r>
              <a:rPr lang="en-US" sz="2800" b="1" dirty="0"/>
              <a:t> </a:t>
            </a:r>
            <a:r>
              <a:rPr lang="en-US" sz="2800" b="1" dirty="0" err="1"/>
              <a:t>nhau</a:t>
            </a:r>
            <a:r>
              <a:rPr lang="en-US" sz="2800" b="1" dirty="0"/>
              <a:t> </a:t>
            </a:r>
            <a:r>
              <a:rPr lang="en-US" sz="2800" b="1" dirty="0" err="1"/>
              <a:t>về</a:t>
            </a:r>
            <a:r>
              <a:rPr lang="en-US" sz="2800" b="1" dirty="0"/>
              <a:t> </a:t>
            </a:r>
            <a:r>
              <a:rPr lang="en-US" sz="2800" b="1" dirty="0" err="1"/>
              <a:t>thức</a:t>
            </a:r>
            <a:r>
              <a:rPr lang="en-US" sz="2800" b="1" dirty="0"/>
              <a:t> </a:t>
            </a:r>
            <a:r>
              <a:rPr lang="en-US" sz="2800" b="1" dirty="0" err="1"/>
              <a:t>ăn</a:t>
            </a:r>
            <a:r>
              <a:rPr lang="en-US" sz="2800" b="1" dirty="0"/>
              <a:t>, </a:t>
            </a:r>
            <a:r>
              <a:rPr lang="en-US" sz="2800" b="1" dirty="0" err="1"/>
              <a:t>sinh</a:t>
            </a:r>
            <a:r>
              <a:rPr lang="en-US" sz="2800" b="1" dirty="0"/>
              <a:t> </a:t>
            </a:r>
            <a:r>
              <a:rPr lang="en-US" sz="2800" b="1" dirty="0" err="1"/>
              <a:t>vật</a:t>
            </a:r>
            <a:r>
              <a:rPr lang="en-US" sz="2800" b="1" dirty="0"/>
              <a:t> </a:t>
            </a:r>
            <a:r>
              <a:rPr lang="en-US" sz="2800" b="1" dirty="0" err="1"/>
              <a:t>này</a:t>
            </a:r>
            <a:r>
              <a:rPr lang="en-US" sz="2800" b="1" dirty="0"/>
              <a:t> </a:t>
            </a:r>
            <a:r>
              <a:rPr lang="en-US" sz="2800" b="1" dirty="0" err="1"/>
              <a:t>là</a:t>
            </a:r>
            <a:r>
              <a:rPr lang="en-US" sz="2800" b="1" dirty="0"/>
              <a:t> </a:t>
            </a:r>
            <a:r>
              <a:rPr lang="en-US" sz="2800" b="1" dirty="0" err="1"/>
              <a:t>thức</a:t>
            </a:r>
            <a:r>
              <a:rPr lang="en-US" sz="2800" b="1" dirty="0"/>
              <a:t> </a:t>
            </a:r>
            <a:r>
              <a:rPr lang="en-US" sz="2800" b="1" dirty="0" err="1"/>
              <a:t>ăn</a:t>
            </a:r>
            <a:r>
              <a:rPr lang="en-US" sz="2800" b="1" dirty="0"/>
              <a:t> </a:t>
            </a:r>
            <a:r>
              <a:rPr lang="en-US" sz="2800" b="1" dirty="0" err="1"/>
              <a:t>của</a:t>
            </a:r>
            <a:r>
              <a:rPr lang="en-US" sz="2800" b="1" dirty="0"/>
              <a:t> </a:t>
            </a:r>
            <a:r>
              <a:rPr lang="en-US" sz="2800" b="1" dirty="0" err="1"/>
              <a:t>sinh</a:t>
            </a:r>
            <a:r>
              <a:rPr lang="en-US" sz="2800" b="1" dirty="0"/>
              <a:t> </a:t>
            </a:r>
            <a:r>
              <a:rPr lang="en-US" sz="2800" b="1" dirty="0" err="1"/>
              <a:t>vật</a:t>
            </a:r>
            <a:r>
              <a:rPr lang="en-US" sz="2800" b="1" dirty="0"/>
              <a:t> </a:t>
            </a:r>
            <a:r>
              <a:rPr lang="en-US" sz="2800" b="1" dirty="0" err="1"/>
              <a:t>khác</a:t>
            </a:r>
            <a:r>
              <a:rPr lang="en-US" sz="2800" b="1" dirty="0"/>
              <a:t>, </a:t>
            </a:r>
            <a:r>
              <a:rPr lang="en-US" sz="2800" b="1" dirty="0" err="1"/>
              <a:t>mối</a:t>
            </a:r>
            <a:r>
              <a:rPr lang="en-US" sz="2800" b="1" dirty="0"/>
              <a:t> </a:t>
            </a:r>
            <a:r>
              <a:rPr lang="en-US" sz="2800" b="1" dirty="0" err="1"/>
              <a:t>liên</a:t>
            </a:r>
            <a:r>
              <a:rPr lang="en-US" sz="2800" b="1" dirty="0"/>
              <a:t> </a:t>
            </a:r>
            <a:r>
              <a:rPr lang="en-US" sz="2800" b="1" dirty="0" err="1"/>
              <a:t>hệ</a:t>
            </a:r>
            <a:r>
              <a:rPr lang="en-US" sz="2800" b="1" dirty="0"/>
              <a:t> </a:t>
            </a:r>
            <a:r>
              <a:rPr lang="en-US" sz="2800" b="1" dirty="0" err="1"/>
              <a:t>đó</a:t>
            </a:r>
            <a:r>
              <a:rPr lang="en-US" sz="2800" b="1" dirty="0"/>
              <a:t> </a:t>
            </a:r>
            <a:r>
              <a:rPr lang="en-US" sz="2800" b="1" dirty="0" err="1"/>
              <a:t>nối</a:t>
            </a:r>
            <a:r>
              <a:rPr lang="en-US" sz="2800" b="1" dirty="0"/>
              <a:t> </a:t>
            </a:r>
            <a:r>
              <a:rPr lang="en-US" sz="2800" b="1" dirty="0" err="1"/>
              <a:t>tiếp</a:t>
            </a:r>
            <a:r>
              <a:rPr lang="en-US" sz="2800" b="1" dirty="0"/>
              <a:t> </a:t>
            </a:r>
            <a:r>
              <a:rPr lang="en-US" sz="2800" b="1" dirty="0" err="1"/>
              <a:t>nhau</a:t>
            </a:r>
            <a:r>
              <a:rPr lang="en-US" sz="2800" b="1" dirty="0"/>
              <a:t> </a:t>
            </a:r>
            <a:r>
              <a:rPr lang="en-US" sz="2800" b="1" dirty="0" err="1"/>
              <a:t>tạo</a:t>
            </a:r>
            <a:r>
              <a:rPr lang="en-US" sz="2800" b="1" dirty="0"/>
              <a:t> </a:t>
            </a:r>
            <a:r>
              <a:rPr lang="en-US" sz="2800" b="1" dirty="0" err="1"/>
              <a:t>thành</a:t>
            </a:r>
            <a:r>
              <a:rPr lang="en-US" sz="2800" b="1" dirty="0"/>
              <a:t> </a:t>
            </a:r>
            <a:r>
              <a:rPr lang="en-US" sz="2800" b="1" dirty="0" err="1"/>
              <a:t>chuỗi</a:t>
            </a:r>
            <a:r>
              <a:rPr lang="en-US" sz="2800" b="1" dirty="0"/>
              <a:t> </a:t>
            </a:r>
            <a:r>
              <a:rPr lang="en-US" sz="2800" b="1" dirty="0" err="1"/>
              <a:t>thức</a:t>
            </a:r>
            <a:r>
              <a:rPr lang="en-US" sz="2800" b="1" dirty="0"/>
              <a:t> </a:t>
            </a:r>
            <a:r>
              <a:rPr lang="en-US" sz="2800" b="1" dirty="0" err="1"/>
              <a:t>ăn</a:t>
            </a:r>
            <a:r>
              <a:rPr lang="en-US" sz="2800" b="1" dirty="0"/>
              <a:t>.</a:t>
            </a:r>
          </a:p>
        </p:txBody>
      </p:sp>
      <p:sp>
        <p:nvSpPr>
          <p:cNvPr id="12" name="Rectangle: Rounded Corners 11">
            <a:extLst>
              <a:ext uri="{FF2B5EF4-FFF2-40B4-BE49-F238E27FC236}">
                <a16:creationId xmlns:a16="http://schemas.microsoft.com/office/drawing/2014/main" id="{F765BCD9-1405-7427-1117-72E5197791A1}"/>
              </a:ext>
            </a:extLst>
          </p:cNvPr>
          <p:cNvSpPr/>
          <p:nvPr/>
        </p:nvSpPr>
        <p:spPr>
          <a:xfrm>
            <a:off x="7067550" y="2143125"/>
            <a:ext cx="4229100" cy="3429000"/>
          </a:xfrm>
          <a:prstGeom prst="round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latin typeface="Calibri" panose="020F0502020204030204" pitchFamily="34" charset="0"/>
                <a:cs typeface="Calibri" panose="020F0502020204030204" pitchFamily="34" charset="0"/>
              </a:rPr>
              <a:t>Các chuỗi thức ăn được thể hiện bằng sơ đồ với các mũi tên, sinh vật ở trước là thức ăn của sinh vật sau mũi tên.</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512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851</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iCiel Pony</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2025-05-10T07:42:45Z</dcterms:created>
  <dcterms:modified xsi:type="dcterms:W3CDTF">2025-05-10T07:43:57Z</dcterms:modified>
</cp:coreProperties>
</file>