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CE432-DC39-4813-AFC4-50F7BC0C9D16}" type="datetimeFigureOut">
              <a:rPr lang="en-US" smtClean="0"/>
              <a:t>7/5/2025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677D1-7955-457D-A6C2-F1CC5DA41614}" type="slidenum">
              <a:rPr lang="en-US" smtClean="0"/>
              <a:t>‹#›</a:t>
            </a:fld>
            <a:endParaRPr lang="en-US"/>
          </a:p>
        </p:txBody>
      </p:sp>
    </p:spTree>
    <p:extLst>
      <p:ext uri="{BB962C8B-B14F-4D97-AF65-F5344CB8AC3E}">
        <p14:creationId xmlns:p14="http://schemas.microsoft.com/office/powerpoint/2010/main" val="52119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1</a:t>
            </a:fld>
            <a:endParaRPr lang="en-US"/>
          </a:p>
        </p:txBody>
      </p:sp>
    </p:spTree>
    <p:extLst>
      <p:ext uri="{BB962C8B-B14F-4D97-AF65-F5344CB8AC3E}">
        <p14:creationId xmlns:p14="http://schemas.microsoft.com/office/powerpoint/2010/main" val="232833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10</a:t>
            </a:fld>
            <a:endParaRPr lang="en-US"/>
          </a:p>
        </p:txBody>
      </p:sp>
    </p:spTree>
    <p:extLst>
      <p:ext uri="{BB962C8B-B14F-4D97-AF65-F5344CB8AC3E}">
        <p14:creationId xmlns:p14="http://schemas.microsoft.com/office/powerpoint/2010/main" val="171852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11</a:t>
            </a:fld>
            <a:endParaRPr lang="en-US"/>
          </a:p>
        </p:txBody>
      </p:sp>
    </p:spTree>
    <p:extLst>
      <p:ext uri="{BB962C8B-B14F-4D97-AF65-F5344CB8AC3E}">
        <p14:creationId xmlns:p14="http://schemas.microsoft.com/office/powerpoint/2010/main" val="3810706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12</a:t>
            </a:fld>
            <a:endParaRPr lang="en-US"/>
          </a:p>
        </p:txBody>
      </p:sp>
    </p:spTree>
    <p:extLst>
      <p:ext uri="{BB962C8B-B14F-4D97-AF65-F5344CB8AC3E}">
        <p14:creationId xmlns:p14="http://schemas.microsoft.com/office/powerpoint/2010/main" val="36855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13</a:t>
            </a:fld>
            <a:endParaRPr lang="en-US"/>
          </a:p>
        </p:txBody>
      </p:sp>
    </p:spTree>
    <p:extLst>
      <p:ext uri="{BB962C8B-B14F-4D97-AF65-F5344CB8AC3E}">
        <p14:creationId xmlns:p14="http://schemas.microsoft.com/office/powerpoint/2010/main" val="65193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2</a:t>
            </a:fld>
            <a:endParaRPr lang="en-US"/>
          </a:p>
        </p:txBody>
      </p:sp>
    </p:spTree>
    <p:extLst>
      <p:ext uri="{BB962C8B-B14F-4D97-AF65-F5344CB8AC3E}">
        <p14:creationId xmlns:p14="http://schemas.microsoft.com/office/powerpoint/2010/main" val="101729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3</a:t>
            </a:fld>
            <a:endParaRPr lang="en-US"/>
          </a:p>
        </p:txBody>
      </p:sp>
    </p:spTree>
    <p:extLst>
      <p:ext uri="{BB962C8B-B14F-4D97-AF65-F5344CB8AC3E}">
        <p14:creationId xmlns:p14="http://schemas.microsoft.com/office/powerpoint/2010/main" val="417890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4</a:t>
            </a:fld>
            <a:endParaRPr lang="en-US"/>
          </a:p>
        </p:txBody>
      </p:sp>
    </p:spTree>
    <p:extLst>
      <p:ext uri="{BB962C8B-B14F-4D97-AF65-F5344CB8AC3E}">
        <p14:creationId xmlns:p14="http://schemas.microsoft.com/office/powerpoint/2010/main" val="46481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5</a:t>
            </a:fld>
            <a:endParaRPr lang="en-US"/>
          </a:p>
        </p:txBody>
      </p:sp>
    </p:spTree>
    <p:extLst>
      <p:ext uri="{BB962C8B-B14F-4D97-AF65-F5344CB8AC3E}">
        <p14:creationId xmlns:p14="http://schemas.microsoft.com/office/powerpoint/2010/main" val="164665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6</a:t>
            </a:fld>
            <a:endParaRPr lang="en-US"/>
          </a:p>
        </p:txBody>
      </p:sp>
    </p:spTree>
    <p:extLst>
      <p:ext uri="{BB962C8B-B14F-4D97-AF65-F5344CB8AC3E}">
        <p14:creationId xmlns:p14="http://schemas.microsoft.com/office/powerpoint/2010/main" val="55658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7</a:t>
            </a:fld>
            <a:endParaRPr lang="en-US"/>
          </a:p>
        </p:txBody>
      </p:sp>
    </p:spTree>
    <p:extLst>
      <p:ext uri="{BB962C8B-B14F-4D97-AF65-F5344CB8AC3E}">
        <p14:creationId xmlns:p14="http://schemas.microsoft.com/office/powerpoint/2010/main" val="428516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8</a:t>
            </a:fld>
            <a:endParaRPr lang="en-US"/>
          </a:p>
        </p:txBody>
      </p:sp>
    </p:spTree>
    <p:extLst>
      <p:ext uri="{BB962C8B-B14F-4D97-AF65-F5344CB8AC3E}">
        <p14:creationId xmlns:p14="http://schemas.microsoft.com/office/powerpoint/2010/main" val="408068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677D1-7955-457D-A6C2-F1CC5DA41614}" type="slidenum">
              <a:rPr lang="en-US" smtClean="0"/>
              <a:t>9</a:t>
            </a:fld>
            <a:endParaRPr lang="en-US"/>
          </a:p>
        </p:txBody>
      </p:sp>
    </p:spTree>
    <p:extLst>
      <p:ext uri="{BB962C8B-B14F-4D97-AF65-F5344CB8AC3E}">
        <p14:creationId xmlns:p14="http://schemas.microsoft.com/office/powerpoint/2010/main" val="58997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BF821-FB01-486F-B05E-E1835B4FA0E1}"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187589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BF821-FB01-486F-B05E-E1835B4FA0E1}"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318793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BF821-FB01-486F-B05E-E1835B4FA0E1}"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84597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BF821-FB01-486F-B05E-E1835B4FA0E1}"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342752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4BF821-FB01-486F-B05E-E1835B4FA0E1}"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303804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BF821-FB01-486F-B05E-E1835B4FA0E1}"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194624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BF821-FB01-486F-B05E-E1835B4FA0E1}" type="datetimeFigureOut">
              <a:rPr lang="en-US" smtClean="0"/>
              <a:t>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193379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BF821-FB01-486F-B05E-E1835B4FA0E1}" type="datetimeFigureOut">
              <a:rPr lang="en-US" smtClean="0"/>
              <a:t>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109203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BF821-FB01-486F-B05E-E1835B4FA0E1}" type="datetimeFigureOut">
              <a:rPr lang="en-US" smtClean="0"/>
              <a:t>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234828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4BF821-FB01-486F-B05E-E1835B4FA0E1}"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191505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4BF821-FB01-486F-B05E-E1835B4FA0E1}"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3ABDD-305F-4041-A786-E5E19586D081}" type="slidenum">
              <a:rPr lang="en-US" smtClean="0"/>
              <a:t>‹#›</a:t>
            </a:fld>
            <a:endParaRPr lang="en-US"/>
          </a:p>
        </p:txBody>
      </p:sp>
    </p:spTree>
    <p:extLst>
      <p:ext uri="{BB962C8B-B14F-4D97-AF65-F5344CB8AC3E}">
        <p14:creationId xmlns:p14="http://schemas.microsoft.com/office/powerpoint/2010/main" val="32649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BF821-FB01-486F-B05E-E1835B4FA0E1}" type="datetimeFigureOut">
              <a:rPr lang="en-US" smtClean="0"/>
              <a:t>7/5/2025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3ABDD-305F-4041-A786-E5E19586D081}" type="slidenum">
              <a:rPr lang="en-US" smtClean="0"/>
              <a:t>‹#›</a:t>
            </a:fld>
            <a:endParaRPr lang="en-US"/>
          </a:p>
        </p:txBody>
      </p:sp>
    </p:spTree>
    <p:extLst>
      <p:ext uri="{BB962C8B-B14F-4D97-AF65-F5344CB8AC3E}">
        <p14:creationId xmlns:p14="http://schemas.microsoft.com/office/powerpoint/2010/main" val="652673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5FB802B2-0B61-AD0F-B168-D979BF362541}"/>
              </a:ext>
            </a:extLst>
          </p:cNvPr>
          <p:cNvPicPr>
            <a:picLocks noChangeAspect="1"/>
          </p:cNvPicPr>
          <p:nvPr/>
        </p:nvPicPr>
        <p:blipFill>
          <a:blip r:embed="rId5"/>
          <a:stretch>
            <a:fillRect/>
          </a:stretch>
        </p:blipFill>
        <p:spPr>
          <a:xfrm>
            <a:off x="1028701" y="570108"/>
            <a:ext cx="10544174" cy="5184775"/>
          </a:xfrm>
          <a:prstGeom prst="rect">
            <a:avLst/>
          </a:prstGeom>
        </p:spPr>
      </p:pic>
      <p:pic>
        <p:nvPicPr>
          <p:cNvPr id="8" name="Picture 7">
            <a:extLst>
              <a:ext uri="{FF2B5EF4-FFF2-40B4-BE49-F238E27FC236}">
                <a16:creationId xmlns:a16="http://schemas.microsoft.com/office/drawing/2014/main" id="{8C417F43-27EC-7C87-1CC3-2F24D50BC4E2}"/>
              </a:ext>
            </a:extLst>
          </p:cNvPr>
          <p:cNvPicPr>
            <a:picLocks noChangeAspect="1"/>
          </p:cNvPicPr>
          <p:nvPr/>
        </p:nvPicPr>
        <p:blipFill>
          <a:blip r:embed="rId6"/>
          <a:stretch>
            <a:fillRect/>
          </a:stretch>
        </p:blipFill>
        <p:spPr>
          <a:xfrm>
            <a:off x="1552565" y="1496446"/>
            <a:ext cx="9010669" cy="2798307"/>
          </a:xfrm>
          <a:prstGeom prst="rect">
            <a:avLst/>
          </a:prstGeom>
        </p:spPr>
      </p:pic>
      <p:pic>
        <p:nvPicPr>
          <p:cNvPr id="9" name="Picture 8">
            <a:extLst>
              <a:ext uri="{FF2B5EF4-FFF2-40B4-BE49-F238E27FC236}">
                <a16:creationId xmlns:a16="http://schemas.microsoft.com/office/drawing/2014/main" id="{E85012F5-59B0-5DEA-A995-CF852844F320}"/>
              </a:ext>
            </a:extLst>
          </p:cNvPr>
          <p:cNvPicPr>
            <a:picLocks noChangeAspect="1"/>
          </p:cNvPicPr>
          <p:nvPr/>
        </p:nvPicPr>
        <p:blipFill>
          <a:blip r:embed="rId7"/>
          <a:stretch>
            <a:fillRect/>
          </a:stretch>
        </p:blipFill>
        <p:spPr>
          <a:xfrm>
            <a:off x="419100" y="3618890"/>
            <a:ext cx="3399587" cy="3399587"/>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414E56E2-1F99-502E-0CB6-82B1B6F59776}"/>
              </a:ext>
            </a:extLst>
          </p:cNvPr>
          <p:cNvPicPr>
            <a:picLocks noChangeAspect="1"/>
          </p:cNvPicPr>
          <p:nvPr/>
        </p:nvPicPr>
        <p:blipFill rotWithShape="1">
          <a:blip r:embed="rId8"/>
          <a:srcRect l="20431" t="1" r="9017" b="16190"/>
          <a:stretch/>
        </p:blipFill>
        <p:spPr>
          <a:xfrm>
            <a:off x="9468433" y="3296240"/>
            <a:ext cx="2998356" cy="3561760"/>
          </a:xfrm>
          <a:prstGeom prst="rect">
            <a:avLst/>
          </a:prstGeom>
        </p:spPr>
      </p:pic>
      <p:sp>
        <p:nvSpPr>
          <p:cNvPr id="2" name="Rectangle 1"/>
          <p:cNvSpPr/>
          <p:nvPr/>
        </p:nvSpPr>
        <p:spPr>
          <a:xfrm>
            <a:off x="3624394" y="4255810"/>
            <a:ext cx="5109476" cy="646331"/>
          </a:xfrm>
          <a:prstGeom prst="rect">
            <a:avLst/>
          </a:prstGeom>
          <a:noFill/>
        </p:spPr>
        <p:txBody>
          <a:bodyPr wrap="none" lIns="91440" tIns="45720" rIns="91440" bIns="45720">
            <a:spAutoFit/>
          </a:bodyPr>
          <a:lstStyle/>
          <a:p>
            <a:pPr algn="ctr"/>
            <a:r>
              <a:rPr lang="en-US" sz="3600" b="1" smtClean="0">
                <a:ln w="0"/>
                <a:solidFill>
                  <a:srgbClr val="FF0000"/>
                </a:solidFill>
                <a:effectLst>
                  <a:outerShdw blurRad="38100" dist="25400" dir="5400000" algn="ctr" rotWithShape="0">
                    <a:srgbClr val="6E747A">
                      <a:alpha val="43000"/>
                    </a:srgbClr>
                  </a:outerShdw>
                </a:effectLst>
              </a:rPr>
              <a:t>GV: PHẠM THỊ KIM OANH</a:t>
            </a:r>
            <a:endParaRPr lang="en-US" sz="3600" b="1"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26282478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4562475" y="990600"/>
            <a:ext cx="7210425" cy="2714625"/>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 Lựa chọn cách xưng hô phù hợp (ví dụ: xưng </a:t>
            </a:r>
            <a:r>
              <a:rPr lang="vi-VN" sz="3200" b="1" dirty="0">
                <a:solidFill>
                  <a:srgbClr val="002060"/>
                </a:solidFill>
                <a:latin typeface="Cambria" panose="02040503050406030204" pitchFamily="18" charset="0"/>
                <a:ea typeface="Cambria" panose="02040503050406030204" pitchFamily="18" charset="0"/>
              </a:rPr>
              <a:t>“ta” </a:t>
            </a:r>
            <a:r>
              <a:rPr lang="vi-VN" sz="3200" dirty="0">
                <a:solidFill>
                  <a:srgbClr val="002060"/>
                </a:solidFill>
                <a:latin typeface="Cambria" panose="02040503050406030204" pitchFamily="18" charset="0"/>
                <a:ea typeface="Cambria" panose="02040503050406030204" pitchFamily="18" charset="0"/>
              </a:rPr>
              <a:t>khi đóng vai Sơn Tinh để nói chuyện với Thuỷ Tinh; xưng </a:t>
            </a:r>
            <a:r>
              <a:rPr lang="vi-VN" sz="3200" b="1" dirty="0">
                <a:solidFill>
                  <a:srgbClr val="002060"/>
                </a:solidFill>
                <a:latin typeface="Cambria" panose="02040503050406030204" pitchFamily="18" charset="0"/>
                <a:ea typeface="Cambria" panose="02040503050406030204" pitchFamily="18" charset="0"/>
              </a:rPr>
              <a:t>“con” </a:t>
            </a:r>
            <a:r>
              <a:rPr lang="vi-VN" sz="3200" dirty="0">
                <a:solidFill>
                  <a:srgbClr val="002060"/>
                </a:solidFill>
                <a:latin typeface="Cambria" panose="02040503050406030204" pitchFamily="18" charset="0"/>
                <a:ea typeface="Cambria" panose="02040503050406030204" pitchFamily="18" charset="0"/>
              </a:rPr>
              <a:t>khi đóng vai Mi-lô nói chuyện với cha; xưng </a:t>
            </a:r>
            <a:r>
              <a:rPr lang="vi-VN" sz="3200" b="1" dirty="0">
                <a:solidFill>
                  <a:srgbClr val="002060"/>
                </a:solidFill>
                <a:latin typeface="Cambria" panose="02040503050406030204" pitchFamily="18" charset="0"/>
                <a:ea typeface="Cambria" panose="02040503050406030204" pitchFamily="18" charset="0"/>
              </a:rPr>
              <a:t>“tôi” </a:t>
            </a:r>
            <a:r>
              <a:rPr lang="vi-VN" sz="3200" dirty="0">
                <a:solidFill>
                  <a:srgbClr val="002060"/>
                </a:solidFill>
                <a:latin typeface="Cambria" panose="02040503050406030204" pitchFamily="18" charset="0"/>
                <a:ea typeface="Cambria" panose="02040503050406030204" pitchFamily="18" charset="0"/>
              </a:rPr>
              <a:t>khi đóng vai ông nhạc sĩ;...).</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019675" y="3886200"/>
            <a:ext cx="6372225" cy="1914525"/>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những</a:t>
            </a:r>
            <a:r>
              <a:rPr lang="en-US" sz="2800" dirty="0">
                <a:solidFill>
                  <a:srgbClr val="002060"/>
                </a:solidFill>
                <a:latin typeface="Cambria" panose="02040503050406030204" pitchFamily="18" charset="0"/>
                <a:ea typeface="Cambria" panose="02040503050406030204" pitchFamily="18" charset="0"/>
              </a:rPr>
              <a:t> chi </a:t>
            </a:r>
            <a:r>
              <a:rPr lang="en-US" sz="2800" dirty="0" err="1">
                <a:solidFill>
                  <a:srgbClr val="002060"/>
                </a:solidFill>
                <a:latin typeface="Cambria" panose="02040503050406030204" pitchFamily="18" charset="0"/>
                <a:ea typeface="Cambria" panose="02040503050406030204" pitchFamily="18" charset="0"/>
              </a:rPr>
              <a:t>tiết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phù</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hợp</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phát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yếu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bất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ngờ</a:t>
            </a:r>
            <a:r>
              <a:rPr lang="en-US" sz="2800" dirty="0">
                <a:solidFill>
                  <a:srgbClr val="002060"/>
                </a:solidFill>
                <a:latin typeface="Cambria" panose="02040503050406030204" pitchFamily="18" charset="0"/>
                <a:ea typeface="Cambria" panose="02040503050406030204" pitchFamily="18" charset="0"/>
              </a:rPr>
              <a:t>).</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2">
            <a:extLst>
              <a:ext uri="{FF2B5EF4-FFF2-40B4-BE49-F238E27FC236}">
                <a16:creationId xmlns:a16="http://schemas.microsoft.com/office/drawing/2014/main" id="{4DC32D61-7D59-F63B-F234-E27023DAE2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875"/>
          <a:stretch/>
        </p:blipFill>
        <p:spPr>
          <a:xfrm>
            <a:off x="0" y="2867025"/>
            <a:ext cx="5010974" cy="3375621"/>
          </a:xfrm>
          <a:prstGeom prst="rect">
            <a:avLst/>
          </a:prstGeom>
        </p:spPr>
      </p:pic>
    </p:spTree>
    <p:custDataLst>
      <p:tags r:id="rId1"/>
    </p:custDataLst>
    <p:extLst>
      <p:ext uri="{BB962C8B-B14F-4D97-AF65-F5344CB8AC3E}">
        <p14:creationId xmlns:p14="http://schemas.microsoft.com/office/powerpoint/2010/main" val="26842485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7">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5106254" y="231588"/>
            <a:ext cx="6164495" cy="3606325"/>
          </a:xfrm>
          <a:prstGeom prst="cloudCallout">
            <a:avLst>
              <a:gd name="adj1" fmla="val -81426"/>
              <a:gd name="adj2" fmla="val 3360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5920693" y="832049"/>
            <a:ext cx="448859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3. </a:t>
            </a:r>
            <a:r>
              <a:rPr kumimoji="0" lang="en-US" sz="6600" b="1" i="0" u="none" strike="noStrike" kern="1200" cap="none" spc="0" normalizeH="0" baseline="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Chỉnh</a:t>
            </a:r>
            <a:r>
              <a:rPr kumimoji="0" lang="en-US" sz="6600" b="1" i="0" u="none" strike="noStrike" kern="1200" cap="none" spc="0" normalizeH="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 </a:t>
            </a:r>
            <a:r>
              <a:rPr kumimoji="0" lang="en-US" sz="6600" b="1" i="0" u="none" strike="noStrike" kern="1200" cap="none" spc="0" normalizeH="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sửa</a:t>
            </a:r>
            <a:endParaRPr kumimoji="0" lang="vi-VN"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spTree>
    <p:custDataLst>
      <p:tags r:id="rId1"/>
    </p:custDataLst>
    <p:extLst>
      <p:ext uri="{BB962C8B-B14F-4D97-AF65-F5344CB8AC3E}">
        <p14:creationId xmlns:p14="http://schemas.microsoft.com/office/powerpoint/2010/main" val="4931513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pic>
        <p:nvPicPr>
          <p:cNvPr id="10" name="Picture 9">
            <a:extLst>
              <a:ext uri="{FF2B5EF4-FFF2-40B4-BE49-F238E27FC236}">
                <a16:creationId xmlns:a16="http://schemas.microsoft.com/office/drawing/2014/main" id="{50C40D10-6E03-4696-B047-410B7E228D51}"/>
              </a:ext>
            </a:extLst>
          </p:cNvPr>
          <p:cNvPicPr>
            <a:picLocks noChangeAspect="1"/>
          </p:cNvPicPr>
          <p:nvPr/>
        </p:nvPicPr>
        <p:blipFill rotWithShape="1">
          <a:blip r:embed="rId7">
            <a:extLst>
              <a:ext uri="{28A0092B-C50C-407E-A947-70E740481C1C}">
                <a14:useLocalDpi xmlns:a14="http://schemas.microsoft.com/office/drawing/2010/main" val="0"/>
              </a:ext>
            </a:extLst>
          </a:blip>
          <a:srcRect t="-4095" r="83764" b="37529"/>
          <a:stretch/>
        </p:blipFill>
        <p:spPr>
          <a:xfrm>
            <a:off x="8987979" y="1833796"/>
            <a:ext cx="4019319" cy="5123158"/>
          </a:xfrm>
          <a:prstGeom prst="rect">
            <a:avLst/>
          </a:prstGeom>
        </p:spPr>
      </p:pic>
      <p:grpSp>
        <p:nvGrpSpPr>
          <p:cNvPr id="4" name="Group 3">
            <a:extLst>
              <a:ext uri="{FF2B5EF4-FFF2-40B4-BE49-F238E27FC236}">
                <a16:creationId xmlns:a16="http://schemas.microsoft.com/office/drawing/2014/main" id="{491B00E3-E72C-48B9-B306-B280C7CDFF02}"/>
              </a:ext>
            </a:extLst>
          </p:cNvPr>
          <p:cNvGrpSpPr/>
          <p:nvPr/>
        </p:nvGrpSpPr>
        <p:grpSpPr>
          <a:xfrm>
            <a:off x="503758" y="676275"/>
            <a:ext cx="8586337" cy="4313234"/>
            <a:chOff x="639856" y="1126207"/>
            <a:chExt cx="8586337" cy="3828614"/>
          </a:xfrm>
        </p:grpSpPr>
        <p:pic>
          <p:nvPicPr>
            <p:cNvPr id="12" name="Picture 11">
              <a:extLst>
                <a:ext uri="{FF2B5EF4-FFF2-40B4-BE49-F238E27FC236}">
                  <a16:creationId xmlns:a16="http://schemas.microsoft.com/office/drawing/2014/main" id="{1B8DF4FB-B9EE-464E-A593-30C92F729C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017" y="1612524"/>
              <a:ext cx="8147176" cy="3342297"/>
            </a:xfrm>
            <a:prstGeom prst="rect">
              <a:avLst/>
            </a:prstGeom>
          </p:spPr>
        </p:pic>
        <p:pic>
          <p:nvPicPr>
            <p:cNvPr id="14" name="Picture 13">
              <a:extLst>
                <a:ext uri="{FF2B5EF4-FFF2-40B4-BE49-F238E27FC236}">
                  <a16:creationId xmlns:a16="http://schemas.microsoft.com/office/drawing/2014/main" id="{14221A8E-C08D-4960-BA14-417F15E5C3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856" y="1126207"/>
              <a:ext cx="1184253" cy="1184253"/>
            </a:xfrm>
            <a:prstGeom prst="rect">
              <a:avLst/>
            </a:prstGeom>
          </p:spPr>
        </p:pic>
        <p:sp>
          <p:nvSpPr>
            <p:cNvPr id="3" name="TextBox 2">
              <a:extLst>
                <a:ext uri="{FF2B5EF4-FFF2-40B4-BE49-F238E27FC236}">
                  <a16:creationId xmlns:a16="http://schemas.microsoft.com/office/drawing/2014/main" id="{81C412C1-5750-4818-BA93-A6C08B62ADAC}"/>
                </a:ext>
              </a:extLst>
            </p:cNvPr>
            <p:cNvSpPr txBox="1"/>
            <p:nvPr/>
          </p:nvSpPr>
          <p:spPr>
            <a:xfrm>
              <a:off x="1225978" y="1808212"/>
              <a:ext cx="7853254" cy="275927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Các em đọc lại bài của mình và tự chỉnh sửa các lỗi về nội dung, hình thức.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Chia sẻ bài làm, đọc bài của bạn và nêu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điều mình muốn học tập từ bạn, điều mình muốn góp ý cho bạn.</a:t>
              </a:r>
            </a:p>
            <a:p>
              <a:pPr marR="0" lvl="0" algn="just" defTabSz="914400" rtl="0" eaLnBrk="1" fontAlgn="auto" latinLnBrk="0" hangingPunct="1">
                <a:lnSpc>
                  <a:spcPct val="100000"/>
                </a:lnSpc>
                <a:spcBef>
                  <a:spcPts val="0"/>
                </a:spcBef>
                <a:spcAft>
                  <a:spcPts val="0"/>
                </a:spcAft>
                <a:buClrTx/>
                <a:buSzTx/>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Đặc biệt lưu ý: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phần tưởng tượng phải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vừa phù hợp với câu chuyện, vừa có yếu tố bất ngờ.</a:t>
              </a:r>
            </a:p>
          </p:txBody>
        </p:sp>
      </p:grpSp>
    </p:spTree>
    <p:custDataLst>
      <p:tags r:id="rId1"/>
    </p:custDataLst>
    <p:extLst>
      <p:ext uri="{BB962C8B-B14F-4D97-AF65-F5344CB8AC3E}">
        <p14:creationId xmlns:p14="http://schemas.microsoft.com/office/powerpoint/2010/main" val="26598816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6"/>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7"/>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26172129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5"/>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6"/>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6"/>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7"/>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8"/>
          <a:stretch>
            <a:fillRect/>
          </a:stretch>
        </p:blipFill>
        <p:spPr>
          <a:xfrm>
            <a:off x="2398455" y="2449158"/>
            <a:ext cx="7395089" cy="1816765"/>
          </a:xfrm>
          <a:prstGeom prst="rect">
            <a:avLst/>
          </a:prstGeom>
        </p:spPr>
      </p:pic>
    </p:spTree>
    <p:custDataLst>
      <p:tags r:id="rId1"/>
    </p:custDataLst>
    <p:extLst>
      <p:ext uri="{BB962C8B-B14F-4D97-AF65-F5344CB8AC3E}">
        <p14:creationId xmlns:p14="http://schemas.microsoft.com/office/powerpoint/2010/main" val="28606665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2DFB5-F210-B3D2-2C8B-0517FC2186F6}"/>
              </a:ext>
            </a:extLst>
          </p:cNvPr>
          <p:cNvPicPr>
            <a:picLocks noChangeAspect="1"/>
          </p:cNvPicPr>
          <p:nvPr/>
        </p:nvPicPr>
        <p:blipFill rotWithShape="1">
          <a:blip r:embed="rId4">
            <a:extLst>
              <a:ext uri="{28A0092B-C50C-407E-A947-70E740481C1C}">
                <a14:useLocalDpi xmlns:a14="http://schemas.microsoft.com/office/drawing/2010/main" val="0"/>
              </a:ext>
            </a:extLst>
          </a:blip>
          <a:srcRect t="-4095" r="83764" b="37529"/>
          <a:stretch/>
        </p:blipFill>
        <p:spPr>
          <a:xfrm flipH="1">
            <a:off x="196735" y="1510301"/>
            <a:ext cx="4195480" cy="5347699"/>
          </a:xfrm>
          <a:prstGeom prst="rect">
            <a:avLst/>
          </a:prstGeom>
        </p:spPr>
      </p:pic>
      <p:grpSp>
        <p:nvGrpSpPr>
          <p:cNvPr id="4" name="Group 3">
            <a:extLst>
              <a:ext uri="{FF2B5EF4-FFF2-40B4-BE49-F238E27FC236}">
                <a16:creationId xmlns:a16="http://schemas.microsoft.com/office/drawing/2014/main" id="{AD0B3BBD-7DC6-AD8F-7550-294DB2B447C6}"/>
              </a:ext>
            </a:extLst>
          </p:cNvPr>
          <p:cNvGrpSpPr/>
          <p:nvPr/>
        </p:nvGrpSpPr>
        <p:grpSpPr>
          <a:xfrm>
            <a:off x="3340452" y="-218322"/>
            <a:ext cx="7546623" cy="4542672"/>
            <a:chOff x="-828787" y="2206376"/>
            <a:chExt cx="4964871" cy="3274075"/>
          </a:xfrm>
        </p:grpSpPr>
        <p:pic>
          <p:nvPicPr>
            <p:cNvPr id="5" name="Picture 4">
              <a:extLst>
                <a:ext uri="{FF2B5EF4-FFF2-40B4-BE49-F238E27FC236}">
                  <a16:creationId xmlns:a16="http://schemas.microsoft.com/office/drawing/2014/main" id="{336F0265-7898-7A12-4040-536E26C8EF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8787" y="2206376"/>
              <a:ext cx="4964871" cy="3274075"/>
            </a:xfrm>
            <a:prstGeom prst="rect">
              <a:avLst/>
            </a:prstGeom>
          </p:spPr>
        </p:pic>
        <p:sp>
          <p:nvSpPr>
            <p:cNvPr id="6" name="TextBox 5">
              <a:extLst>
                <a:ext uri="{FF2B5EF4-FFF2-40B4-BE49-F238E27FC236}">
                  <a16:creationId xmlns:a16="http://schemas.microsoft.com/office/drawing/2014/main" id="{DF477922-0381-C02B-753F-6E267D3E92DC}"/>
                </a:ext>
              </a:extLst>
            </p:cNvPr>
            <p:cNvSpPr txBox="1"/>
            <p:nvPr/>
          </p:nvSpPr>
          <p:spPr>
            <a:xfrm>
              <a:off x="-328441" y="3053043"/>
              <a:ext cx="3772704" cy="1476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chuyện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tưởng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tượng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5595892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5"/>
          <a:stretch>
            <a:fillRect/>
          </a:stretch>
        </p:blipFill>
        <p:spPr>
          <a:xfrm>
            <a:off x="1832610" y="661035"/>
            <a:ext cx="8527415" cy="5184775"/>
          </a:xfrm>
          <a:prstGeom prst="rect">
            <a:avLst/>
          </a:prstGeom>
        </p:spPr>
      </p:pic>
      <p:pic>
        <p:nvPicPr>
          <p:cNvPr id="11" name="图片 10" descr="12"/>
          <p:cNvPicPr>
            <a:picLocks noChangeAspect="1"/>
          </p:cNvPicPr>
          <p:nvPr/>
        </p:nvPicPr>
        <p:blipFill>
          <a:blip r:embed="rId6"/>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6"/>
          <a:srcRect l="48361" b="76783"/>
          <a:stretch>
            <a:fillRect/>
          </a:stretch>
        </p:blipFill>
        <p:spPr>
          <a:xfrm>
            <a:off x="8343814" y="77028"/>
            <a:ext cx="4526915" cy="2273300"/>
          </a:xfrm>
          <a:prstGeom prst="rect">
            <a:avLst/>
          </a:prstGeom>
        </p:spPr>
      </p:pic>
      <p:pic>
        <p:nvPicPr>
          <p:cNvPr id="5" name="Picture 4">
            <a:extLst>
              <a:ext uri="{FF2B5EF4-FFF2-40B4-BE49-F238E27FC236}">
                <a16:creationId xmlns:a16="http://schemas.microsoft.com/office/drawing/2014/main" id="{70DE15C1-6B34-20C1-BC28-06AD9B99CDC2}"/>
              </a:ext>
            </a:extLst>
          </p:cNvPr>
          <p:cNvPicPr>
            <a:picLocks noChangeAspect="1"/>
          </p:cNvPicPr>
          <p:nvPr/>
        </p:nvPicPr>
        <p:blipFill>
          <a:blip r:embed="rId7"/>
          <a:stretch>
            <a:fillRect/>
          </a:stretch>
        </p:blipFill>
        <p:spPr>
          <a:xfrm>
            <a:off x="3013506" y="2019300"/>
            <a:ext cx="6133108" cy="2950720"/>
          </a:xfrm>
          <a:prstGeom prst="rect">
            <a:avLst/>
          </a:prstGeom>
        </p:spPr>
      </p:pic>
    </p:spTree>
    <p:custDataLst>
      <p:tags r:id="rId1"/>
    </p:custDataLst>
    <p:extLst>
      <p:ext uri="{BB962C8B-B14F-4D97-AF65-F5344CB8AC3E}">
        <p14:creationId xmlns:p14="http://schemas.microsoft.com/office/powerpoint/2010/main" val="25633410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12653" y="790575"/>
            <a:ext cx="11340984" cy="4629150"/>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611BBD89-5A9C-4A57-8420-7668CF5A7657}"/>
              </a:ext>
            </a:extLst>
          </p:cNvPr>
          <p:cNvSpPr txBox="1"/>
          <p:nvPr/>
        </p:nvSpPr>
        <p:spPr>
          <a:xfrm>
            <a:off x="813584" y="1296339"/>
            <a:ext cx="10602930" cy="3539430"/>
          </a:xfrm>
          <a:prstGeom prst="rect">
            <a:avLst/>
          </a:prstGeom>
          <a:noFill/>
        </p:spPr>
        <p:txBody>
          <a:bodyPr wrap="square" rtlCol="0">
            <a:spAutoFit/>
          </a:bodyPr>
          <a:lstStyle/>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Chọn 1 trong 3 đề dưới đây:</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1: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Sơn Tinh kể lại cuộc chiến đấu với Thuỷ Tinh hoặc đóng vai Thuỷ Tinh nói chuyện với Sơn Tinh khi mình thua trận (câu chuyện “Sơn Tinh, Thuỷ Tinh”).</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2: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Mi-lô thuyết phục cha cho mình tham gia lớp học chơi trống (câu chuyện “Nghệ sĩ trống”).</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3: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ông nhạc sĩ nói lên suy nghĩ khi nghe thấy lời thì thầm của bé Mai (câu chuyện “Ông Bụt đã đến”).</a:t>
            </a:r>
            <a:endParaRPr kumimoji="0" lang="en-US"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8299933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4"/>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82104" y="2290384"/>
            <a:ext cx="57546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27333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id="{D8B949BA-01AB-895E-00C6-CCBC785EF2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955" y="4273798"/>
            <a:ext cx="3597796" cy="2264071"/>
          </a:xfrm>
          <a:prstGeom prst="rect">
            <a:avLst/>
          </a:prstGeom>
        </p:spPr>
      </p:pic>
      <p:sp>
        <p:nvSpPr>
          <p:cNvPr id="4" name="Rectangle: Rounded Corners 3">
            <a:extLst>
              <a:ext uri="{FF2B5EF4-FFF2-40B4-BE49-F238E27FC236}">
                <a16:creationId xmlns:a16="http://schemas.microsoft.com/office/drawing/2014/main" id="{A73F747A-3639-CCA1-2020-F14108B9AEFE}"/>
              </a:ext>
            </a:extLst>
          </p:cNvPr>
          <p:cNvSpPr/>
          <p:nvPr/>
        </p:nvSpPr>
        <p:spPr>
          <a:xfrm>
            <a:off x="723900" y="1790700"/>
            <a:ext cx="4057650" cy="2419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Đọc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cầu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chuẩn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bị</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lựa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chọn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tượng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phương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án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gợi</a:t>
            </a:r>
            <a:r>
              <a:rPr lang="en-US" sz="2800" dirty="0">
                <a:solidFill>
                  <a:srgbClr val="002060"/>
                </a:solidFill>
                <a:latin typeface="Cambria" panose="02040503050406030204" pitchFamily="18" charset="0"/>
                <a:ea typeface="Cambria" panose="02040503050406030204" pitchFamily="18" charset="0"/>
              </a:rPr>
              <a:t> ý </a:t>
            </a:r>
            <a:r>
              <a:rPr lang="en-US" sz="2800" dirty="0" err="1">
                <a:solidFill>
                  <a:srgbClr val="002060"/>
                </a:solidFill>
                <a:latin typeface="Cambria" panose="02040503050406030204" pitchFamily="18" charset="0"/>
                <a:ea typeface="Cambria" panose="02040503050406030204" pitchFamily="18" charset="0"/>
              </a:rPr>
              <a:t>sau</a:t>
            </a:r>
            <a:r>
              <a:rPr lang="en-US" sz="2800"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5448300" y="1724025"/>
            <a:ext cx="4981575" cy="1905000"/>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Chọn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để</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vai</a:t>
            </a:r>
            <a:endParaRPr lang="en-US" sz="3600"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476875" y="4295775"/>
            <a:ext cx="4981575" cy="1905000"/>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Đọc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hoặc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nhớ</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chuyện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lưu</a:t>
            </a:r>
            <a:r>
              <a:rPr lang="en-US" sz="3200" dirty="0">
                <a:solidFill>
                  <a:srgbClr val="002060"/>
                </a:solidFill>
                <a:latin typeface="Cambria" panose="02040503050406030204" pitchFamily="18" charset="0"/>
                <a:ea typeface="Cambria" panose="02040503050406030204" pitchFamily="18" charset="0"/>
              </a:rPr>
              <a:t> ý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chi </a:t>
            </a:r>
            <a:r>
              <a:rPr lang="en-US" sz="3200" dirty="0" err="1">
                <a:solidFill>
                  <a:srgbClr val="002060"/>
                </a:solidFill>
                <a:latin typeface="Cambria" panose="02040503050406030204" pitchFamily="18" charset="0"/>
                <a:ea typeface="Cambria" panose="02040503050406030204" pitchFamily="18" charset="0"/>
              </a:rPr>
              <a:t>tiết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trọng</a:t>
            </a:r>
            <a:endParaRPr lang="en-US"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1604870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pic>
        <p:nvPicPr>
          <p:cNvPr id="9" name="Picture 8">
            <a:extLst>
              <a:ext uri="{FF2B5EF4-FFF2-40B4-BE49-F238E27FC236}">
                <a16:creationId xmlns:a16="http://schemas.microsoft.com/office/drawing/2014/main" id="{4EF6B677-239B-742C-F838-3D350088A279}"/>
              </a:ext>
            </a:extLst>
          </p:cNvPr>
          <p:cNvPicPr>
            <a:picLocks noChangeAspect="1"/>
          </p:cNvPicPr>
          <p:nvPr/>
        </p:nvPicPr>
        <p:blipFill>
          <a:blip r:embed="rId7"/>
          <a:stretch>
            <a:fillRect/>
          </a:stretch>
        </p:blipFill>
        <p:spPr>
          <a:xfrm>
            <a:off x="1069975" y="581024"/>
            <a:ext cx="4419599" cy="2486025"/>
          </a:xfrm>
          <a:prstGeom prst="rect">
            <a:avLst/>
          </a:prstGeom>
        </p:spPr>
      </p:pic>
      <p:pic>
        <p:nvPicPr>
          <p:cNvPr id="10" name="Picture 9">
            <a:extLst>
              <a:ext uri="{FF2B5EF4-FFF2-40B4-BE49-F238E27FC236}">
                <a16:creationId xmlns:a16="http://schemas.microsoft.com/office/drawing/2014/main" id="{DAAC9754-1195-96D6-F4D4-AB8402C0950B}"/>
              </a:ext>
            </a:extLst>
          </p:cNvPr>
          <p:cNvPicPr>
            <a:picLocks noChangeAspect="1"/>
          </p:cNvPicPr>
          <p:nvPr/>
        </p:nvPicPr>
        <p:blipFill>
          <a:blip r:embed="rId8"/>
          <a:stretch>
            <a:fillRect/>
          </a:stretch>
        </p:blipFill>
        <p:spPr>
          <a:xfrm>
            <a:off x="6133833" y="539640"/>
            <a:ext cx="4324183" cy="2603609"/>
          </a:xfrm>
          <a:prstGeom prst="rect">
            <a:avLst/>
          </a:prstGeom>
        </p:spPr>
      </p:pic>
      <p:pic>
        <p:nvPicPr>
          <p:cNvPr id="12" name="Picture 11">
            <a:extLst>
              <a:ext uri="{FF2B5EF4-FFF2-40B4-BE49-F238E27FC236}">
                <a16:creationId xmlns:a16="http://schemas.microsoft.com/office/drawing/2014/main" id="{32D276D4-84CB-5FF7-A4DB-DD2C961C19A3}"/>
              </a:ext>
            </a:extLst>
          </p:cNvPr>
          <p:cNvPicPr>
            <a:picLocks noChangeAspect="1"/>
          </p:cNvPicPr>
          <p:nvPr/>
        </p:nvPicPr>
        <p:blipFill>
          <a:blip r:embed="rId9"/>
          <a:stretch>
            <a:fillRect/>
          </a:stretch>
        </p:blipFill>
        <p:spPr>
          <a:xfrm>
            <a:off x="2828924" y="3624404"/>
            <a:ext cx="5915025" cy="2601699"/>
          </a:xfrm>
          <a:prstGeom prst="rect">
            <a:avLst/>
          </a:prstGeom>
        </p:spPr>
      </p:pic>
    </p:spTree>
    <p:custDataLst>
      <p:tags r:id="rId1"/>
    </p:custDataLst>
    <p:extLst>
      <p:ext uri="{BB962C8B-B14F-4D97-AF65-F5344CB8AC3E}">
        <p14:creationId xmlns:p14="http://schemas.microsoft.com/office/powerpoint/2010/main" val="2447197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BFFBA4-94D9-4D8D-8350-34D1F63FB788}"/>
              </a:ext>
            </a:extLst>
          </p:cNvPr>
          <p:cNvSpPr txBox="1"/>
          <p:nvPr/>
        </p:nvSpPr>
        <p:spPr>
          <a:xfrm>
            <a:off x="4991529" y="2471359"/>
            <a:ext cx="57546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9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Viết</a:t>
            </a:r>
            <a:endParaRPr kumimoji="0" lang="en-US"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F44A2096-3888-0F88-4815-F353F0A65F7C}"/>
              </a:ext>
            </a:extLst>
          </p:cNvPr>
          <p:cNvGrpSpPr/>
          <p:nvPr/>
        </p:nvGrpSpPr>
        <p:grpSpPr>
          <a:xfrm>
            <a:off x="1580763" y="1571023"/>
            <a:ext cx="3359990" cy="4632539"/>
            <a:chOff x="8744924" y="2143452"/>
            <a:chExt cx="3359990" cy="4632539"/>
          </a:xfrm>
        </p:grpSpPr>
        <p:pic>
          <p:nvPicPr>
            <p:cNvPr id="3" name="Picture 2" descr="A close-up of a logo&#10;&#10;Description automatically generated with low confidence">
              <a:extLst>
                <a:ext uri="{FF2B5EF4-FFF2-40B4-BE49-F238E27FC236}">
                  <a16:creationId xmlns:a16="http://schemas.microsoft.com/office/drawing/2014/main" id="{27AD6575-016B-7859-FF46-52154B438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4" name="Picture 3" descr="Icon&#10;&#10;Description automatically generated">
              <a:extLst>
                <a:ext uri="{FF2B5EF4-FFF2-40B4-BE49-F238E27FC236}">
                  <a16:creationId xmlns:a16="http://schemas.microsoft.com/office/drawing/2014/main" id="{BDC6E8AA-1359-10A8-B19D-FFB2644DA2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custDataLst>
      <p:tags r:id="rId1"/>
    </p:custDataLst>
    <p:extLst>
      <p:ext uri="{BB962C8B-B14F-4D97-AF65-F5344CB8AC3E}">
        <p14:creationId xmlns:p14="http://schemas.microsoft.com/office/powerpoint/2010/main" val="211067899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89EFB29-EA77-4C8E-BAA0-3570EA819AC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V-VIẾT ĐOẠN VĂN TƯỞNG TƯỢ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FBE3E27-60CE-4F18-B242-FC07EE0ED09D}:265"/>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98A23CDB-6DF2-49AF-AE77-E12906777A90}:266"/>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4807A083-A815-4C39-84F0-BE036F2BB4E0}:267"/>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ABE056C1-B4EE-4BAD-A4F8-3A1F7E86DB80}:268"/>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747226C4-869A-4F8F-ABA4-C80CD166E6C0}:269"/>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94F07239-046C-4BAB-89EF-A036084298A7}:257"/>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03B78E90-6BF1-45E0-ABEF-D514CBD76524}:258"/>
</p:tagLst>
</file>

<file path=ppt/tags/tag4.xml><?xml version="1.0" encoding="utf-8"?>
<p:tagLst xmlns:a="http://schemas.openxmlformats.org/drawingml/2006/main" xmlns:r="http://schemas.openxmlformats.org/officeDocument/2006/relationships" xmlns:p="http://schemas.openxmlformats.org/presentationml/2006/main">
  <p:tag name="GENSWF_SLIDE_UID" val="{88927FE3-F886-44EE-9A45-B33C652B3CAC}:259"/>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DA5734CE-4BF1-49B6-86F2-52E93A0A8F78}:260"/>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4AE1606B-52FD-45CC-B2E4-31E6C61DE1BB}:261"/>
</p:tagLst>
</file>

<file path=ppt/tags/tag7.xml><?xml version="1.0" encoding="utf-8"?>
<p:tagLst xmlns:a="http://schemas.openxmlformats.org/drawingml/2006/main" xmlns:r="http://schemas.openxmlformats.org/officeDocument/2006/relationships" xmlns:p="http://schemas.openxmlformats.org/presentationml/2006/main">
  <p:tag name="GENSWF_SLIDE_UID" val="{1A2E4BBF-E86A-4CDC-8410-D4C0FC2F4226}:262"/>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0343DD99-E5D8-4B1D-8A60-5E7A7722322B}:26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GENSWF_SLIDE_UID" val="{0BEFC606-5AE9-475C-AA43-7159C4A630DC}: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347</Words>
  <Application>Microsoft Office PowerPoint</Application>
  <PresentationFormat>Widescreen</PresentationFormat>
  <Paragraphs>30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Times New Roman</vt:lpstr>
      <vt:lpstr>字魂37号-波纹乖乖体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TV-VIẾT ĐOẠN VĂN TƯỞNG TƯỢNG</dc:title>
  <dc:creator>Administrator</dc:creator>
  <cp:lastModifiedBy>Administrator</cp:lastModifiedBy>
  <cp:revision>4</cp:revision>
  <dcterms:created xsi:type="dcterms:W3CDTF">2025-05-07T13:17:05Z</dcterms:created>
  <dcterms:modified xsi:type="dcterms:W3CDTF">2025-05-07T13:20:12Z</dcterms:modified>
</cp:coreProperties>
</file>