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4467C-562A-4638-961C-E9F785367382}"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A6DB9-5F5A-4A66-8483-B8D31FD473C5}" type="slidenum">
              <a:rPr lang="en-US" smtClean="0"/>
              <a:t>‹#›</a:t>
            </a:fld>
            <a:endParaRPr lang="en-US"/>
          </a:p>
        </p:txBody>
      </p:sp>
    </p:spTree>
    <p:extLst>
      <p:ext uri="{BB962C8B-B14F-4D97-AF65-F5344CB8AC3E}">
        <p14:creationId xmlns:p14="http://schemas.microsoft.com/office/powerpoint/2010/main" val="139275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1</a:t>
            </a:fld>
            <a:endParaRPr lang="en-US"/>
          </a:p>
        </p:txBody>
      </p:sp>
    </p:spTree>
    <p:extLst>
      <p:ext uri="{BB962C8B-B14F-4D97-AF65-F5344CB8AC3E}">
        <p14:creationId xmlns:p14="http://schemas.microsoft.com/office/powerpoint/2010/main" val="39184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10</a:t>
            </a:fld>
            <a:endParaRPr lang="en-US"/>
          </a:p>
        </p:txBody>
      </p:sp>
    </p:spTree>
    <p:extLst>
      <p:ext uri="{BB962C8B-B14F-4D97-AF65-F5344CB8AC3E}">
        <p14:creationId xmlns:p14="http://schemas.microsoft.com/office/powerpoint/2010/main" val="93075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11</a:t>
            </a:fld>
            <a:endParaRPr lang="en-US"/>
          </a:p>
        </p:txBody>
      </p:sp>
    </p:spTree>
    <p:extLst>
      <p:ext uri="{BB962C8B-B14F-4D97-AF65-F5344CB8AC3E}">
        <p14:creationId xmlns:p14="http://schemas.microsoft.com/office/powerpoint/2010/main" val="358380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12</a:t>
            </a:fld>
            <a:endParaRPr lang="en-US"/>
          </a:p>
        </p:txBody>
      </p:sp>
    </p:spTree>
    <p:extLst>
      <p:ext uri="{BB962C8B-B14F-4D97-AF65-F5344CB8AC3E}">
        <p14:creationId xmlns:p14="http://schemas.microsoft.com/office/powerpoint/2010/main" val="246797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13</a:t>
            </a:fld>
            <a:endParaRPr lang="en-US"/>
          </a:p>
        </p:txBody>
      </p:sp>
    </p:spTree>
    <p:extLst>
      <p:ext uri="{BB962C8B-B14F-4D97-AF65-F5344CB8AC3E}">
        <p14:creationId xmlns:p14="http://schemas.microsoft.com/office/powerpoint/2010/main" val="332603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14</a:t>
            </a:fld>
            <a:endParaRPr lang="en-US"/>
          </a:p>
        </p:txBody>
      </p:sp>
    </p:spTree>
    <p:extLst>
      <p:ext uri="{BB962C8B-B14F-4D97-AF65-F5344CB8AC3E}">
        <p14:creationId xmlns:p14="http://schemas.microsoft.com/office/powerpoint/2010/main" val="73325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2</a:t>
            </a:fld>
            <a:endParaRPr lang="en-US"/>
          </a:p>
        </p:txBody>
      </p:sp>
    </p:spTree>
    <p:extLst>
      <p:ext uri="{BB962C8B-B14F-4D97-AF65-F5344CB8AC3E}">
        <p14:creationId xmlns:p14="http://schemas.microsoft.com/office/powerpoint/2010/main" val="272437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3</a:t>
            </a:fld>
            <a:endParaRPr lang="en-US"/>
          </a:p>
        </p:txBody>
      </p:sp>
    </p:spTree>
    <p:extLst>
      <p:ext uri="{BB962C8B-B14F-4D97-AF65-F5344CB8AC3E}">
        <p14:creationId xmlns:p14="http://schemas.microsoft.com/office/powerpoint/2010/main" val="159587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4</a:t>
            </a:fld>
            <a:endParaRPr lang="en-US"/>
          </a:p>
        </p:txBody>
      </p:sp>
    </p:spTree>
    <p:extLst>
      <p:ext uri="{BB962C8B-B14F-4D97-AF65-F5344CB8AC3E}">
        <p14:creationId xmlns:p14="http://schemas.microsoft.com/office/powerpoint/2010/main" val="114601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5</a:t>
            </a:fld>
            <a:endParaRPr lang="en-US"/>
          </a:p>
        </p:txBody>
      </p:sp>
    </p:spTree>
    <p:extLst>
      <p:ext uri="{BB962C8B-B14F-4D97-AF65-F5344CB8AC3E}">
        <p14:creationId xmlns:p14="http://schemas.microsoft.com/office/powerpoint/2010/main" val="333702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6</a:t>
            </a:fld>
            <a:endParaRPr lang="en-US"/>
          </a:p>
        </p:txBody>
      </p:sp>
    </p:spTree>
    <p:extLst>
      <p:ext uri="{BB962C8B-B14F-4D97-AF65-F5344CB8AC3E}">
        <p14:creationId xmlns:p14="http://schemas.microsoft.com/office/powerpoint/2010/main" val="178650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7</a:t>
            </a:fld>
            <a:endParaRPr lang="en-US"/>
          </a:p>
        </p:txBody>
      </p:sp>
    </p:spTree>
    <p:extLst>
      <p:ext uri="{BB962C8B-B14F-4D97-AF65-F5344CB8AC3E}">
        <p14:creationId xmlns:p14="http://schemas.microsoft.com/office/powerpoint/2010/main" val="8270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8</a:t>
            </a:fld>
            <a:endParaRPr lang="en-US"/>
          </a:p>
        </p:txBody>
      </p:sp>
    </p:spTree>
    <p:extLst>
      <p:ext uri="{BB962C8B-B14F-4D97-AF65-F5344CB8AC3E}">
        <p14:creationId xmlns:p14="http://schemas.microsoft.com/office/powerpoint/2010/main" val="328390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A6DB9-5F5A-4A66-8483-B8D31FD473C5}" type="slidenum">
              <a:rPr lang="en-US" smtClean="0"/>
              <a:t>9</a:t>
            </a:fld>
            <a:endParaRPr lang="en-US"/>
          </a:p>
        </p:txBody>
      </p:sp>
    </p:spTree>
    <p:extLst>
      <p:ext uri="{BB962C8B-B14F-4D97-AF65-F5344CB8AC3E}">
        <p14:creationId xmlns:p14="http://schemas.microsoft.com/office/powerpoint/2010/main" val="67367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4C0C2-5DC3-4196-A94F-28EE8F37A7CD}"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342802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4C0C2-5DC3-4196-A94F-28EE8F37A7CD}"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364570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4C0C2-5DC3-4196-A94F-28EE8F37A7CD}"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354428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4C0C2-5DC3-4196-A94F-28EE8F37A7CD}"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56240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C4C0C2-5DC3-4196-A94F-28EE8F37A7CD}"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233211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4C0C2-5DC3-4196-A94F-28EE8F37A7CD}"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16621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4C0C2-5DC3-4196-A94F-28EE8F37A7CD}"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76179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4C0C2-5DC3-4196-A94F-28EE8F37A7CD}"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19381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4C0C2-5DC3-4196-A94F-28EE8F37A7CD}"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314068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C4C0C2-5DC3-4196-A94F-28EE8F37A7CD}"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167101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C4C0C2-5DC3-4196-A94F-28EE8F37A7CD}"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D1AE-4AE8-4894-881D-16AA4CE93F07}" type="slidenum">
              <a:rPr lang="en-US" smtClean="0"/>
              <a:t>‹#›</a:t>
            </a:fld>
            <a:endParaRPr lang="en-US"/>
          </a:p>
        </p:txBody>
      </p:sp>
    </p:spTree>
    <p:extLst>
      <p:ext uri="{BB962C8B-B14F-4D97-AF65-F5344CB8AC3E}">
        <p14:creationId xmlns:p14="http://schemas.microsoft.com/office/powerpoint/2010/main" val="29636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4C0C2-5DC3-4196-A94F-28EE8F37A7CD}" type="datetimeFigureOut">
              <a:rPr lang="en-US" smtClean="0"/>
              <a:t>5/5/2025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3D1AE-4AE8-4894-881D-16AA4CE93F07}" type="slidenum">
              <a:rPr lang="en-US" smtClean="0"/>
              <a:t>‹#›</a:t>
            </a:fld>
            <a:endParaRPr lang="en-US"/>
          </a:p>
        </p:txBody>
      </p:sp>
    </p:spTree>
    <p:extLst>
      <p:ext uri="{BB962C8B-B14F-4D97-AF65-F5344CB8AC3E}">
        <p14:creationId xmlns:p14="http://schemas.microsoft.com/office/powerpoint/2010/main" val="326046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88779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7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8988" y="3022601"/>
            <a:ext cx="403701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30989" y="3429001"/>
            <a:ext cx="3608387"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9756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6426" y="1276351"/>
            <a:ext cx="4379913"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1913" y="420689"/>
            <a:ext cx="3903662"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577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233739" y="950913"/>
            <a:ext cx="466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FF0000"/>
                </a:solidFill>
              </a:rPr>
              <a:t>Phần tham khảo</a:t>
            </a:r>
            <a:endParaRPr lang="en-US" altLang="en-US" sz="2400" b="1">
              <a:solidFill>
                <a:srgbClr val="FF0000"/>
              </a:solidFill>
            </a:endParaRPr>
          </a:p>
        </p:txBody>
      </p:sp>
      <p:sp>
        <p:nvSpPr>
          <p:cNvPr id="12291" name="TextBox 2"/>
          <p:cNvSpPr txBox="1">
            <a:spLocks noChangeArrowheads="1"/>
          </p:cNvSpPr>
          <p:nvPr/>
        </p:nvSpPr>
        <p:spPr bwMode="auto">
          <a:xfrm>
            <a:off x="2451100" y="1412876"/>
            <a:ext cx="7500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242021"/>
                </a:solidFill>
                <a:latin typeface="Arial-BoldMT"/>
              </a:rPr>
              <a:t>C</a:t>
            </a:r>
            <a:r>
              <a:rPr lang="vi-VN" altLang="en-US" b="1">
                <a:solidFill>
                  <a:srgbClr val="242021"/>
                </a:solidFill>
                <a:latin typeface="Arial-BoldMT"/>
              </a:rPr>
              <a:t>ác bước</a:t>
            </a:r>
            <a:r>
              <a:rPr lang="en-US" altLang="en-US" b="1">
                <a:solidFill>
                  <a:srgbClr val="242021"/>
                </a:solidFill>
                <a:latin typeface="Arial-BoldMT"/>
              </a:rPr>
              <a:t> gợi ý</a:t>
            </a:r>
            <a:r>
              <a:rPr lang="vi-VN" altLang="en-US" b="1">
                <a:solidFill>
                  <a:srgbClr val="242021"/>
                </a:solidFill>
                <a:latin typeface="Arial-BoldMT"/>
              </a:rPr>
              <a:t> thiết kế một đồ gia dụng bằng vật liệu</a:t>
            </a:r>
            <a:r>
              <a:rPr lang="en-US" altLang="en-US" b="1">
                <a:solidFill>
                  <a:srgbClr val="242021"/>
                </a:solidFill>
                <a:latin typeface="Arial-BoldMT"/>
              </a:rPr>
              <a:t> </a:t>
            </a:r>
            <a:r>
              <a:rPr lang="vi-VN" altLang="en-US" b="1">
                <a:solidFill>
                  <a:srgbClr val="242021"/>
                </a:solidFill>
                <a:latin typeface="Arial-BoldMT"/>
              </a:rPr>
              <a:t>sẵn có.</a:t>
            </a:r>
            <a:r>
              <a:rPr lang="vi-VN" altLang="en-US"/>
              <a:t> </a:t>
            </a:r>
            <a:br>
              <a:rPr lang="vi-VN" altLang="en-US"/>
            </a:br>
            <a:endParaRPr lang="en-US" altLang="en-US"/>
          </a:p>
        </p:txBody>
      </p:sp>
      <p:pic>
        <p:nvPicPr>
          <p:cNvPr id="122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9964" y="2058988"/>
            <a:ext cx="3857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4" y="2058988"/>
            <a:ext cx="38004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280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1277938"/>
            <a:ext cx="37528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9" y="1316038"/>
            <a:ext cx="37623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2920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133600" y="1905001"/>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b="1"/>
              <a:t>4. Hoạt động 4: Vận dụng ( Tiết 4 )</a:t>
            </a:r>
          </a:p>
          <a:p>
            <a:pPr eaLnBrk="1" hangingPunct="1">
              <a:lnSpc>
                <a:spcPct val="150000"/>
              </a:lnSpc>
            </a:pPr>
            <a:r>
              <a:rPr lang="fr-FR" altLang="en-US" b="1"/>
              <a:t>    Trưng bày, nhận xét sản phẩm cuối chủ đề</a:t>
            </a:r>
            <a:endParaRPr lang="en-US" altLang="en-US"/>
          </a:p>
        </p:txBody>
      </p:sp>
      <p:sp>
        <p:nvSpPr>
          <p:cNvPr id="14339" name="Rectangle 1"/>
          <p:cNvSpPr>
            <a:spLocks noChangeArrowheads="1"/>
          </p:cNvSpPr>
          <p:nvPr/>
        </p:nvSpPr>
        <p:spPr bwMode="auto">
          <a:xfrm>
            <a:off x="2476500" y="2849564"/>
            <a:ext cx="7848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Em/ nhóm em đã sử dụng những hình ảnh, màu sắc, chất liệu nào để tạo hình và trang trí SPMT?</a:t>
            </a:r>
          </a:p>
          <a:p>
            <a:pPr eaLnBrk="1" hangingPunct="1"/>
            <a:r>
              <a:rPr lang="en-US" altLang="en-US"/>
              <a:t>- Trong các SPMT đã thực hiện, em thích sản phẩm nào nhất? Tại sao?</a:t>
            </a:r>
          </a:p>
          <a:p>
            <a:pPr eaLnBrk="1" hangingPunct="1"/>
            <a:r>
              <a:rPr lang="en-US" altLang="en-US"/>
              <a:t>- Hãy trình bày công năng sử dụng (SPMT dùng vào việc gì?) và tính thẩm mĩ (hình, màu được trang trí) của SPMT em đã thực hiện với bạn bè, người thân trong gia đình?</a:t>
            </a:r>
          </a:p>
        </p:txBody>
      </p:sp>
      <p:sp>
        <p:nvSpPr>
          <p:cNvPr id="14341" name="Text Box 3"/>
          <p:cNvSpPr txBox="1">
            <a:spLocks noChangeArrowheads="1"/>
          </p:cNvSpPr>
          <p:nvPr/>
        </p:nvSpPr>
        <p:spPr bwMode="auto">
          <a:xfrm>
            <a:off x="4343400" y="812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anose="020B7200000000000000" pitchFamily="34" charset="0"/>
            </a:endParaRPr>
          </a:p>
        </p:txBody>
      </p:sp>
      <p:sp>
        <p:nvSpPr>
          <p:cNvPr id="14342" name="Text Box 4"/>
          <p:cNvSpPr txBox="1">
            <a:spLocks noChangeArrowheads="1"/>
          </p:cNvSpPr>
          <p:nvPr/>
        </p:nvSpPr>
        <p:spPr bwMode="auto">
          <a:xfrm>
            <a:off x="1371600" y="118427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7: MÔI TRƯỜNG XANH – SẠCH – ĐẸP ( TIẾT 4 )</a:t>
            </a:r>
          </a:p>
        </p:txBody>
      </p:sp>
      <p:sp>
        <p:nvSpPr>
          <p:cNvPr id="14343" name="Text Box 4"/>
          <p:cNvSpPr txBox="1">
            <a:spLocks noChangeArrowheads="1"/>
          </p:cNvSpPr>
          <p:nvPr/>
        </p:nvSpPr>
        <p:spPr bwMode="auto">
          <a:xfrm>
            <a:off x="4876800" y="69215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Mĩ thuật  lớp 4</a:t>
            </a:r>
          </a:p>
        </p:txBody>
      </p:sp>
    </p:spTree>
    <p:custDataLst>
      <p:tags r:id="rId1"/>
    </p:custDataLst>
    <p:extLst>
      <p:ext uri="{BB962C8B-B14F-4D97-AF65-F5344CB8AC3E}">
        <p14:creationId xmlns:p14="http://schemas.microsoft.com/office/powerpoint/2010/main" val="293429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WordArt 3"/>
          <p:cNvSpPr>
            <a:spLocks noChangeArrowheads="1" noChangeShapeType="1" noTextEdit="1"/>
          </p:cNvSpPr>
          <p:nvPr/>
        </p:nvSpPr>
        <p:spPr bwMode="auto">
          <a:xfrm>
            <a:off x="2286001" y="457200"/>
            <a:ext cx="7858125" cy="8458200"/>
          </a:xfrm>
          <a:prstGeom prst="rect">
            <a:avLst/>
          </a:prstGeom>
        </p:spPr>
        <p:txBody>
          <a:bodyPr spcFirstLastPara="1" wrap="none" fromWordArt="1">
            <a:prstTxWarp prst="textArchUp">
              <a:avLst>
                <a:gd name="adj" fmla="val 10800000"/>
              </a:avLst>
            </a:prstTxWarp>
          </a:bodyPr>
          <a:lstStyle/>
          <a:p>
            <a:pPr algn="ctr"/>
            <a:endParaRPr lang="en-US" sz="3600" kern="10">
              <a:ln w="9525">
                <a:solidFill>
                  <a:srgbClr val="000000"/>
                </a:solidFill>
                <a:round/>
                <a:headEnd/>
                <a:tailEnd/>
              </a:ln>
              <a:solidFill>
                <a:srgbClr val="990099"/>
              </a:solidFill>
              <a:latin typeface="Times New Roman" panose="02020603050405020304" pitchFamily="18" charset="0"/>
              <a:cs typeface="Times New Roman" panose="02020603050405020304" pitchFamily="18" charset="0"/>
            </a:endParaRPr>
          </a:p>
        </p:txBody>
      </p:sp>
      <p:pic>
        <p:nvPicPr>
          <p:cNvPr id="2051" name="Picture 16" descr="D:\Bài giảng MT 2021-2022\Hình nền PowerPoint\khoanh24.com-6166a7941d5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6"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4"/>
          <p:cNvSpPr>
            <a:spLocks noChangeArrowheads="1" noChangeShapeType="1" noTextEdit="1"/>
          </p:cNvSpPr>
          <p:nvPr/>
        </p:nvSpPr>
        <p:spPr bwMode="auto">
          <a:xfrm>
            <a:off x="4038600" y="533400"/>
            <a:ext cx="6324600" cy="2057400"/>
          </a:xfrm>
          <a:prstGeom prst="rect">
            <a:avLst/>
          </a:prstGeom>
        </p:spPr>
        <p:txBody>
          <a:bodyPr wrap="none" fromWordArt="1">
            <a:prstTxWarp prst="textPlain">
              <a:avLst>
                <a:gd name="adj" fmla="val 50000"/>
              </a:avLst>
            </a:prstTxWarp>
          </a:bodyPr>
          <a:lstStyle/>
          <a:p>
            <a:pPr algn="ctr"/>
            <a:r>
              <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GIẢNG</a:t>
            </a:r>
          </a:p>
          <a:p>
            <a:pPr algn="ctr"/>
            <a:endParaRPr lang="en-US" sz="3600" kern="10">
              <a:ln w="19050">
                <a:solidFill>
                  <a:srgbClr val="0099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2533" name="WordArt 5"/>
          <p:cNvSpPr>
            <a:spLocks noChangeArrowheads="1" noChangeShapeType="1" noTextEdit="1"/>
          </p:cNvSpPr>
          <p:nvPr/>
        </p:nvSpPr>
        <p:spPr bwMode="auto">
          <a:xfrm>
            <a:off x="3657600" y="3581400"/>
            <a:ext cx="4953000" cy="419100"/>
          </a:xfrm>
          <a:prstGeom prst="rect">
            <a:avLst/>
          </a:prstGeom>
        </p:spPr>
        <p:txBody>
          <a:bodyPr wrap="none" fromWordArt="1">
            <a:prstTxWarp prst="textPlain">
              <a:avLst>
                <a:gd name="adj" fmla="val 50000"/>
              </a:avLst>
            </a:prstTxWarp>
          </a:bodyPr>
          <a:lstStyle/>
          <a:p>
            <a:pPr algn="ctr"/>
            <a:r>
              <a:rPr lang="vi-VN" sz="3600" b="1" kern="10" dirty="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viên: </a:t>
            </a:r>
            <a:r>
              <a:rPr lang="en-US" sz="3600" b="1" kern="10" dirty="0" err="1" smtClean="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Nguyễn</a:t>
            </a:r>
            <a:r>
              <a:rPr lang="en-US" sz="3600" b="1" kern="10" dirty="0" smtClean="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Thị</a:t>
            </a:r>
            <a:r>
              <a:rPr lang="en-US" sz="3600" b="1" kern="10" dirty="0" smtClean="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Vĩnh</a:t>
            </a:r>
            <a:endParaRPr lang="en-US" sz="3600" b="1" kern="10" dirty="0">
              <a:ln w="12700">
                <a:solidFill>
                  <a:srgbClr val="FF6600"/>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2535" name="WordArt 7"/>
          <p:cNvSpPr>
            <a:spLocks noChangeArrowheads="1" noChangeShapeType="1" noTextEdit="1"/>
          </p:cNvSpPr>
          <p:nvPr/>
        </p:nvSpPr>
        <p:spPr bwMode="auto">
          <a:xfrm>
            <a:off x="5029200" y="1828800"/>
            <a:ext cx="4191000" cy="762000"/>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chemeClr val="accent2"/>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Môn: Mĩ thuật 4</a:t>
            </a:r>
          </a:p>
        </p:txBody>
      </p:sp>
      <p:sp>
        <p:nvSpPr>
          <p:cNvPr id="22536" name="WordArt 8"/>
          <p:cNvSpPr>
            <a:spLocks noChangeArrowheads="1" noChangeShapeType="1" noTextEdit="1"/>
          </p:cNvSpPr>
          <p:nvPr/>
        </p:nvSpPr>
        <p:spPr bwMode="auto">
          <a:xfrm>
            <a:off x="2743200" y="4267200"/>
            <a:ext cx="6934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err="1">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Trường</a:t>
            </a:r>
            <a:r>
              <a:rPr lang="en-US" sz="3600" kern="10" dirty="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smtClean="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TH BÁT TRANG</a:t>
            </a:r>
            <a:endParaRPr lang="en-US" sz="3600" kern="10" dirty="0">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113"/>
            <a:ext cx="2362200" cy="324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3134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childTnLst>
                                    <p:animClr clrSpc="hsl" dir="cw">
                                      <p:cBhvr override="childStyle">
                                        <p:cTn id="10" dur="500" fill="hold"/>
                                        <p:tgtEl>
                                          <p:spTgt spid="22531"/>
                                        </p:tgtEl>
                                        <p:attrNameLst>
                                          <p:attrName>style.color</p:attrName>
                                        </p:attrNameLst>
                                      </p:cBhvr>
                                      <p:by>
                                        <p:hsl h="-7200000" s="0" l="0"/>
                                      </p:by>
                                    </p:animClr>
                                    <p:animClr clrSpc="hsl" dir="cw">
                                      <p:cBhvr>
                                        <p:cTn id="11" dur="500" fill="hold"/>
                                        <p:tgtEl>
                                          <p:spTgt spid="22531"/>
                                        </p:tgtEl>
                                        <p:attrNameLst>
                                          <p:attrName>fillcolor</p:attrName>
                                        </p:attrNameLst>
                                      </p:cBhvr>
                                      <p:by>
                                        <p:hsl h="-7200000" s="0" l="0"/>
                                      </p:by>
                                    </p:animClr>
                                    <p:animClr clrSpc="hsl" dir="cw">
                                      <p:cBhvr>
                                        <p:cTn id="12" dur="500" fill="hold"/>
                                        <p:tgtEl>
                                          <p:spTgt spid="22531"/>
                                        </p:tgtEl>
                                        <p:attrNameLst>
                                          <p:attrName>stroke.color</p:attrName>
                                        </p:attrNameLst>
                                      </p:cBhvr>
                                      <p:by>
                                        <p:hsl h="-7200000" s="0" l="0"/>
                                      </p:by>
                                    </p:animClr>
                                    <p:set>
                                      <p:cBhvr>
                                        <p:cTn id="13" dur="500" fill="hold"/>
                                        <p:tgtEl>
                                          <p:spTgt spid="22531"/>
                                        </p:tgtEl>
                                        <p:attrNameLst>
                                          <p:attrName>fill.type</p:attrName>
                                        </p:attrNameLst>
                                      </p:cBhvr>
                                      <p:to>
                                        <p:strVal val="solid"/>
                                      </p:to>
                                    </p:set>
                                  </p:childTnLst>
                                </p:cTn>
                              </p:par>
                              <p:par>
                                <p:cTn id="14" presetID="20"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wedge">
                                      <p:cBhvr>
                                        <p:cTn id="16" dur="2000"/>
                                        <p:tgtEl>
                                          <p:spTgt spid="22532"/>
                                        </p:tgtEl>
                                      </p:cBhvr>
                                    </p:animEffect>
                                  </p:childTnLst>
                                </p:cTn>
                              </p:par>
                              <p:par>
                                <p:cTn id="17" presetID="22" presetClass="emph" presetSubtype="0" repeatCount="indefinite" fill="hold" nodeType="withEffect">
                                  <p:stCondLst>
                                    <p:cond delay="0"/>
                                  </p:stCondLst>
                                  <p:childTnLst>
                                    <p:animClr clrSpc="hsl" dir="cw">
                                      <p:cBhvr override="childStyle">
                                        <p:cTn id="18" dur="500" fill="hold"/>
                                        <p:tgtEl>
                                          <p:spTgt spid="22532"/>
                                        </p:tgtEl>
                                        <p:attrNameLst>
                                          <p:attrName>style.color</p:attrName>
                                        </p:attrNameLst>
                                      </p:cBhvr>
                                      <p:by>
                                        <p:hsl h="-7200000" s="0" l="0"/>
                                      </p:by>
                                    </p:animClr>
                                    <p:animClr clrSpc="hsl" dir="cw">
                                      <p:cBhvr>
                                        <p:cTn id="19" dur="500" fill="hold"/>
                                        <p:tgtEl>
                                          <p:spTgt spid="22532"/>
                                        </p:tgtEl>
                                        <p:attrNameLst>
                                          <p:attrName>fillcolor</p:attrName>
                                        </p:attrNameLst>
                                      </p:cBhvr>
                                      <p:by>
                                        <p:hsl h="-7200000" s="0" l="0"/>
                                      </p:by>
                                    </p:animClr>
                                    <p:animClr clrSpc="hsl" dir="cw">
                                      <p:cBhvr>
                                        <p:cTn id="20" dur="500" fill="hold"/>
                                        <p:tgtEl>
                                          <p:spTgt spid="22532"/>
                                        </p:tgtEl>
                                        <p:attrNameLst>
                                          <p:attrName>stroke.color</p:attrName>
                                        </p:attrNameLst>
                                      </p:cBhvr>
                                      <p:by>
                                        <p:hsl h="-7200000" s="0" l="0"/>
                                      </p:by>
                                    </p:animClr>
                                    <p:set>
                                      <p:cBhvr>
                                        <p:cTn id="21" dur="500" fill="hold"/>
                                        <p:tgtEl>
                                          <p:spTgt spid="22532"/>
                                        </p:tgtEl>
                                        <p:attrNameLst>
                                          <p:attrName>fill.type</p:attrName>
                                        </p:attrNameLst>
                                      </p:cBhvr>
                                      <p:to>
                                        <p:strVal val="solid"/>
                                      </p:to>
                                    </p:set>
                                  </p:childTnLst>
                                </p:cTn>
                              </p:par>
                              <p:par>
                                <p:cTn id="22" presetID="54" presetClass="entr" presetSubtype="0" accel="100000" fill="hold" nodeType="with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p:cTn id="24" dur="500" fill="hold"/>
                                        <p:tgtEl>
                                          <p:spTgt spid="22533"/>
                                        </p:tgtEl>
                                        <p:attrNameLst>
                                          <p:attrName>ppt_w</p:attrName>
                                        </p:attrNameLst>
                                      </p:cBhvr>
                                      <p:tavLst>
                                        <p:tav tm="0">
                                          <p:val>
                                            <p:strVal val="#ppt_w*0.05"/>
                                          </p:val>
                                        </p:tav>
                                        <p:tav tm="100000">
                                          <p:val>
                                            <p:strVal val="#ppt_w"/>
                                          </p:val>
                                        </p:tav>
                                      </p:tavLst>
                                    </p:anim>
                                    <p:anim calcmode="lin" valueType="num">
                                      <p:cBhvr>
                                        <p:cTn id="25" dur="500" fill="hold"/>
                                        <p:tgtEl>
                                          <p:spTgt spid="22533"/>
                                        </p:tgtEl>
                                        <p:attrNameLst>
                                          <p:attrName>ppt_h</p:attrName>
                                        </p:attrNameLst>
                                      </p:cBhvr>
                                      <p:tavLst>
                                        <p:tav tm="0">
                                          <p:val>
                                            <p:strVal val="#ppt_h"/>
                                          </p:val>
                                        </p:tav>
                                        <p:tav tm="100000">
                                          <p:val>
                                            <p:strVal val="#ppt_h"/>
                                          </p:val>
                                        </p:tav>
                                      </p:tavLst>
                                    </p:anim>
                                    <p:anim calcmode="lin" valueType="num">
                                      <p:cBhvr>
                                        <p:cTn id="26" dur="500" fill="hold"/>
                                        <p:tgtEl>
                                          <p:spTgt spid="22533"/>
                                        </p:tgtEl>
                                        <p:attrNameLst>
                                          <p:attrName>ppt_x</p:attrName>
                                        </p:attrNameLst>
                                      </p:cBhvr>
                                      <p:tavLst>
                                        <p:tav tm="0">
                                          <p:val>
                                            <p:strVal val="#ppt_x-.2"/>
                                          </p:val>
                                        </p:tav>
                                        <p:tav tm="100000">
                                          <p:val>
                                            <p:strVal val="#ppt_x"/>
                                          </p:val>
                                        </p:tav>
                                      </p:tavLst>
                                    </p:anim>
                                    <p:anim calcmode="lin" valueType="num">
                                      <p:cBhvr>
                                        <p:cTn id="27" dur="500" fill="hold"/>
                                        <p:tgtEl>
                                          <p:spTgt spid="22533"/>
                                        </p:tgtEl>
                                        <p:attrNameLst>
                                          <p:attrName>ppt_y</p:attrName>
                                        </p:attrNameLst>
                                      </p:cBhvr>
                                      <p:tavLst>
                                        <p:tav tm="0">
                                          <p:val>
                                            <p:strVal val="#ppt_y"/>
                                          </p:val>
                                        </p:tav>
                                        <p:tav tm="100000">
                                          <p:val>
                                            <p:strVal val="#ppt_y"/>
                                          </p:val>
                                        </p:tav>
                                      </p:tavLst>
                                    </p:anim>
                                    <p:animEffect transition="in" filter="fade">
                                      <p:cBhvr>
                                        <p:cTn id="28" dur="500"/>
                                        <p:tgtEl>
                                          <p:spTgt spid="22533"/>
                                        </p:tgtEl>
                                      </p:cBhvr>
                                    </p:animEffect>
                                  </p:childTnLst>
                                </p:cTn>
                              </p:par>
                              <p:par>
                                <p:cTn id="29" presetID="8" presetClass="entr" presetSubtype="16" fill="hold" nodeType="withEffect">
                                  <p:stCondLst>
                                    <p:cond delay="0"/>
                                  </p:stCondLst>
                                  <p:childTnLst>
                                    <p:set>
                                      <p:cBhvr>
                                        <p:cTn id="30" dur="1" fill="hold">
                                          <p:stCondLst>
                                            <p:cond delay="0"/>
                                          </p:stCondLst>
                                        </p:cTn>
                                        <p:tgtEl>
                                          <p:spTgt spid="22535"/>
                                        </p:tgtEl>
                                        <p:attrNameLst>
                                          <p:attrName>style.visibility</p:attrName>
                                        </p:attrNameLst>
                                      </p:cBhvr>
                                      <p:to>
                                        <p:strVal val="visible"/>
                                      </p:to>
                                    </p:set>
                                    <p:animEffect transition="in" filter="diamond(in)">
                                      <p:cBhvr>
                                        <p:cTn id="31" dur="2000"/>
                                        <p:tgtEl>
                                          <p:spTgt spid="22535"/>
                                        </p:tgtEl>
                                      </p:cBhvr>
                                    </p:animEffect>
                                  </p:childTnLst>
                                </p:cTn>
                              </p:par>
                              <p:par>
                                <p:cTn id="32" presetID="20" presetClass="entr" presetSubtype="0" fill="hold" nodeType="withEffect">
                                  <p:stCondLst>
                                    <p:cond delay="0"/>
                                  </p:stCondLst>
                                  <p:childTnLst>
                                    <p:set>
                                      <p:cBhvr>
                                        <p:cTn id="33" dur="1" fill="hold">
                                          <p:stCondLst>
                                            <p:cond delay="0"/>
                                          </p:stCondLst>
                                        </p:cTn>
                                        <p:tgtEl>
                                          <p:spTgt spid="22536"/>
                                        </p:tgtEl>
                                        <p:attrNameLst>
                                          <p:attrName>style.visibility</p:attrName>
                                        </p:attrNameLst>
                                      </p:cBhvr>
                                      <p:to>
                                        <p:strVal val="visible"/>
                                      </p:to>
                                    </p:set>
                                    <p:animEffect transition="in" filter="wedge">
                                      <p:cBhvr>
                                        <p:cTn id="34" dur="2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343400" y="812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anose="020B7200000000000000" pitchFamily="34" charset="0"/>
            </a:endParaRPr>
          </a:p>
        </p:txBody>
      </p:sp>
      <p:sp>
        <p:nvSpPr>
          <p:cNvPr id="3076" name="Text Box 4"/>
          <p:cNvSpPr txBox="1">
            <a:spLocks noChangeArrowheads="1"/>
          </p:cNvSpPr>
          <p:nvPr/>
        </p:nvSpPr>
        <p:spPr bwMode="auto">
          <a:xfrm>
            <a:off x="4876800" y="69215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dirty="0" err="1">
                <a:solidFill>
                  <a:srgbClr val="C00000"/>
                </a:solidFill>
                <a:latin typeface="Times New Roman" panose="02020603050405020304" pitchFamily="18" charset="0"/>
              </a:rPr>
              <a:t>Mĩ</a:t>
            </a:r>
            <a:r>
              <a:rPr lang="en-US" altLang="en-US" sz="2600" b="1" dirty="0">
                <a:solidFill>
                  <a:srgbClr val="C00000"/>
                </a:solidFill>
                <a:latin typeface="Times New Roman" panose="02020603050405020304" pitchFamily="18" charset="0"/>
              </a:rPr>
              <a:t> </a:t>
            </a:r>
            <a:r>
              <a:rPr lang="en-US" altLang="en-US" sz="2600" b="1" dirty="0" err="1">
                <a:solidFill>
                  <a:srgbClr val="C00000"/>
                </a:solidFill>
                <a:latin typeface="Times New Roman" panose="02020603050405020304" pitchFamily="18" charset="0"/>
              </a:rPr>
              <a:t>thuật</a:t>
            </a:r>
            <a:r>
              <a:rPr lang="en-US" altLang="en-US" sz="2600" b="1" dirty="0">
                <a:solidFill>
                  <a:srgbClr val="C00000"/>
                </a:solidFill>
                <a:latin typeface="Times New Roman" panose="02020603050405020304" pitchFamily="18" charset="0"/>
              </a:rPr>
              <a:t>  </a:t>
            </a:r>
            <a:r>
              <a:rPr lang="en-US" altLang="en-US" sz="2600" b="1" dirty="0" err="1">
                <a:solidFill>
                  <a:srgbClr val="C00000"/>
                </a:solidFill>
                <a:latin typeface="Times New Roman" panose="02020603050405020304" pitchFamily="18" charset="0"/>
              </a:rPr>
              <a:t>lớp</a:t>
            </a:r>
            <a:r>
              <a:rPr lang="en-US" altLang="en-US" sz="2600" b="1" dirty="0">
                <a:solidFill>
                  <a:srgbClr val="C00000"/>
                </a:solidFill>
                <a:latin typeface="Times New Roman" panose="02020603050405020304" pitchFamily="18" charset="0"/>
              </a:rPr>
              <a:t> 4</a:t>
            </a:r>
          </a:p>
        </p:txBody>
      </p:sp>
      <p:sp>
        <p:nvSpPr>
          <p:cNvPr id="3077" name="Text Box 4"/>
          <p:cNvSpPr txBox="1">
            <a:spLocks noChangeArrowheads="1"/>
          </p:cNvSpPr>
          <p:nvPr/>
        </p:nvSpPr>
        <p:spPr bwMode="auto">
          <a:xfrm>
            <a:off x="1371600" y="118427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7: MÔI TRƯỜNG XANH – SẠCH – ĐẸP ( TIẾT 3,4 )</a:t>
            </a:r>
          </a:p>
        </p:txBody>
      </p:sp>
      <p:sp>
        <p:nvSpPr>
          <p:cNvPr id="7" name="Text Box 8"/>
          <p:cNvSpPr txBox="1">
            <a:spLocks noChangeArrowheads="1"/>
          </p:cNvSpPr>
          <p:nvPr/>
        </p:nvSpPr>
        <p:spPr bwMode="auto">
          <a:xfrm>
            <a:off x="1905000" y="1828800"/>
            <a:ext cx="8534400" cy="3785652"/>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400" dirty="0">
                <a:latin typeface="Times New Roman" pitchFamily="18" charset="0"/>
              </a:rPr>
              <a:t> </a:t>
            </a:r>
            <a:r>
              <a:rPr lang="en-US" sz="2400" b="1" u="sng" dirty="0" err="1">
                <a:solidFill>
                  <a:srgbClr val="FF0000"/>
                </a:solidFill>
                <a:latin typeface="Times New Roman" pitchFamily="18" charset="0"/>
              </a:rPr>
              <a:t>Mục</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tiêu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chung</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của</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chủ</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đề</a:t>
            </a:r>
            <a:r>
              <a:rPr lang="en-US" sz="2400" b="1" u="sng" dirty="0">
                <a:solidFill>
                  <a:srgbClr val="FF0000"/>
                </a:solidFill>
                <a:latin typeface="Times New Roman" pitchFamily="18" charset="0"/>
              </a:rPr>
              <a:t>: </a:t>
            </a:r>
          </a:p>
          <a:p>
            <a:pPr>
              <a:defRPr/>
            </a:pPr>
            <a:r>
              <a:rPr lang="en-US" sz="2200" dirty="0">
                <a:latin typeface="Times New Roman" pitchFamily="18" charset="0"/>
              </a:rPr>
              <a:t>   </a:t>
            </a:r>
            <a:r>
              <a:rPr lang="en-US" sz="2400" dirty="0"/>
              <a:t>- </a:t>
            </a:r>
            <a:r>
              <a:rPr lang="en-US" sz="2400" dirty="0" err="1"/>
              <a:t>Biết</a:t>
            </a:r>
            <a:r>
              <a:rPr lang="en-US" sz="2400" dirty="0"/>
              <a:t> </a:t>
            </a:r>
            <a:r>
              <a:rPr lang="en-US" sz="2400" dirty="0" err="1"/>
              <a:t>vận</a:t>
            </a:r>
            <a:r>
              <a:rPr lang="en-US" sz="2400" dirty="0"/>
              <a:t> </a:t>
            </a:r>
            <a:r>
              <a:rPr lang="en-US" sz="2400" dirty="0" err="1"/>
              <a:t>dụng</a:t>
            </a:r>
            <a:r>
              <a:rPr lang="en-US" sz="2400" dirty="0"/>
              <a:t> </a:t>
            </a:r>
            <a:r>
              <a:rPr lang="en-US" sz="2400" dirty="0" err="1"/>
              <a:t>kiến</a:t>
            </a:r>
            <a:r>
              <a:rPr lang="en-US" sz="2400" dirty="0"/>
              <a:t> </a:t>
            </a:r>
            <a:r>
              <a:rPr lang="en-US" sz="2400" dirty="0" err="1"/>
              <a:t>thức</a:t>
            </a:r>
            <a:r>
              <a:rPr lang="en-US" sz="2400" dirty="0"/>
              <a:t> </a:t>
            </a:r>
            <a:r>
              <a:rPr lang="en-US" sz="2400" dirty="0" err="1"/>
              <a:t>của</a:t>
            </a:r>
            <a:r>
              <a:rPr lang="en-US" sz="2400" dirty="0"/>
              <a:t> </a:t>
            </a:r>
            <a:r>
              <a:rPr lang="en-US" sz="2400" dirty="0" err="1"/>
              <a:t>các</a:t>
            </a:r>
            <a:r>
              <a:rPr lang="en-US" sz="2400" dirty="0"/>
              <a:t> </a:t>
            </a:r>
            <a:r>
              <a:rPr lang="en-US" sz="2400" dirty="0" err="1"/>
              <a:t>môn</a:t>
            </a:r>
            <a:r>
              <a:rPr lang="en-US" sz="2400" dirty="0"/>
              <a:t> </a:t>
            </a:r>
            <a:r>
              <a:rPr lang="en-US" sz="2400" dirty="0" err="1"/>
              <a:t>học</a:t>
            </a:r>
            <a:r>
              <a:rPr lang="en-US" sz="2400" dirty="0"/>
              <a:t> </a:t>
            </a:r>
            <a:r>
              <a:rPr lang="en-US" sz="2400" dirty="0" err="1"/>
              <a:t>khác</a:t>
            </a:r>
            <a:r>
              <a:rPr lang="en-US" sz="2400" dirty="0"/>
              <a:t> </a:t>
            </a:r>
            <a:r>
              <a:rPr lang="en-US" sz="2400" dirty="0" err="1"/>
              <a:t>để</a:t>
            </a:r>
            <a:r>
              <a:rPr lang="en-US" sz="2400" dirty="0"/>
              <a:t> </a:t>
            </a:r>
            <a:r>
              <a:rPr lang="en-US" sz="2400" dirty="0" err="1"/>
              <a:t>thể</a:t>
            </a:r>
            <a:r>
              <a:rPr lang="en-US" sz="2400" dirty="0"/>
              <a:t> </a:t>
            </a:r>
            <a:r>
              <a:rPr lang="en-US" sz="2400" dirty="0" err="1"/>
              <a:t>hiện</a:t>
            </a:r>
            <a:r>
              <a:rPr lang="en-US" sz="2400" dirty="0"/>
              <a:t> </a:t>
            </a:r>
            <a:r>
              <a:rPr lang="en-US" sz="2400" dirty="0" err="1"/>
              <a:t>về</a:t>
            </a:r>
            <a:r>
              <a:rPr lang="en-US" sz="2400" dirty="0"/>
              <a:t> </a:t>
            </a:r>
            <a:r>
              <a:rPr lang="en-US" sz="2400" dirty="0" err="1"/>
              <a:t>chủ</a:t>
            </a:r>
            <a:r>
              <a:rPr lang="en-US" sz="2400" dirty="0"/>
              <a:t> </a:t>
            </a:r>
            <a:r>
              <a:rPr lang="en-US" sz="2400" dirty="0" err="1"/>
              <a:t>đề</a:t>
            </a:r>
            <a:r>
              <a:rPr lang="en-US" sz="2400" dirty="0"/>
              <a:t> “ </a:t>
            </a:r>
            <a:r>
              <a:rPr lang="en-US" sz="2400" dirty="0" err="1"/>
              <a:t>Môi</a:t>
            </a:r>
            <a:r>
              <a:rPr lang="en-US" sz="2400" dirty="0"/>
              <a:t> </a:t>
            </a:r>
            <a:r>
              <a:rPr lang="en-US" sz="2400" dirty="0" err="1"/>
              <a:t>trường</a:t>
            </a:r>
            <a:r>
              <a:rPr lang="en-US" sz="2400" dirty="0"/>
              <a:t> </a:t>
            </a:r>
            <a:r>
              <a:rPr lang="en-US" sz="2400" dirty="0" err="1"/>
              <a:t>xanh</a:t>
            </a:r>
            <a:r>
              <a:rPr lang="en-US" sz="2400" dirty="0"/>
              <a:t> – </a:t>
            </a:r>
            <a:r>
              <a:rPr lang="en-US" sz="2400" dirty="0" err="1"/>
              <a:t>sạch</a:t>
            </a:r>
            <a:r>
              <a:rPr lang="en-US" sz="2400" dirty="0"/>
              <a:t> – </a:t>
            </a:r>
            <a:r>
              <a:rPr lang="en-US" sz="2400" dirty="0" err="1"/>
              <a:t>đep</a:t>
            </a:r>
            <a:r>
              <a:rPr lang="en-US" sz="2400" dirty="0"/>
              <a:t> ”;</a:t>
            </a:r>
          </a:p>
          <a:p>
            <a:pPr>
              <a:defRPr/>
            </a:pPr>
            <a:r>
              <a:rPr lang="en-US" sz="2400" dirty="0"/>
              <a:t>- </a:t>
            </a:r>
            <a:r>
              <a:rPr lang="en-US" sz="2400" dirty="0" err="1"/>
              <a:t>Biết</a:t>
            </a:r>
            <a:r>
              <a:rPr lang="en-US" sz="2400" dirty="0"/>
              <a:t> </a:t>
            </a:r>
            <a:r>
              <a:rPr lang="en-US" sz="2400" dirty="0" err="1"/>
              <a:t>sử</a:t>
            </a:r>
            <a:r>
              <a:rPr lang="en-US" sz="2400" dirty="0"/>
              <a:t> </a:t>
            </a:r>
            <a:r>
              <a:rPr lang="en-US" sz="2400" dirty="0" err="1"/>
              <a:t>dụng</a:t>
            </a:r>
            <a:r>
              <a:rPr lang="en-US" sz="2400" dirty="0"/>
              <a:t> </a:t>
            </a:r>
            <a:r>
              <a:rPr lang="en-US" sz="2400" dirty="0" err="1"/>
              <a:t>hình</a:t>
            </a:r>
            <a:r>
              <a:rPr lang="en-US" sz="2400" dirty="0"/>
              <a:t> </a:t>
            </a:r>
            <a:r>
              <a:rPr lang="en-US" sz="2400" dirty="0" err="1"/>
              <a:t>ảnh</a:t>
            </a:r>
            <a:r>
              <a:rPr lang="en-US" sz="2400" dirty="0"/>
              <a:t> </a:t>
            </a:r>
            <a:r>
              <a:rPr lang="en-US" sz="2400" dirty="0" err="1"/>
              <a:t>để</a:t>
            </a:r>
            <a:r>
              <a:rPr lang="en-US" sz="2400" dirty="0"/>
              <a:t> </a:t>
            </a:r>
            <a:r>
              <a:rPr lang="en-US" sz="2400" dirty="0" err="1"/>
              <a:t>thể</a:t>
            </a:r>
            <a:r>
              <a:rPr lang="en-US" sz="2400" dirty="0"/>
              <a:t> </a:t>
            </a:r>
            <a:r>
              <a:rPr lang="en-US" sz="2400" dirty="0" err="1"/>
              <a:t>hiện</a:t>
            </a:r>
            <a:r>
              <a:rPr lang="en-US" sz="2400" dirty="0"/>
              <a:t> ý </a:t>
            </a:r>
            <a:r>
              <a:rPr lang="en-US" sz="2400" dirty="0" err="1"/>
              <a:t>tưởng</a:t>
            </a:r>
            <a:r>
              <a:rPr lang="en-US" sz="2400" dirty="0"/>
              <a:t> </a:t>
            </a:r>
            <a:r>
              <a:rPr lang="en-US" sz="2400" dirty="0" err="1"/>
              <a:t>của</a:t>
            </a:r>
            <a:r>
              <a:rPr lang="en-US" sz="2400" dirty="0"/>
              <a:t> </a:t>
            </a:r>
            <a:r>
              <a:rPr lang="en-US" sz="2400" dirty="0" err="1"/>
              <a:t>bản</a:t>
            </a:r>
            <a:r>
              <a:rPr lang="en-US" sz="2400" dirty="0"/>
              <a:t> </a:t>
            </a:r>
            <a:r>
              <a:rPr lang="en-US" sz="2400" dirty="0" err="1"/>
              <a:t>thân</a:t>
            </a:r>
            <a:r>
              <a:rPr lang="en-US" sz="2400" dirty="0"/>
              <a:t> </a:t>
            </a:r>
            <a:r>
              <a:rPr lang="en-US" sz="2400" dirty="0" err="1"/>
              <a:t>về</a:t>
            </a:r>
            <a:r>
              <a:rPr lang="en-US" sz="2400" dirty="0"/>
              <a:t> </a:t>
            </a:r>
            <a:r>
              <a:rPr lang="en-US" sz="2400" dirty="0" err="1"/>
              <a:t>chủ</a:t>
            </a:r>
            <a:r>
              <a:rPr lang="en-US" sz="2400" dirty="0"/>
              <a:t> </a:t>
            </a:r>
            <a:r>
              <a:rPr lang="en-US" sz="2400" dirty="0" err="1"/>
              <a:t>đề</a:t>
            </a:r>
            <a:r>
              <a:rPr lang="en-US" sz="2400" dirty="0"/>
              <a:t> “ </a:t>
            </a:r>
            <a:r>
              <a:rPr lang="en-US" sz="2400" dirty="0" err="1"/>
              <a:t>Môi</a:t>
            </a:r>
            <a:r>
              <a:rPr lang="en-US" sz="2400" dirty="0"/>
              <a:t> </a:t>
            </a:r>
            <a:r>
              <a:rPr lang="en-US" sz="2400" dirty="0" err="1"/>
              <a:t>trường</a:t>
            </a:r>
            <a:r>
              <a:rPr lang="en-US" sz="2400" dirty="0"/>
              <a:t> </a:t>
            </a:r>
            <a:r>
              <a:rPr lang="en-US" sz="2400" dirty="0" err="1"/>
              <a:t>xanh</a:t>
            </a:r>
            <a:r>
              <a:rPr lang="en-US" sz="2400" dirty="0"/>
              <a:t> – </a:t>
            </a:r>
            <a:r>
              <a:rPr lang="en-US" sz="2400" dirty="0" err="1"/>
              <a:t>sạch</a:t>
            </a:r>
            <a:r>
              <a:rPr lang="en-US" sz="2400" dirty="0"/>
              <a:t> – </a:t>
            </a:r>
            <a:r>
              <a:rPr lang="en-US" sz="2400" dirty="0" err="1"/>
              <a:t>đep</a:t>
            </a:r>
            <a:r>
              <a:rPr lang="en-US" sz="2400" dirty="0"/>
              <a:t> ”;</a:t>
            </a:r>
          </a:p>
          <a:p>
            <a:pPr>
              <a:defRPr/>
            </a:pPr>
            <a:r>
              <a:rPr lang="en-US" sz="2400" dirty="0"/>
              <a:t>- </a:t>
            </a:r>
            <a:r>
              <a:rPr lang="en-US" sz="2400" dirty="0" err="1"/>
              <a:t>Biết</a:t>
            </a:r>
            <a:r>
              <a:rPr lang="en-US" sz="2400" dirty="0"/>
              <a:t> </a:t>
            </a:r>
            <a:r>
              <a:rPr lang="en-US" sz="2400" dirty="0" err="1"/>
              <a:t>phối</a:t>
            </a:r>
            <a:r>
              <a:rPr lang="en-US" sz="2400" dirty="0"/>
              <a:t> </a:t>
            </a:r>
            <a:r>
              <a:rPr lang="en-US" sz="2400" dirty="0" err="1"/>
              <a:t>hợp</a:t>
            </a:r>
            <a:r>
              <a:rPr lang="en-US" sz="2400" dirty="0"/>
              <a:t> </a:t>
            </a:r>
            <a:r>
              <a:rPr lang="en-US" sz="2400" dirty="0" err="1"/>
              <a:t>các</a:t>
            </a:r>
            <a:r>
              <a:rPr lang="en-US" sz="2400" dirty="0"/>
              <a:t> </a:t>
            </a:r>
            <a:r>
              <a:rPr lang="en-US" sz="2400" dirty="0" err="1"/>
              <a:t>vật</a:t>
            </a:r>
            <a:r>
              <a:rPr lang="en-US" sz="2400" dirty="0"/>
              <a:t> </a:t>
            </a:r>
            <a:r>
              <a:rPr lang="en-US" sz="2400" dirty="0" err="1"/>
              <a:t>liệu</a:t>
            </a:r>
            <a:r>
              <a:rPr lang="en-US" sz="2400" dirty="0"/>
              <a:t> </a:t>
            </a:r>
            <a:r>
              <a:rPr lang="en-US" sz="2400" dirty="0" err="1"/>
              <a:t>khác</a:t>
            </a:r>
            <a:r>
              <a:rPr lang="en-US" sz="2400" dirty="0"/>
              <a:t> </a:t>
            </a:r>
            <a:r>
              <a:rPr lang="en-US" sz="2400" dirty="0" err="1"/>
              <a:t>nhau</a:t>
            </a:r>
            <a:r>
              <a:rPr lang="en-US" sz="2400" dirty="0"/>
              <a:t> </a:t>
            </a:r>
            <a:r>
              <a:rPr lang="en-US" sz="2400" dirty="0" err="1"/>
              <a:t>để</a:t>
            </a:r>
            <a:r>
              <a:rPr lang="en-US" sz="2400" dirty="0"/>
              <a:t> </a:t>
            </a:r>
            <a:r>
              <a:rPr lang="en-US" sz="2400" dirty="0" err="1"/>
              <a:t>tạo</a:t>
            </a:r>
            <a:r>
              <a:rPr lang="en-US" sz="2400" dirty="0"/>
              <a:t> </a:t>
            </a:r>
            <a:r>
              <a:rPr lang="en-US" sz="2400" dirty="0" err="1"/>
              <a:t>màu</a:t>
            </a:r>
            <a:r>
              <a:rPr lang="en-US" sz="2400" dirty="0"/>
              <a:t>, </a:t>
            </a:r>
            <a:r>
              <a:rPr lang="en-US" sz="2400" dirty="0" err="1"/>
              <a:t>tạo</a:t>
            </a:r>
            <a:r>
              <a:rPr lang="en-US" sz="2400" dirty="0"/>
              <a:t> </a:t>
            </a:r>
            <a:r>
              <a:rPr lang="en-US" sz="2400" dirty="0" err="1"/>
              <a:t>chất</a:t>
            </a:r>
            <a:r>
              <a:rPr lang="en-US" sz="2400" dirty="0"/>
              <a:t> ở </a:t>
            </a:r>
            <a:r>
              <a:rPr lang="en-US" sz="2400" dirty="0" err="1"/>
              <a:t>sản</a:t>
            </a:r>
            <a:r>
              <a:rPr lang="en-US" sz="2400" dirty="0"/>
              <a:t> </a:t>
            </a:r>
            <a:r>
              <a:rPr lang="en-US" sz="2400" dirty="0" err="1"/>
              <a:t>phẩm</a:t>
            </a:r>
            <a:r>
              <a:rPr lang="en-US" sz="2400" dirty="0"/>
              <a:t>. Qua </a:t>
            </a:r>
            <a:r>
              <a:rPr lang="en-US" sz="2400" dirty="0" err="1"/>
              <a:t>đó</a:t>
            </a:r>
            <a:r>
              <a:rPr lang="en-US" sz="2400" dirty="0"/>
              <a:t>, </a:t>
            </a:r>
            <a:r>
              <a:rPr lang="en-US" sz="2400" dirty="0" err="1"/>
              <a:t>biết</a:t>
            </a:r>
            <a:r>
              <a:rPr lang="en-US" sz="2400" dirty="0"/>
              <a:t> </a:t>
            </a:r>
            <a:r>
              <a:rPr lang="en-US" sz="2400" dirty="0" err="1"/>
              <a:t>được</a:t>
            </a:r>
            <a:r>
              <a:rPr lang="en-US" sz="2400" dirty="0"/>
              <a:t> </a:t>
            </a:r>
            <a:r>
              <a:rPr lang="en-US" sz="2400" dirty="0" err="1"/>
              <a:t>sự</a:t>
            </a:r>
            <a:r>
              <a:rPr lang="en-US" sz="2400" dirty="0"/>
              <a:t> </a:t>
            </a:r>
            <a:r>
              <a:rPr lang="en-US" sz="2400" dirty="0" err="1"/>
              <a:t>khác</a:t>
            </a:r>
            <a:r>
              <a:rPr lang="en-US" sz="2400" dirty="0"/>
              <a:t> </a:t>
            </a:r>
            <a:r>
              <a:rPr lang="en-US" sz="2400" dirty="0" err="1"/>
              <a:t>nhau</a:t>
            </a:r>
            <a:r>
              <a:rPr lang="en-US" sz="2400" dirty="0"/>
              <a:t> </a:t>
            </a:r>
            <a:r>
              <a:rPr lang="en-US" sz="2400" dirty="0" err="1"/>
              <a:t>về</a:t>
            </a:r>
            <a:r>
              <a:rPr lang="en-US" sz="2400" dirty="0"/>
              <a:t> </a:t>
            </a:r>
            <a:r>
              <a:rPr lang="en-US" sz="2400" dirty="0" err="1"/>
              <a:t>cảm</a:t>
            </a:r>
            <a:r>
              <a:rPr lang="en-US" sz="2400" dirty="0"/>
              <a:t> </a:t>
            </a:r>
            <a:r>
              <a:rPr lang="en-US" sz="2400" dirty="0" err="1"/>
              <a:t>giác</a:t>
            </a:r>
            <a:r>
              <a:rPr lang="en-US" sz="2400" dirty="0"/>
              <a:t> </a:t>
            </a:r>
            <a:r>
              <a:rPr lang="en-US" sz="2400" dirty="0" err="1"/>
              <a:t>bề</a:t>
            </a:r>
            <a:r>
              <a:rPr lang="en-US" sz="2400" dirty="0"/>
              <a:t> </a:t>
            </a:r>
            <a:r>
              <a:rPr lang="en-US" sz="2400" dirty="0" err="1"/>
              <a:t>mặt</a:t>
            </a:r>
            <a:r>
              <a:rPr lang="en-US" sz="2400" dirty="0"/>
              <a:t> </a:t>
            </a:r>
            <a:r>
              <a:rPr lang="en-US" sz="2400" dirty="0" err="1"/>
              <a:t>chất</a:t>
            </a:r>
            <a:r>
              <a:rPr lang="en-US" sz="2400" dirty="0"/>
              <a:t> </a:t>
            </a:r>
            <a:r>
              <a:rPr lang="en-US" sz="2400" dirty="0" err="1"/>
              <a:t>liệu</a:t>
            </a:r>
            <a:r>
              <a:rPr lang="en-US" sz="2400" dirty="0"/>
              <a:t> ở </a:t>
            </a:r>
            <a:r>
              <a:rPr lang="en-US" sz="2400" dirty="0" err="1"/>
              <a:t>sản</a:t>
            </a:r>
            <a:r>
              <a:rPr lang="en-US" sz="2400" dirty="0"/>
              <a:t> </a:t>
            </a:r>
            <a:r>
              <a:rPr lang="en-US" sz="2400" dirty="0" err="1"/>
              <a:t>phẩm</a:t>
            </a:r>
            <a:r>
              <a:rPr lang="en-US" sz="2400" dirty="0"/>
              <a:t>;</a:t>
            </a:r>
          </a:p>
          <a:p>
            <a:pPr>
              <a:defRPr/>
            </a:pPr>
            <a:r>
              <a:rPr lang="en-US" sz="2400" dirty="0"/>
              <a:t>- </a:t>
            </a:r>
            <a:r>
              <a:rPr lang="en-US" sz="2400" dirty="0" err="1"/>
              <a:t>Hình</a:t>
            </a:r>
            <a:r>
              <a:rPr lang="en-US" sz="2400" dirty="0"/>
              <a:t> </a:t>
            </a:r>
            <a:r>
              <a:rPr lang="en-US" sz="2400" dirty="0" err="1"/>
              <a:t>thành</a:t>
            </a:r>
            <a:r>
              <a:rPr lang="en-US" sz="2400" dirty="0"/>
              <a:t> </a:t>
            </a:r>
            <a:r>
              <a:rPr lang="en-US" sz="2400" dirty="0" err="1"/>
              <a:t>được</a:t>
            </a:r>
            <a:r>
              <a:rPr lang="en-US" sz="2400" dirty="0"/>
              <a:t> ý </a:t>
            </a:r>
            <a:r>
              <a:rPr lang="en-US" sz="2400" dirty="0" err="1"/>
              <a:t>tưởng</a:t>
            </a:r>
            <a:r>
              <a:rPr lang="en-US" sz="2400" dirty="0"/>
              <a:t> </a:t>
            </a:r>
            <a:r>
              <a:rPr lang="en-US" sz="2400" dirty="0" err="1"/>
              <a:t>và</a:t>
            </a:r>
            <a:r>
              <a:rPr lang="en-US" sz="2400" dirty="0"/>
              <a:t> </a:t>
            </a:r>
            <a:r>
              <a:rPr lang="en-US" sz="2400" dirty="0" err="1"/>
              <a:t>thiết</a:t>
            </a:r>
            <a:r>
              <a:rPr lang="en-US" sz="2400" dirty="0"/>
              <a:t> </a:t>
            </a:r>
            <a:r>
              <a:rPr lang="en-US" sz="2400" dirty="0" err="1"/>
              <a:t>kế</a:t>
            </a:r>
            <a:r>
              <a:rPr lang="en-US" sz="2400" dirty="0"/>
              <a:t> </a:t>
            </a:r>
            <a:r>
              <a:rPr lang="en-US" sz="2400" dirty="0" err="1"/>
              <a:t>đồ</a:t>
            </a:r>
            <a:r>
              <a:rPr lang="en-US" sz="2400" dirty="0"/>
              <a:t> </a:t>
            </a:r>
            <a:r>
              <a:rPr lang="en-US" sz="2400" dirty="0" err="1"/>
              <a:t>gia</a:t>
            </a:r>
            <a:r>
              <a:rPr lang="en-US" sz="2400" dirty="0"/>
              <a:t> </a:t>
            </a:r>
            <a:r>
              <a:rPr lang="en-US" sz="2400" dirty="0" err="1"/>
              <a:t>dụng</a:t>
            </a:r>
            <a:r>
              <a:rPr lang="en-US" sz="2400" dirty="0"/>
              <a:t> </a:t>
            </a:r>
            <a:r>
              <a:rPr lang="en-US" sz="2400" dirty="0" err="1"/>
              <a:t>bằng</a:t>
            </a:r>
            <a:r>
              <a:rPr lang="en-US" sz="2400" dirty="0"/>
              <a:t> </a:t>
            </a:r>
            <a:r>
              <a:rPr lang="en-US" sz="2400" dirty="0" err="1"/>
              <a:t>vật</a:t>
            </a:r>
            <a:r>
              <a:rPr lang="en-US" sz="2400" dirty="0"/>
              <a:t> </a:t>
            </a:r>
            <a:r>
              <a:rPr lang="en-US" sz="2400" dirty="0" err="1"/>
              <a:t>liệu</a:t>
            </a:r>
            <a:r>
              <a:rPr lang="en-US" sz="2400" dirty="0"/>
              <a:t> </a:t>
            </a:r>
            <a:r>
              <a:rPr lang="en-US" sz="2400" dirty="0" err="1"/>
              <a:t>sưu</a:t>
            </a:r>
            <a:r>
              <a:rPr lang="en-US" sz="2400" dirty="0"/>
              <a:t> </a:t>
            </a:r>
            <a:r>
              <a:rPr lang="en-US" sz="2400" dirty="0" err="1"/>
              <a:t>tầm</a:t>
            </a:r>
            <a:r>
              <a:rPr lang="en-US" sz="2400" dirty="0"/>
              <a:t>, </a:t>
            </a:r>
            <a:r>
              <a:rPr lang="en-US" sz="2400" dirty="0" err="1"/>
              <a:t>tái</a:t>
            </a:r>
            <a:r>
              <a:rPr lang="en-US" sz="2400" dirty="0"/>
              <a:t> </a:t>
            </a:r>
            <a:r>
              <a:rPr lang="en-US" sz="2400" dirty="0" err="1"/>
              <a:t>sử</a:t>
            </a:r>
            <a:r>
              <a:rPr lang="en-US" sz="2400" dirty="0"/>
              <a:t> </a:t>
            </a:r>
            <a:r>
              <a:rPr lang="en-US" sz="2400" dirty="0" err="1"/>
              <a:t>dụng</a:t>
            </a:r>
            <a:r>
              <a:rPr lang="en-US" sz="2400" dirty="0"/>
              <a:t>.</a:t>
            </a:r>
          </a:p>
        </p:txBody>
      </p:sp>
    </p:spTree>
    <p:custDataLst>
      <p:tags r:id="rId1"/>
    </p:custDataLst>
    <p:extLst>
      <p:ext uri="{BB962C8B-B14F-4D97-AF65-F5344CB8AC3E}">
        <p14:creationId xmlns:p14="http://schemas.microsoft.com/office/powerpoint/2010/main" val="2139312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8"/>
          <p:cNvSpPr txBox="1">
            <a:spLocks noChangeArrowheads="1"/>
          </p:cNvSpPr>
          <p:nvPr/>
        </p:nvSpPr>
        <p:spPr bwMode="auto">
          <a:xfrm>
            <a:off x="1981200" y="1981201"/>
            <a:ext cx="8534400" cy="1200329"/>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dirty="0">
                <a:latin typeface="Times New Roman" pitchFamily="18" charset="0"/>
              </a:rPr>
              <a:t> </a:t>
            </a:r>
            <a:r>
              <a:rPr lang="en-US" sz="2400" b="1" u="sng" dirty="0" err="1">
                <a:solidFill>
                  <a:srgbClr val="FF0000"/>
                </a:solidFill>
                <a:latin typeface="Times New Roman" pitchFamily="18" charset="0"/>
              </a:rPr>
              <a:t>Yêu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cầu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cần</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đạt</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tiết</a:t>
            </a:r>
            <a:r>
              <a:rPr lang="en-US" sz="2400" b="1" u="sng" dirty="0">
                <a:solidFill>
                  <a:srgbClr val="FF0000"/>
                </a:solidFill>
                <a:latin typeface="Times New Roman" pitchFamily="18" charset="0"/>
              </a:rPr>
              <a:t> 3)</a:t>
            </a:r>
          </a:p>
          <a:p>
            <a:pPr>
              <a:defRPr/>
            </a:pPr>
            <a:r>
              <a:rPr lang="en-US" sz="2200" dirty="0">
                <a:latin typeface="Times New Roman" pitchFamily="18" charset="0"/>
              </a:rPr>
              <a:t>   </a:t>
            </a:r>
            <a:r>
              <a:rPr lang="en-US" sz="2400" dirty="0"/>
              <a:t>- </a:t>
            </a:r>
            <a:r>
              <a:rPr lang="en-US" sz="2400" dirty="0" err="1"/>
              <a:t>Biết</a:t>
            </a:r>
            <a:r>
              <a:rPr lang="en-US" sz="2400" dirty="0"/>
              <a:t> </a:t>
            </a:r>
            <a:r>
              <a:rPr lang="en-US" sz="2400" dirty="0" err="1"/>
              <a:t>cách</a:t>
            </a:r>
            <a:r>
              <a:rPr lang="en-US" sz="2400" dirty="0"/>
              <a:t> </a:t>
            </a:r>
            <a:r>
              <a:rPr lang="en-US" sz="2400" dirty="0" err="1"/>
              <a:t>nhận</a:t>
            </a:r>
            <a:r>
              <a:rPr lang="en-US" sz="2400" dirty="0"/>
              <a:t> </a:t>
            </a:r>
            <a:r>
              <a:rPr lang="en-US" sz="2400" dirty="0" err="1"/>
              <a:t>xét</a:t>
            </a:r>
            <a:r>
              <a:rPr lang="en-US" sz="2400" dirty="0"/>
              <a:t>, </a:t>
            </a:r>
            <a:r>
              <a:rPr lang="en-US" sz="2400" dirty="0" err="1"/>
              <a:t>đánh</a:t>
            </a:r>
            <a:r>
              <a:rPr lang="en-US" sz="2400" dirty="0"/>
              <a:t> </a:t>
            </a:r>
            <a:r>
              <a:rPr lang="en-US" sz="2400" dirty="0" err="1"/>
              <a:t>giá</a:t>
            </a:r>
            <a:r>
              <a:rPr lang="en-US" sz="2400" dirty="0"/>
              <a:t> SPMT </a:t>
            </a:r>
            <a:r>
              <a:rPr lang="en-US" sz="2400" dirty="0" err="1"/>
              <a:t>của</a:t>
            </a:r>
            <a:r>
              <a:rPr lang="en-US" sz="2400" dirty="0"/>
              <a:t> </a:t>
            </a:r>
            <a:r>
              <a:rPr lang="en-US" sz="2400" dirty="0" err="1"/>
              <a:t>bạn</a:t>
            </a:r>
            <a:r>
              <a:rPr lang="en-US" sz="2400" dirty="0"/>
              <a:t>, </a:t>
            </a:r>
            <a:r>
              <a:rPr lang="en-US" sz="2400" dirty="0" err="1"/>
              <a:t>của</a:t>
            </a:r>
            <a:r>
              <a:rPr lang="en-US" sz="2400" dirty="0"/>
              <a:t> </a:t>
            </a:r>
            <a:r>
              <a:rPr lang="en-US" sz="2400" dirty="0" err="1"/>
              <a:t>nhóm</a:t>
            </a:r>
            <a:r>
              <a:rPr lang="en-US" sz="2400" dirty="0"/>
              <a:t> </a:t>
            </a:r>
            <a:r>
              <a:rPr lang="en-US" sz="2400" dirty="0" err="1"/>
              <a:t>thông</a:t>
            </a:r>
            <a:r>
              <a:rPr lang="en-US" sz="2400" dirty="0"/>
              <a:t> qua </a:t>
            </a:r>
            <a:r>
              <a:rPr lang="en-US" sz="2400" dirty="0" err="1"/>
              <a:t>phần</a:t>
            </a:r>
            <a:r>
              <a:rPr lang="en-US" sz="2400" dirty="0"/>
              <a:t> </a:t>
            </a:r>
            <a:r>
              <a:rPr lang="en-US" sz="2400" dirty="0" err="1"/>
              <a:t>trả</a:t>
            </a:r>
            <a:r>
              <a:rPr lang="en-US" sz="2400" dirty="0"/>
              <a:t> </a:t>
            </a:r>
            <a:r>
              <a:rPr lang="en-US" sz="2400" dirty="0" err="1"/>
              <a:t>lời</a:t>
            </a:r>
            <a:r>
              <a:rPr lang="en-US" sz="2400" dirty="0"/>
              <a:t> </a:t>
            </a:r>
            <a:r>
              <a:rPr lang="en-US" sz="2400" dirty="0" err="1"/>
              <a:t>câu</a:t>
            </a:r>
            <a:r>
              <a:rPr lang="en-US" sz="2400" dirty="0"/>
              <a:t> </a:t>
            </a:r>
            <a:r>
              <a:rPr lang="en-US" sz="2400" dirty="0" err="1"/>
              <a:t>hỏi</a:t>
            </a:r>
            <a:r>
              <a:rPr lang="en-US" sz="2400" dirty="0"/>
              <a:t> </a:t>
            </a:r>
            <a:r>
              <a:rPr lang="en-US" sz="2400" dirty="0" err="1"/>
              <a:t>gợi</a:t>
            </a:r>
            <a:r>
              <a:rPr lang="en-US" sz="2400" dirty="0"/>
              <a:t> ý </a:t>
            </a:r>
            <a:r>
              <a:rPr lang="en-US" sz="2400" dirty="0" err="1"/>
              <a:t>trong</a:t>
            </a:r>
            <a:r>
              <a:rPr lang="en-US" sz="2400" dirty="0"/>
              <a:t> SGK.</a:t>
            </a:r>
          </a:p>
        </p:txBody>
      </p:sp>
      <p:sp>
        <p:nvSpPr>
          <p:cNvPr id="4102" name="Text Box 3"/>
          <p:cNvSpPr txBox="1">
            <a:spLocks noChangeArrowheads="1"/>
          </p:cNvSpPr>
          <p:nvPr/>
        </p:nvSpPr>
        <p:spPr bwMode="auto">
          <a:xfrm>
            <a:off x="4343400" y="812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anose="020B7200000000000000" pitchFamily="34" charset="0"/>
            </a:endParaRPr>
          </a:p>
        </p:txBody>
      </p:sp>
      <p:sp>
        <p:nvSpPr>
          <p:cNvPr id="4103" name="Text Box 4"/>
          <p:cNvSpPr txBox="1">
            <a:spLocks noChangeArrowheads="1"/>
          </p:cNvSpPr>
          <p:nvPr/>
        </p:nvSpPr>
        <p:spPr bwMode="auto">
          <a:xfrm>
            <a:off x="1371600" y="118427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7: MÔI TRƯỜNG XANH – SẠCH – ĐẸP ( TIẾT 3 )</a:t>
            </a:r>
          </a:p>
        </p:txBody>
      </p:sp>
      <p:sp>
        <p:nvSpPr>
          <p:cNvPr id="4104" name="Text Box 4"/>
          <p:cNvSpPr txBox="1">
            <a:spLocks noChangeArrowheads="1"/>
          </p:cNvSpPr>
          <p:nvPr/>
        </p:nvSpPr>
        <p:spPr bwMode="auto">
          <a:xfrm>
            <a:off x="4876800" y="69215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Mĩ thuật  lớp 4</a:t>
            </a:r>
          </a:p>
        </p:txBody>
      </p:sp>
    </p:spTree>
    <p:custDataLst>
      <p:tags r:id="rId1"/>
    </p:custDataLst>
    <p:extLst>
      <p:ext uri="{BB962C8B-B14F-4D97-AF65-F5344CB8AC3E}">
        <p14:creationId xmlns:p14="http://schemas.microsoft.com/office/powerpoint/2010/main" val="311510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fade">
                                      <p:cBhvr>
                                        <p:cTn id="7" dur="1000"/>
                                        <p:tgtEl>
                                          <p:spTgt spid="32776"/>
                                        </p:tgtEl>
                                      </p:cBhvr>
                                    </p:animEffect>
                                    <p:anim calcmode="lin" valueType="num">
                                      <p:cBhvr>
                                        <p:cTn id="8" dur="1000" fill="hold"/>
                                        <p:tgtEl>
                                          <p:spTgt spid="32776"/>
                                        </p:tgtEl>
                                        <p:attrNameLst>
                                          <p:attrName>ppt_x</p:attrName>
                                        </p:attrNameLst>
                                      </p:cBhvr>
                                      <p:tavLst>
                                        <p:tav tm="0">
                                          <p:val>
                                            <p:strVal val="#ppt_x"/>
                                          </p:val>
                                        </p:tav>
                                        <p:tav tm="100000">
                                          <p:val>
                                            <p:strVal val="#ppt_x"/>
                                          </p:val>
                                        </p:tav>
                                      </p:tavLst>
                                    </p:anim>
                                    <p:anim calcmode="lin" valueType="num">
                                      <p:cBhvr>
                                        <p:cTn id="9"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3051" y="485776"/>
            <a:ext cx="90201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2667001" y="838200"/>
            <a:ext cx="402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3</a:t>
            </a:r>
            <a:r>
              <a:rPr lang="en-US" altLang="en-US" b="1"/>
              <a:t>. Hoạt động 3: Thảo luận ( Tiết 3 )</a:t>
            </a:r>
            <a:endParaRPr lang="en-US" altLang="en-US"/>
          </a:p>
        </p:txBody>
      </p:sp>
    </p:spTree>
    <p:custDataLst>
      <p:tags r:id="rId1"/>
    </p:custDataLst>
    <p:extLst>
      <p:ext uri="{BB962C8B-B14F-4D97-AF65-F5344CB8AC3E}">
        <p14:creationId xmlns:p14="http://schemas.microsoft.com/office/powerpoint/2010/main" val="3606240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1725613"/>
            <a:ext cx="865346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89874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539750"/>
            <a:ext cx="75946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334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8"/>
          <p:cNvSpPr txBox="1">
            <a:spLocks noChangeArrowheads="1"/>
          </p:cNvSpPr>
          <p:nvPr/>
        </p:nvSpPr>
        <p:spPr bwMode="auto">
          <a:xfrm>
            <a:off x="1981200" y="1981200"/>
            <a:ext cx="8534400" cy="2677656"/>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dirty="0">
                <a:latin typeface="Times New Roman" pitchFamily="18" charset="0"/>
              </a:rPr>
              <a:t> </a:t>
            </a:r>
            <a:r>
              <a:rPr lang="en-US" sz="2400" b="1" u="sng" dirty="0" err="1">
                <a:solidFill>
                  <a:srgbClr val="FF0000"/>
                </a:solidFill>
                <a:latin typeface="Times New Roman" pitchFamily="18" charset="0"/>
              </a:rPr>
              <a:t>Yêu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cầu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cần</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đạt</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tiết</a:t>
            </a:r>
            <a:r>
              <a:rPr lang="en-US" sz="2400" b="1" u="sng" dirty="0">
                <a:solidFill>
                  <a:srgbClr val="FF0000"/>
                </a:solidFill>
                <a:latin typeface="Times New Roman" pitchFamily="18" charset="0"/>
              </a:rPr>
              <a:t> 4)</a:t>
            </a:r>
          </a:p>
          <a:p>
            <a:pPr>
              <a:defRPr/>
            </a:pPr>
            <a:r>
              <a:rPr lang="en-US" sz="2200" dirty="0">
                <a:latin typeface="Times New Roman" pitchFamily="18" charset="0"/>
              </a:rPr>
              <a:t> </a:t>
            </a:r>
            <a:r>
              <a:rPr lang="en-US" sz="2400" dirty="0"/>
              <a:t>- </a:t>
            </a:r>
            <a:r>
              <a:rPr lang="en-US" sz="2400" dirty="0" err="1"/>
              <a:t>Thực</a:t>
            </a:r>
            <a:r>
              <a:rPr lang="en-US" sz="2400" dirty="0"/>
              <a:t> </a:t>
            </a:r>
            <a:r>
              <a:rPr lang="en-US" sz="2400" dirty="0" err="1"/>
              <a:t>hiện</a:t>
            </a:r>
            <a:r>
              <a:rPr lang="en-US" sz="2400" dirty="0"/>
              <a:t> </a:t>
            </a:r>
            <a:r>
              <a:rPr lang="en-US" sz="2400" dirty="0" err="1"/>
              <a:t>được</a:t>
            </a:r>
            <a:r>
              <a:rPr lang="en-US" sz="2400" dirty="0"/>
              <a:t> </a:t>
            </a:r>
            <a:r>
              <a:rPr lang="en-US" sz="2400" dirty="0" err="1"/>
              <a:t>việc</a:t>
            </a:r>
            <a:r>
              <a:rPr lang="en-US" sz="2400" dirty="0"/>
              <a:t> </a:t>
            </a:r>
            <a:r>
              <a:rPr lang="en-US" sz="2400" dirty="0" err="1"/>
              <a:t>tạo</a:t>
            </a:r>
            <a:r>
              <a:rPr lang="en-US" sz="2400" dirty="0"/>
              <a:t> </a:t>
            </a:r>
            <a:r>
              <a:rPr lang="en-US" sz="2400" dirty="0" err="1"/>
              <a:t>hình</a:t>
            </a:r>
            <a:r>
              <a:rPr lang="en-US" sz="2400" dirty="0"/>
              <a:t> </a:t>
            </a:r>
            <a:r>
              <a:rPr lang="en-US" sz="2400" dirty="0" err="1"/>
              <a:t>và</a:t>
            </a:r>
            <a:r>
              <a:rPr lang="en-US" sz="2400" dirty="0"/>
              <a:t> </a:t>
            </a:r>
            <a:r>
              <a:rPr lang="en-US" sz="2400" dirty="0" err="1"/>
              <a:t>trang</a:t>
            </a:r>
            <a:r>
              <a:rPr lang="en-US" sz="2400" dirty="0"/>
              <a:t> </a:t>
            </a:r>
            <a:r>
              <a:rPr lang="en-US" sz="2400" dirty="0" err="1"/>
              <a:t>trí</a:t>
            </a:r>
            <a:r>
              <a:rPr lang="en-US" sz="2400" dirty="0"/>
              <a:t> </a:t>
            </a:r>
            <a:r>
              <a:rPr lang="en-US" sz="2400" dirty="0" err="1"/>
              <a:t>được</a:t>
            </a:r>
            <a:r>
              <a:rPr lang="en-US" sz="2400" dirty="0"/>
              <a:t> </a:t>
            </a:r>
            <a:r>
              <a:rPr lang="en-US" sz="2400" dirty="0" err="1"/>
              <a:t>một</a:t>
            </a:r>
            <a:r>
              <a:rPr lang="en-US" sz="2400" dirty="0"/>
              <a:t> </a:t>
            </a:r>
            <a:r>
              <a:rPr lang="en-US" sz="2400" dirty="0" err="1"/>
              <a:t>đồ</a:t>
            </a:r>
            <a:r>
              <a:rPr lang="en-US" sz="2400" dirty="0"/>
              <a:t> </a:t>
            </a:r>
            <a:r>
              <a:rPr lang="en-US" sz="2400" dirty="0" err="1"/>
              <a:t>gia</a:t>
            </a:r>
            <a:r>
              <a:rPr lang="en-US" sz="2400" dirty="0"/>
              <a:t> </a:t>
            </a:r>
            <a:r>
              <a:rPr lang="en-US" sz="2400" dirty="0" err="1"/>
              <a:t>dụng</a:t>
            </a:r>
            <a:r>
              <a:rPr lang="en-US" sz="2400" dirty="0"/>
              <a:t> </a:t>
            </a:r>
            <a:r>
              <a:rPr lang="en-US" sz="2400" dirty="0" err="1"/>
              <a:t>từ</a:t>
            </a:r>
            <a:r>
              <a:rPr lang="en-US" sz="2400" dirty="0"/>
              <a:t> </a:t>
            </a:r>
            <a:r>
              <a:rPr lang="en-US" sz="2400" dirty="0" err="1"/>
              <a:t>những</a:t>
            </a:r>
            <a:r>
              <a:rPr lang="en-US" sz="2400" dirty="0"/>
              <a:t> </a:t>
            </a:r>
            <a:r>
              <a:rPr lang="en-US" sz="2400" dirty="0" err="1"/>
              <a:t>vật</a:t>
            </a:r>
            <a:r>
              <a:rPr lang="en-US" sz="2400" dirty="0"/>
              <a:t> </a:t>
            </a:r>
            <a:r>
              <a:rPr lang="en-US" sz="2400" dirty="0" err="1"/>
              <a:t>liệu</a:t>
            </a:r>
            <a:r>
              <a:rPr lang="en-US" sz="2400" dirty="0"/>
              <a:t> </a:t>
            </a:r>
            <a:r>
              <a:rPr lang="en-US" sz="2400" dirty="0" err="1"/>
              <a:t>sẵn</a:t>
            </a:r>
            <a:r>
              <a:rPr lang="en-US" sz="2400" dirty="0"/>
              <a:t> </a:t>
            </a:r>
            <a:r>
              <a:rPr lang="en-US" sz="2400" dirty="0" err="1"/>
              <a:t>có</a:t>
            </a:r>
            <a:r>
              <a:rPr lang="en-US" sz="2400" dirty="0"/>
              <a:t>.</a:t>
            </a:r>
          </a:p>
          <a:p>
            <a:pPr>
              <a:defRPr/>
            </a:pPr>
            <a:r>
              <a:rPr lang="en-US" sz="2400" dirty="0"/>
              <a:t>- </a:t>
            </a:r>
            <a:r>
              <a:rPr lang="en-US" sz="2400" dirty="0" err="1"/>
              <a:t>Hình</a:t>
            </a:r>
            <a:r>
              <a:rPr lang="en-US" sz="2400" dirty="0"/>
              <a:t> </a:t>
            </a:r>
            <a:r>
              <a:rPr lang="en-US" sz="2400" dirty="0" err="1"/>
              <a:t>thành</a:t>
            </a:r>
            <a:r>
              <a:rPr lang="en-US" sz="2400" dirty="0"/>
              <a:t> </a:t>
            </a:r>
            <a:r>
              <a:rPr lang="en-US" sz="2400" dirty="0" err="1"/>
              <a:t>khả</a:t>
            </a:r>
            <a:r>
              <a:rPr lang="en-US" sz="2400" dirty="0"/>
              <a:t> </a:t>
            </a:r>
            <a:r>
              <a:rPr lang="en-US" sz="2400" dirty="0" err="1"/>
              <a:t>năng</a:t>
            </a:r>
            <a:r>
              <a:rPr lang="en-US" sz="2400" dirty="0"/>
              <a:t> </a:t>
            </a:r>
            <a:r>
              <a:rPr lang="en-US" sz="2400" dirty="0" err="1"/>
              <a:t>kết</a:t>
            </a:r>
            <a:r>
              <a:rPr lang="en-US" sz="2400" dirty="0"/>
              <a:t> </a:t>
            </a:r>
            <a:r>
              <a:rPr lang="en-US" sz="2400" dirty="0" err="1"/>
              <a:t>nối</a:t>
            </a:r>
            <a:r>
              <a:rPr lang="en-US" sz="2400" dirty="0"/>
              <a:t> </a:t>
            </a:r>
            <a:r>
              <a:rPr lang="en-US" sz="2400" dirty="0" err="1"/>
              <a:t>kiến</a:t>
            </a:r>
            <a:r>
              <a:rPr lang="en-US" sz="2400" dirty="0"/>
              <a:t> </a:t>
            </a:r>
            <a:r>
              <a:rPr lang="en-US" sz="2400" dirty="0" err="1"/>
              <a:t>thức</a:t>
            </a:r>
            <a:r>
              <a:rPr lang="en-US" sz="2400" dirty="0"/>
              <a:t>, </a:t>
            </a:r>
            <a:r>
              <a:rPr lang="en-US" sz="2400" dirty="0" err="1"/>
              <a:t>kĩ</a:t>
            </a:r>
            <a:r>
              <a:rPr lang="en-US" sz="2400" dirty="0"/>
              <a:t> </a:t>
            </a:r>
            <a:r>
              <a:rPr lang="en-US" sz="2400" dirty="0" err="1"/>
              <a:t>năng</a:t>
            </a:r>
            <a:r>
              <a:rPr lang="en-US" sz="2400" dirty="0"/>
              <a:t> </a:t>
            </a:r>
            <a:r>
              <a:rPr lang="en-US" sz="2400" dirty="0" err="1"/>
              <a:t>của</a:t>
            </a:r>
            <a:r>
              <a:rPr lang="en-US" sz="2400" dirty="0"/>
              <a:t> </a:t>
            </a:r>
            <a:r>
              <a:rPr lang="en-US" sz="2400" dirty="0" err="1"/>
              <a:t>môn</a:t>
            </a:r>
            <a:r>
              <a:rPr lang="en-US" sz="2400" dirty="0"/>
              <a:t> </a:t>
            </a:r>
            <a:r>
              <a:rPr lang="en-US" sz="2400" dirty="0" err="1"/>
              <a:t>học</a:t>
            </a:r>
            <a:r>
              <a:rPr lang="en-US" sz="2400" dirty="0"/>
              <a:t> </a:t>
            </a:r>
            <a:r>
              <a:rPr lang="en-US" sz="2400" dirty="0" err="1"/>
              <a:t>để</a:t>
            </a:r>
            <a:r>
              <a:rPr lang="en-US" sz="2400" dirty="0"/>
              <a:t> </a:t>
            </a:r>
            <a:r>
              <a:rPr lang="en-US" sz="2400" dirty="0" err="1"/>
              <a:t>tạo</a:t>
            </a:r>
            <a:r>
              <a:rPr lang="en-US" sz="2400" dirty="0"/>
              <a:t> SPMT </a:t>
            </a:r>
            <a:r>
              <a:rPr lang="en-US" sz="2400" dirty="0" err="1"/>
              <a:t>gắn</a:t>
            </a:r>
            <a:r>
              <a:rPr lang="en-US" sz="2400" dirty="0"/>
              <a:t> </a:t>
            </a:r>
            <a:r>
              <a:rPr lang="en-US" sz="2400" dirty="0" err="1"/>
              <a:t>với</a:t>
            </a:r>
            <a:r>
              <a:rPr lang="en-US" sz="2400" dirty="0"/>
              <a:t> </a:t>
            </a:r>
            <a:r>
              <a:rPr lang="en-US" sz="2400" dirty="0" err="1"/>
              <a:t>sinh</a:t>
            </a:r>
            <a:r>
              <a:rPr lang="en-US" sz="2400" dirty="0"/>
              <a:t> </a:t>
            </a:r>
            <a:r>
              <a:rPr lang="en-US" sz="2400" dirty="0" err="1"/>
              <a:t>hoạt</a:t>
            </a:r>
            <a:r>
              <a:rPr lang="en-US" sz="2400" dirty="0"/>
              <a:t> </a:t>
            </a:r>
            <a:r>
              <a:rPr lang="en-US" sz="2400" dirty="0" err="1"/>
              <a:t>hằng</a:t>
            </a:r>
            <a:r>
              <a:rPr lang="en-US" sz="2400" dirty="0"/>
              <a:t> </a:t>
            </a:r>
            <a:r>
              <a:rPr lang="en-US" sz="2400" dirty="0" err="1"/>
              <a:t>ngày</a:t>
            </a:r>
            <a:r>
              <a:rPr lang="en-US" sz="2400" dirty="0"/>
              <a:t> </a:t>
            </a:r>
            <a:r>
              <a:rPr lang="en-US" sz="2400" dirty="0" err="1"/>
              <a:t>của</a:t>
            </a:r>
            <a:r>
              <a:rPr lang="en-US" sz="2400" dirty="0"/>
              <a:t> </a:t>
            </a:r>
            <a:r>
              <a:rPr lang="en-US" sz="2400" dirty="0" err="1"/>
              <a:t>bản</a:t>
            </a:r>
            <a:r>
              <a:rPr lang="en-US" sz="2400" dirty="0"/>
              <a:t> </a:t>
            </a:r>
            <a:r>
              <a:rPr lang="en-US" sz="2400" dirty="0" err="1"/>
              <a:t>thân</a:t>
            </a:r>
            <a:r>
              <a:rPr lang="en-US" sz="2400" dirty="0"/>
              <a:t>.</a:t>
            </a:r>
          </a:p>
          <a:p>
            <a:pPr>
              <a:defRPr/>
            </a:pPr>
            <a:r>
              <a:rPr lang="en-US" sz="2400" dirty="0"/>
              <a:t>- </a:t>
            </a:r>
            <a:r>
              <a:rPr lang="en-US" sz="2400" dirty="0" err="1"/>
              <a:t>Nhận</a:t>
            </a:r>
            <a:r>
              <a:rPr lang="en-US" sz="2400" dirty="0"/>
              <a:t> </a:t>
            </a:r>
            <a:r>
              <a:rPr lang="en-US" sz="2400" dirty="0" err="1"/>
              <a:t>biết</a:t>
            </a:r>
            <a:r>
              <a:rPr lang="en-US" sz="2400" dirty="0"/>
              <a:t> </a:t>
            </a:r>
            <a:r>
              <a:rPr lang="en-US" sz="2400" dirty="0" err="1"/>
              <a:t>và</a:t>
            </a:r>
            <a:r>
              <a:rPr lang="en-US" sz="2400" dirty="0"/>
              <a:t> </a:t>
            </a:r>
            <a:r>
              <a:rPr lang="en-US" sz="2400" dirty="0" err="1"/>
              <a:t>vận</a:t>
            </a:r>
            <a:r>
              <a:rPr lang="en-US" sz="2400" dirty="0"/>
              <a:t> </a:t>
            </a:r>
            <a:r>
              <a:rPr lang="en-US" sz="2400" dirty="0" err="1"/>
              <a:t>dụng</a:t>
            </a:r>
            <a:r>
              <a:rPr lang="en-US" sz="2400" dirty="0"/>
              <a:t> </a:t>
            </a:r>
            <a:r>
              <a:rPr lang="en-US" sz="2400" dirty="0" err="1"/>
              <a:t>yếu</a:t>
            </a:r>
            <a:r>
              <a:rPr lang="en-US" sz="2400" dirty="0"/>
              <a:t> </a:t>
            </a:r>
            <a:r>
              <a:rPr lang="en-US" sz="2400" dirty="0" err="1"/>
              <a:t>tố</a:t>
            </a:r>
            <a:r>
              <a:rPr lang="en-US" sz="2400" dirty="0"/>
              <a:t> </a:t>
            </a:r>
            <a:r>
              <a:rPr lang="en-US" sz="2400" dirty="0" err="1"/>
              <a:t>chấm</a:t>
            </a:r>
            <a:r>
              <a:rPr lang="en-US" sz="2400" dirty="0"/>
              <a:t>, </a:t>
            </a:r>
            <a:r>
              <a:rPr lang="en-US" sz="2400" dirty="0" err="1"/>
              <a:t>nét</a:t>
            </a:r>
            <a:r>
              <a:rPr lang="en-US" sz="2400" dirty="0"/>
              <a:t> </a:t>
            </a:r>
            <a:r>
              <a:rPr lang="en-US" sz="2400" dirty="0" err="1"/>
              <a:t>để</a:t>
            </a:r>
            <a:r>
              <a:rPr lang="en-US" sz="2400" dirty="0"/>
              <a:t> </a:t>
            </a:r>
            <a:r>
              <a:rPr lang="en-US" sz="2400" dirty="0" err="1"/>
              <a:t>tạo</a:t>
            </a:r>
            <a:r>
              <a:rPr lang="en-US" sz="2400" dirty="0"/>
              <a:t> </a:t>
            </a:r>
            <a:r>
              <a:rPr lang="en-US" sz="2400" dirty="0" err="1"/>
              <a:t>ra</a:t>
            </a:r>
            <a:r>
              <a:rPr lang="en-US" sz="2400" dirty="0"/>
              <a:t> SPMT </a:t>
            </a:r>
            <a:r>
              <a:rPr lang="en-US" sz="2400" dirty="0" err="1"/>
              <a:t>phục</a:t>
            </a:r>
            <a:r>
              <a:rPr lang="en-US" sz="2400" dirty="0"/>
              <a:t> </a:t>
            </a:r>
            <a:r>
              <a:rPr lang="en-US" sz="2400" dirty="0" err="1"/>
              <a:t>vụ</a:t>
            </a:r>
            <a:r>
              <a:rPr lang="en-US" sz="2400" dirty="0"/>
              <a:t> </a:t>
            </a:r>
            <a:r>
              <a:rPr lang="en-US" sz="2400" dirty="0" err="1"/>
              <a:t>đời</a:t>
            </a:r>
            <a:r>
              <a:rPr lang="en-US" sz="2400" dirty="0"/>
              <a:t> </a:t>
            </a:r>
            <a:r>
              <a:rPr lang="en-US" sz="2400" dirty="0" err="1"/>
              <a:t>sống</a:t>
            </a:r>
            <a:r>
              <a:rPr lang="en-US" sz="2400" dirty="0"/>
              <a:t> </a:t>
            </a:r>
            <a:r>
              <a:rPr lang="en-US" sz="2400" dirty="0" err="1"/>
              <a:t>từ</a:t>
            </a:r>
            <a:r>
              <a:rPr lang="en-US" sz="2400" dirty="0"/>
              <a:t> </a:t>
            </a:r>
            <a:r>
              <a:rPr lang="en-US" sz="2400" dirty="0" err="1"/>
              <a:t>những</a:t>
            </a:r>
            <a:r>
              <a:rPr lang="en-US" sz="2400" dirty="0"/>
              <a:t> </a:t>
            </a:r>
            <a:r>
              <a:rPr lang="en-US" sz="2400" dirty="0" err="1"/>
              <a:t>vật</a:t>
            </a:r>
            <a:r>
              <a:rPr lang="en-US" sz="2400" dirty="0"/>
              <a:t> </a:t>
            </a:r>
            <a:r>
              <a:rPr lang="en-US" sz="2400" dirty="0" err="1"/>
              <a:t>liệu</a:t>
            </a:r>
            <a:r>
              <a:rPr lang="en-US" sz="2400" dirty="0"/>
              <a:t> </a:t>
            </a:r>
            <a:r>
              <a:rPr lang="en-US" sz="2400" dirty="0" err="1"/>
              <a:t>sẵn</a:t>
            </a:r>
            <a:r>
              <a:rPr lang="en-US" sz="2400" dirty="0"/>
              <a:t> </a:t>
            </a:r>
            <a:r>
              <a:rPr lang="en-US" sz="2400" dirty="0" err="1"/>
              <a:t>có</a:t>
            </a:r>
            <a:r>
              <a:rPr lang="en-US" sz="2400" dirty="0"/>
              <a:t>.</a:t>
            </a:r>
          </a:p>
        </p:txBody>
      </p:sp>
      <p:sp>
        <p:nvSpPr>
          <p:cNvPr id="8198" name="Text Box 3"/>
          <p:cNvSpPr txBox="1">
            <a:spLocks noChangeArrowheads="1"/>
          </p:cNvSpPr>
          <p:nvPr/>
        </p:nvSpPr>
        <p:spPr bwMode="auto">
          <a:xfrm>
            <a:off x="4343400" y="812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600" u="sng">
              <a:solidFill>
                <a:srgbClr val="C00000"/>
              </a:solidFill>
              <a:latin typeface=".VnTime" panose="020B7200000000000000" pitchFamily="34" charset="0"/>
            </a:endParaRPr>
          </a:p>
        </p:txBody>
      </p:sp>
      <p:sp>
        <p:nvSpPr>
          <p:cNvPr id="8199" name="Text Box 4"/>
          <p:cNvSpPr txBox="1">
            <a:spLocks noChangeArrowheads="1"/>
          </p:cNvSpPr>
          <p:nvPr/>
        </p:nvSpPr>
        <p:spPr bwMode="auto">
          <a:xfrm>
            <a:off x="1371600" y="1184276"/>
            <a:ext cx="914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a:spcBef>
                <a:spcPct val="50000"/>
              </a:spcBef>
            </a:pPr>
            <a:r>
              <a:rPr lang="en-US" altLang="en-US" sz="2400" b="1">
                <a:solidFill>
                  <a:srgbClr val="C00000"/>
                </a:solidFill>
                <a:latin typeface="Times New Roman" panose="02020603050405020304" pitchFamily="18" charset="0"/>
              </a:rPr>
              <a:t>Chủ đề 7: MÔI TRƯỜNG XANH – SẠCH – ĐẸP ( TIẾT 4 )</a:t>
            </a:r>
          </a:p>
        </p:txBody>
      </p:sp>
      <p:sp>
        <p:nvSpPr>
          <p:cNvPr id="8200" name="Text Box 4"/>
          <p:cNvSpPr txBox="1">
            <a:spLocks noChangeArrowheads="1"/>
          </p:cNvSpPr>
          <p:nvPr/>
        </p:nvSpPr>
        <p:spPr bwMode="auto">
          <a:xfrm>
            <a:off x="4876800" y="692151"/>
            <a:ext cx="3581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b="1">
                <a:solidFill>
                  <a:srgbClr val="C00000"/>
                </a:solidFill>
                <a:latin typeface="Times New Roman" panose="02020603050405020304" pitchFamily="18" charset="0"/>
              </a:rPr>
              <a:t>Mĩ thuật  lớp 4</a:t>
            </a:r>
          </a:p>
        </p:txBody>
      </p:sp>
    </p:spTree>
    <p:custDataLst>
      <p:tags r:id="rId1"/>
    </p:custDataLst>
    <p:extLst>
      <p:ext uri="{BB962C8B-B14F-4D97-AF65-F5344CB8AC3E}">
        <p14:creationId xmlns:p14="http://schemas.microsoft.com/office/powerpoint/2010/main" val="310993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fade">
                                      <p:cBhvr>
                                        <p:cTn id="7" dur="1000"/>
                                        <p:tgtEl>
                                          <p:spTgt spid="32776"/>
                                        </p:tgtEl>
                                      </p:cBhvr>
                                    </p:animEffect>
                                    <p:anim calcmode="lin" valueType="num">
                                      <p:cBhvr>
                                        <p:cTn id="8" dur="1000" fill="hold"/>
                                        <p:tgtEl>
                                          <p:spTgt spid="32776"/>
                                        </p:tgtEl>
                                        <p:attrNameLst>
                                          <p:attrName>ppt_x</p:attrName>
                                        </p:attrNameLst>
                                      </p:cBhvr>
                                      <p:tavLst>
                                        <p:tav tm="0">
                                          <p:val>
                                            <p:strVal val="#ppt_x"/>
                                          </p:val>
                                        </p:tav>
                                        <p:tav tm="100000">
                                          <p:val>
                                            <p:strVal val="#ppt_x"/>
                                          </p:val>
                                        </p:tav>
                                      </p:tavLst>
                                    </p:anim>
                                    <p:anim calcmode="lin" valueType="num">
                                      <p:cBhvr>
                                        <p:cTn id="9"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914401"/>
            <a:ext cx="8305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074979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EF64ADB-8FEE-406E-94B7-4143F8A2BAD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MĨ THUẬT 4- CD7- VĨ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9C7A31E-D4F0-4319-AA9C-54B46C308427}: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B289A9D3-DA88-49C1-98B2-382F720BAF33}: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B6990C2D-5D03-4A5E-834B-BD7F9B5728D5}: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E84519C5-2709-4CE2-9498-DBA3B7998655}: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6456BA39-B3DE-43AF-9F37-74641FF7A512}: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5F420A66-AE5D-4664-BB1E-94F41B084D39}:269"/>
</p:tagLst>
</file>

<file path=ppt/tags/tag2.xml><?xml version="1.0" encoding="utf-8"?>
<p:tagLst xmlns:a="http://schemas.openxmlformats.org/drawingml/2006/main" xmlns:r="http://schemas.openxmlformats.org/officeDocument/2006/relationships" xmlns:p="http://schemas.openxmlformats.org/presentationml/2006/main">
  <p:tag name="GENSWF_SLIDE_UID" val="{6208A8E0-9581-4865-BC92-4F67932E894C}:256"/>
</p:tagLst>
</file>

<file path=ppt/tags/tag3.xml><?xml version="1.0" encoding="utf-8"?>
<p:tagLst xmlns:a="http://schemas.openxmlformats.org/drawingml/2006/main" xmlns:r="http://schemas.openxmlformats.org/officeDocument/2006/relationships" xmlns:p="http://schemas.openxmlformats.org/presentationml/2006/main">
  <p:tag name="GENSWF_SLIDE_UID" val="{539B9135-8E30-428A-9A1F-F875EE03A90D}:257"/>
</p:tagLst>
</file>

<file path=ppt/tags/tag4.xml><?xml version="1.0" encoding="utf-8"?>
<p:tagLst xmlns:a="http://schemas.openxmlformats.org/drawingml/2006/main" xmlns:r="http://schemas.openxmlformats.org/officeDocument/2006/relationships" xmlns:p="http://schemas.openxmlformats.org/presentationml/2006/main">
  <p:tag name="GENSWF_SLIDE_UID" val="{1B07A730-88FE-4E45-8340-51D02F0FA5D4}:258"/>
</p:tagLst>
</file>

<file path=ppt/tags/tag5.xml><?xml version="1.0" encoding="utf-8"?>
<p:tagLst xmlns:a="http://schemas.openxmlformats.org/drawingml/2006/main" xmlns:r="http://schemas.openxmlformats.org/officeDocument/2006/relationships" xmlns:p="http://schemas.openxmlformats.org/presentationml/2006/main">
  <p:tag name="GENSWF_SLIDE_UID" val="{3727B5D6-119A-4855-8782-05FCDE71E633}:259"/>
</p:tagLst>
</file>

<file path=ppt/tags/tag6.xml><?xml version="1.0" encoding="utf-8"?>
<p:tagLst xmlns:a="http://schemas.openxmlformats.org/drawingml/2006/main" xmlns:r="http://schemas.openxmlformats.org/officeDocument/2006/relationships" xmlns:p="http://schemas.openxmlformats.org/presentationml/2006/main">
  <p:tag name="GENSWF_SLIDE_UID" val="{9D25DF2B-5E96-43D7-A17E-7A98D504DE42}:260"/>
</p:tagLst>
</file>

<file path=ppt/tags/tag7.xml><?xml version="1.0" encoding="utf-8"?>
<p:tagLst xmlns:a="http://schemas.openxmlformats.org/drawingml/2006/main" xmlns:r="http://schemas.openxmlformats.org/officeDocument/2006/relationships" xmlns:p="http://schemas.openxmlformats.org/presentationml/2006/main">
  <p:tag name="GENSWF_SLIDE_UID" val="{35320CAF-0DB5-4281-ABA3-39EC21355F11}:261"/>
</p:tagLst>
</file>

<file path=ppt/tags/tag8.xml><?xml version="1.0" encoding="utf-8"?>
<p:tagLst xmlns:a="http://schemas.openxmlformats.org/drawingml/2006/main" xmlns:r="http://schemas.openxmlformats.org/officeDocument/2006/relationships" xmlns:p="http://schemas.openxmlformats.org/presentationml/2006/main">
  <p:tag name="GENSWF_SLIDE_UID" val="{20976EB8-BC9E-4B8C-BE39-90145A549676}:262"/>
</p:tagLst>
</file>

<file path=ppt/tags/tag9.xml><?xml version="1.0" encoding="utf-8"?>
<p:tagLst xmlns:a="http://schemas.openxmlformats.org/drawingml/2006/main" xmlns:r="http://schemas.openxmlformats.org/officeDocument/2006/relationships" xmlns:p="http://schemas.openxmlformats.org/presentationml/2006/main">
  <p:tag name="GENSWF_SLIDE_UID" val="{799B6B30-3BD9-4FA8-8F16-3AA4BF0B5524}: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494</Words>
  <Application>Microsoft Office PowerPoint</Application>
  <PresentationFormat>Widescreen</PresentationFormat>
  <Paragraphs>45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.VnTime</vt:lpstr>
      <vt:lpstr>Arial</vt:lpstr>
      <vt:lpstr>Arial-BoldMT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MĨ THUẬT 4- CD7- VĨNH</dc:title>
  <dc:creator>Admin</dc:creator>
  <cp:lastModifiedBy>Admin</cp:lastModifiedBy>
  <cp:revision>4</cp:revision>
  <dcterms:created xsi:type="dcterms:W3CDTF">2025-05-05T02:23:17Z</dcterms:created>
  <dcterms:modified xsi:type="dcterms:W3CDTF">2025-05-05T02:28:37Z</dcterms:modified>
</cp:coreProperties>
</file>