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3.xml" ContentType="application/vnd.openxmlformats-officedocument.theme+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9" r:id="rId3"/>
    <p:sldId id="260" r:id="rId4"/>
    <p:sldId id="257" r:id="rId5"/>
    <p:sldId id="261" r:id="rId6"/>
    <p:sldId id="262" r:id="rId7"/>
    <p:sldId id="263" r:id="rId8"/>
    <p:sldId id="264" r:id="rId9"/>
    <p:sldId id="265" r:id="rId10"/>
    <p:sldId id="266" r:id="rId11"/>
    <p:sldId id="267" r:id="rId12"/>
    <p:sldId id="269" r:id="rId13"/>
    <p:sldId id="268" r:id="rId14"/>
    <p:sldId id="270" r:id="rId15"/>
    <p:sldId id="271"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B216E-E88A-4B7E-A92C-90A67F76618E}" type="datetimeFigureOut">
              <a:rPr lang="en-US" smtClean="0"/>
              <a:t>13/9/2025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7ABE2-C004-41A0-BA5D-43C80AEA2153}" type="slidenum">
              <a:rPr lang="en-US" smtClean="0"/>
              <a:t>‹#›</a:t>
            </a:fld>
            <a:endParaRPr lang="en-US"/>
          </a:p>
        </p:txBody>
      </p:sp>
    </p:spTree>
    <p:extLst>
      <p:ext uri="{BB962C8B-B14F-4D97-AF65-F5344CB8AC3E}">
        <p14:creationId xmlns:p14="http://schemas.microsoft.com/office/powerpoint/2010/main" val="18144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3121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0675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9932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5" Type="http://schemas.openxmlformats.org/officeDocument/2006/relationships/tags" Target="../tags/tag10.xml"/><Relationship Id="rId4"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2.xml"/><Relationship Id="rId5" Type="http://schemas.openxmlformats.org/officeDocument/2006/relationships/tags" Target="../tags/tag15.xml"/><Relationship Id="rId4"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2.xml"/><Relationship Id="rId5" Type="http://schemas.openxmlformats.org/officeDocument/2006/relationships/tags" Target="../tags/tag20.xml"/><Relationship Id="rId4" Type="http://schemas.openxmlformats.org/officeDocument/2006/relationships/tags" Target="../tags/tag1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2.xml"/><Relationship Id="rId5" Type="http://schemas.openxmlformats.org/officeDocument/2006/relationships/tags" Target="../tags/tag25.xml"/><Relationship Id="rId4" Type="http://schemas.openxmlformats.org/officeDocument/2006/relationships/tags" Target="../tags/tag2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2.xml"/><Relationship Id="rId5" Type="http://schemas.openxmlformats.org/officeDocument/2006/relationships/tags" Target="../tags/tag30.xml"/><Relationship Id="rId4"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2.xml"/><Relationship Id="rId5" Type="http://schemas.openxmlformats.org/officeDocument/2006/relationships/tags" Target="../tags/tag40.xml"/><Relationship Id="rId4"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2.xml"/><Relationship Id="rId5" Type="http://schemas.openxmlformats.org/officeDocument/2006/relationships/tags" Target="../tags/tag45.xml"/><Relationship Id="rId4" Type="http://schemas.openxmlformats.org/officeDocument/2006/relationships/tags" Target="../tags/tag4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2.xml"/><Relationship Id="rId5" Type="http://schemas.openxmlformats.org/officeDocument/2006/relationships/tags" Target="../tags/tag50.xml"/><Relationship Id="rId4" Type="http://schemas.openxmlformats.org/officeDocument/2006/relationships/tags" Target="../tags/tag4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2.xml"/><Relationship Id="rId5" Type="http://schemas.openxmlformats.org/officeDocument/2006/relationships/tags" Target="../tags/tag55.xml"/><Relationship Id="rId4" Type="http://schemas.openxmlformats.org/officeDocument/2006/relationships/tags" Target="../tags/tag5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2.xml"/><Relationship Id="rId5" Type="http://schemas.openxmlformats.org/officeDocument/2006/relationships/tags" Target="../tags/tag60.xml"/><Relationship Id="rId4" Type="http://schemas.openxmlformats.org/officeDocument/2006/relationships/tags" Target="../tags/tag5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736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0D7AC449-159E-5D75-E255-38DC06500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9667" y="-1"/>
            <a:ext cx="1791093" cy="1791093"/>
          </a:xfrm>
          <a:prstGeom prst="rect">
            <a:avLst/>
          </a:prstGeom>
        </p:spPr>
      </p:pic>
    </p:spTree>
    <p:extLst>
      <p:ext uri="{BB962C8B-B14F-4D97-AF65-F5344CB8AC3E}">
        <p14:creationId xmlns:p14="http://schemas.microsoft.com/office/powerpoint/2010/main" val="16873978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064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C392EA54-536A-53B8-BC28-CEFC06B2C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471" y="0"/>
            <a:ext cx="1812202" cy="1812202"/>
          </a:xfrm>
          <a:prstGeom prst="rect">
            <a:avLst/>
          </a:prstGeom>
        </p:spPr>
      </p:pic>
    </p:spTree>
    <p:extLst>
      <p:ext uri="{BB962C8B-B14F-4D97-AF65-F5344CB8AC3E}">
        <p14:creationId xmlns:p14="http://schemas.microsoft.com/office/powerpoint/2010/main" val="4627012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8859" y="-991632"/>
            <a:ext cx="11089636" cy="8376105"/>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87097" y="4589988"/>
            <a:ext cx="5076750" cy="654361"/>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pic>
        <p:nvPicPr>
          <p:cNvPr id="2" name="Picture 1">
            <a:extLst>
              <a:ext uri="{FF2B5EF4-FFF2-40B4-BE49-F238E27FC236}">
                <a16:creationId xmlns:a16="http://schemas.microsoft.com/office/drawing/2014/main" id="{55CB6F7F-014B-67C9-984C-A3E3076E5851}"/>
              </a:ext>
            </a:extLst>
          </p:cNvPr>
          <p:cNvPicPr>
            <a:picLocks noChangeAspect="1"/>
          </p:cNvPicPr>
          <p:nvPr userDrawn="1"/>
        </p:nvPicPr>
        <p:blipFill>
          <a:blip r:embed="rId8"/>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9D7D91D4-517C-9AD5-F7B6-765896F17865}"/>
              </a:ext>
            </a:extLst>
          </p:cNvPr>
          <p:cNvPicPr>
            <a:picLocks noChangeAspect="1"/>
          </p:cNvPicPr>
          <p:nvPr userDrawn="1"/>
        </p:nvPicPr>
        <p:blipFill>
          <a:blip r:embed="rId9"/>
          <a:stretch>
            <a:fillRect/>
          </a:stretch>
        </p:blipFill>
        <p:spPr>
          <a:xfrm>
            <a:off x="10881259" y="0"/>
            <a:ext cx="1542422" cy="518205"/>
          </a:xfrm>
          <a:prstGeom prst="rect">
            <a:avLst/>
          </a:prstGeom>
        </p:spPr>
      </p:pic>
    </p:spTree>
    <p:extLst>
      <p:ext uri="{BB962C8B-B14F-4D97-AF65-F5344CB8AC3E}">
        <p14:creationId xmlns:p14="http://schemas.microsoft.com/office/powerpoint/2010/main" val="240808799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8859" y="-991632"/>
            <a:ext cx="11089636" cy="8376105"/>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87097" y="4589988"/>
            <a:ext cx="5076750" cy="654361"/>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pic>
        <p:nvPicPr>
          <p:cNvPr id="2" name="Picture 1">
            <a:extLst>
              <a:ext uri="{FF2B5EF4-FFF2-40B4-BE49-F238E27FC236}">
                <a16:creationId xmlns:a16="http://schemas.microsoft.com/office/drawing/2014/main" id="{55CB6F7F-014B-67C9-984C-A3E3076E5851}"/>
              </a:ext>
            </a:extLst>
          </p:cNvPr>
          <p:cNvPicPr>
            <a:picLocks noChangeAspect="1"/>
          </p:cNvPicPr>
          <p:nvPr userDrawn="1"/>
        </p:nvPicPr>
        <p:blipFill>
          <a:blip r:embed="rId8"/>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9D7D91D4-517C-9AD5-F7B6-765896F17865}"/>
              </a:ext>
            </a:extLst>
          </p:cNvPr>
          <p:cNvPicPr>
            <a:picLocks noChangeAspect="1"/>
          </p:cNvPicPr>
          <p:nvPr userDrawn="1"/>
        </p:nvPicPr>
        <p:blipFill>
          <a:blip r:embed="rId9"/>
          <a:stretch>
            <a:fillRect/>
          </a:stretch>
        </p:blipFill>
        <p:spPr>
          <a:xfrm>
            <a:off x="10881259" y="0"/>
            <a:ext cx="1542422" cy="518205"/>
          </a:xfrm>
          <a:prstGeom prst="rect">
            <a:avLst/>
          </a:prstGeom>
        </p:spPr>
      </p:pic>
    </p:spTree>
    <p:extLst>
      <p:ext uri="{BB962C8B-B14F-4D97-AF65-F5344CB8AC3E}">
        <p14:creationId xmlns:p14="http://schemas.microsoft.com/office/powerpoint/2010/main" val="897545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B7557AD8-2A8B-15DD-1206-19C984BA2C07}"/>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9FE6464F-7123-988E-2E86-288547ED8020}"/>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5681120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B7557AD8-2A8B-15DD-1206-19C984BA2C07}"/>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9FE6464F-7123-988E-2E86-288547ED8020}"/>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428802925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18DBC652-528B-2249-B330-20BBBCD13C21}"/>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172B4D4A-A007-C99A-C3AF-982B8E56B017}"/>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33162612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18DBC652-528B-2249-B330-20BBBCD13C21}"/>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172B4D4A-A007-C99A-C3AF-982B8E56B017}"/>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29559819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18DBC652-528B-2249-B330-20BBBCD13C21}"/>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172B4D4A-A007-C99A-C3AF-982B8E56B017}"/>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24338163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97277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pic>
        <p:nvPicPr>
          <p:cNvPr id="2" name="Picture 1">
            <a:extLst>
              <a:ext uri="{FF2B5EF4-FFF2-40B4-BE49-F238E27FC236}">
                <a16:creationId xmlns:a16="http://schemas.microsoft.com/office/drawing/2014/main" id="{18DBC652-528B-2249-B330-20BBBCD13C21}"/>
              </a:ext>
            </a:extLst>
          </p:cNvPr>
          <p:cNvPicPr>
            <a:picLocks noChangeAspect="1"/>
          </p:cNvPicPr>
          <p:nvPr userDrawn="1"/>
        </p:nvPicPr>
        <p:blipFill>
          <a:blip r:embed="rId5"/>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172B4D4A-A007-C99A-C3AF-982B8E56B017}"/>
              </a:ext>
            </a:extLst>
          </p:cNvPr>
          <p:cNvPicPr>
            <a:picLocks noChangeAspect="1"/>
          </p:cNvPicPr>
          <p:nvPr userDrawn="1"/>
        </p:nvPicPr>
        <p:blipFill>
          <a:blip r:embed="rId6"/>
          <a:stretch>
            <a:fillRect/>
          </a:stretch>
        </p:blipFill>
        <p:spPr>
          <a:xfrm>
            <a:off x="10881259" y="0"/>
            <a:ext cx="1542422" cy="518205"/>
          </a:xfrm>
          <a:prstGeom prst="rect">
            <a:avLst/>
          </a:prstGeom>
        </p:spPr>
      </p:pic>
    </p:spTree>
    <p:extLst>
      <p:ext uri="{BB962C8B-B14F-4D97-AF65-F5344CB8AC3E}">
        <p14:creationId xmlns:p14="http://schemas.microsoft.com/office/powerpoint/2010/main" val="15209013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4298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2619508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486169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0438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547780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46611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323748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813531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260734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154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94994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30813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2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266209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364658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0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207410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9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300316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8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17754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7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89543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6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878976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5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259373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6229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793050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333811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8956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3075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045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5466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2181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4.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44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83105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68.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66.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67.xml"/><Relationship Id="rId5" Type="http://schemas.microsoft.com/office/2007/relationships/hdphoto" Target="../media/hdphoto2.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OP-PPT-4-1">
            <a:extLst>
              <a:ext uri="{FF2B5EF4-FFF2-40B4-BE49-F238E27FC236}">
                <a16:creationId xmlns:a16="http://schemas.microsoft.com/office/drawing/2014/main" id="{CA4E5FF0-015A-4589-A5F5-DEFF652AA02A}"/>
              </a:ext>
            </a:extLst>
          </p:cNvPr>
          <p:cNvSpPr/>
          <p:nvPr/>
        </p:nvSpPr>
        <p:spPr>
          <a:xfrm>
            <a:off x="664072" y="350680"/>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片 6">
            <a:extLst>
              <a:ext uri="{FF2B5EF4-FFF2-40B4-BE49-F238E27FC236}">
                <a16:creationId xmlns:a16="http://schemas.microsoft.com/office/drawing/2014/main" id="{038D73DB-B72A-4F46-9C0D-F6AB402005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49" y="144202"/>
            <a:ext cx="6713798" cy="6713798"/>
          </a:xfrm>
          <a:prstGeom prst="rect">
            <a:avLst/>
          </a:prstGeom>
        </p:spPr>
      </p:pic>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6" name="Picture 5">
            <a:extLst>
              <a:ext uri="{FF2B5EF4-FFF2-40B4-BE49-F238E27FC236}">
                <a16:creationId xmlns:a16="http://schemas.microsoft.com/office/drawing/2014/main" id="{CAD7E651-50D1-838B-15B5-ACE0CC8A2A82}"/>
              </a:ext>
            </a:extLst>
          </p:cNvPr>
          <p:cNvPicPr>
            <a:picLocks noChangeAspect="1"/>
          </p:cNvPicPr>
          <p:nvPr/>
        </p:nvPicPr>
        <p:blipFill>
          <a:blip r:embed="rId3"/>
          <a:stretch>
            <a:fillRect/>
          </a:stretch>
        </p:blipFill>
        <p:spPr>
          <a:xfrm>
            <a:off x="5738775" y="887253"/>
            <a:ext cx="5789153" cy="5083493"/>
          </a:xfrm>
          <a:prstGeom prst="rect">
            <a:avLst/>
          </a:prstGeom>
        </p:spPr>
      </p:pic>
    </p:spTree>
    <p:extLst>
      <p:ext uri="{BB962C8B-B14F-4D97-AF65-F5344CB8AC3E}">
        <p14:creationId xmlns:p14="http://schemas.microsoft.com/office/powerpoint/2010/main" val="1677317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D5DAB-9E28-9588-31FF-3A5DEBD26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58297"/>
            <a:ext cx="3834268" cy="4999703"/>
          </a:xfrm>
          <a:prstGeom prst="rect">
            <a:avLst/>
          </a:prstGeom>
        </p:spPr>
      </p:pic>
      <p:sp>
        <p:nvSpPr>
          <p:cNvPr id="6" name="Cloud 5">
            <a:extLst>
              <a:ext uri="{FF2B5EF4-FFF2-40B4-BE49-F238E27FC236}">
                <a16:creationId xmlns:a16="http://schemas.microsoft.com/office/drawing/2014/main" id="{8E1D5A62-DC17-4EE7-DFCB-EA849EF04429}"/>
              </a:ext>
            </a:extLst>
          </p:cNvPr>
          <p:cNvSpPr/>
          <p:nvPr/>
        </p:nvSpPr>
        <p:spPr>
          <a:xfrm>
            <a:off x="0" y="275303"/>
            <a:ext cx="4778478" cy="2607733"/>
          </a:xfrm>
          <a:prstGeom prst="cloud">
            <a:avLst/>
          </a:prstGeom>
          <a:solidFill>
            <a:srgbClr val="FEEBE6"/>
          </a:solidFill>
          <a:ln>
            <a:solidFill>
              <a:srgbClr val="DF8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FF0000"/>
                </a:solidFill>
                <a:latin typeface="Cambria" panose="02040503050406030204" pitchFamily="18" charset="0"/>
                <a:ea typeface="Cambria" panose="02040503050406030204" pitchFamily="18" charset="0"/>
              </a:rPr>
              <a:t>d. </a:t>
            </a:r>
            <a:r>
              <a:rPr lang="en-GB" sz="2400" b="1" dirty="0" err="1">
                <a:solidFill>
                  <a:srgbClr val="FF0000"/>
                </a:solidFill>
                <a:latin typeface="Cambria" panose="02040503050406030204" pitchFamily="18" charset="0"/>
                <a:ea typeface="Cambria" panose="02040503050406030204" pitchFamily="18" charset="0"/>
              </a:rPr>
              <a:t>Cách</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kể</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chuyện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trong</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các</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đoạn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văn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trên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có</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gì</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khác</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với</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cách</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kể</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chuyện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trong</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bài</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văn</a:t>
            </a:r>
            <a:r>
              <a:rPr lang="en-GB" sz="2400" b="1" dirty="0">
                <a:solidFill>
                  <a:srgbClr val="FF0000"/>
                </a:solidFill>
                <a:latin typeface="Cambria" panose="02040503050406030204" pitchFamily="18" charset="0"/>
                <a:ea typeface="Cambria" panose="02040503050406030204" pitchFamily="18" charset="0"/>
              </a:rPr>
              <a:t> </a:t>
            </a:r>
            <a:r>
              <a:rPr lang="en-GB" sz="2400" b="1" dirty="0" err="1">
                <a:solidFill>
                  <a:srgbClr val="FF0000"/>
                </a:solidFill>
                <a:latin typeface="Cambria" panose="02040503050406030204" pitchFamily="18" charset="0"/>
                <a:ea typeface="Cambria" panose="02040503050406030204" pitchFamily="18" charset="0"/>
              </a:rPr>
              <a:t>trang</a:t>
            </a:r>
            <a:r>
              <a:rPr lang="en-GB" sz="2400" b="1" dirty="0">
                <a:solidFill>
                  <a:srgbClr val="FF0000"/>
                </a:solidFill>
                <a:latin typeface="Cambria" panose="02040503050406030204" pitchFamily="18" charset="0"/>
                <a:ea typeface="Cambria" panose="02040503050406030204" pitchFamily="18" charset="0"/>
              </a:rPr>
              <a:t> 11?</a:t>
            </a:r>
          </a:p>
        </p:txBody>
      </p:sp>
      <p:sp>
        <p:nvSpPr>
          <p:cNvPr id="2" name="Rectangle: Rounded Corners 1">
            <a:extLst>
              <a:ext uri="{FF2B5EF4-FFF2-40B4-BE49-F238E27FC236}">
                <a16:creationId xmlns:a16="http://schemas.microsoft.com/office/drawing/2014/main" id="{B1625222-9C46-2B00-734F-84F4C1EDA78B}"/>
              </a:ext>
            </a:extLst>
          </p:cNvPr>
          <p:cNvSpPr/>
          <p:nvPr/>
        </p:nvSpPr>
        <p:spPr>
          <a:xfrm>
            <a:off x="5093110" y="471947"/>
            <a:ext cx="2025445"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đầu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821A6E8-04C6-4654-2B5A-CBE9131C8F43}"/>
              </a:ext>
            </a:extLst>
          </p:cNvPr>
          <p:cNvSpPr/>
          <p:nvPr/>
        </p:nvSpPr>
        <p:spPr>
          <a:xfrm>
            <a:off x="7256206" y="462117"/>
            <a:ext cx="2615382"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930721D-D3EA-0AA9-A317-2823015EE14D}"/>
              </a:ext>
            </a:extLst>
          </p:cNvPr>
          <p:cNvSpPr/>
          <p:nvPr/>
        </p:nvSpPr>
        <p:spPr>
          <a:xfrm>
            <a:off x="10156722" y="462115"/>
            <a:ext cx="1799304"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graphicFrame>
        <p:nvGraphicFramePr>
          <p:cNvPr id="9" name="Table 9">
            <a:extLst>
              <a:ext uri="{FF2B5EF4-FFF2-40B4-BE49-F238E27FC236}">
                <a16:creationId xmlns:a16="http://schemas.microsoft.com/office/drawing/2014/main" id="{3AF40119-BF42-F2EA-2330-2C2C3DB73569}"/>
              </a:ext>
            </a:extLst>
          </p:cNvPr>
          <p:cNvGraphicFramePr>
            <a:graphicFrameLocks noGrp="1"/>
          </p:cNvGraphicFramePr>
          <p:nvPr>
            <p:extLst>
              <p:ext uri="{D42A27DB-BD31-4B8C-83A1-F6EECF244321}">
                <p14:modId xmlns:p14="http://schemas.microsoft.com/office/powerpoint/2010/main" val="2090890321"/>
              </p:ext>
            </p:extLst>
          </p:nvPr>
        </p:nvGraphicFramePr>
        <p:xfrm>
          <a:off x="3841135" y="471948"/>
          <a:ext cx="8127999" cy="6006541"/>
        </p:xfrm>
        <a:graphic>
          <a:graphicData uri="http://schemas.openxmlformats.org/drawingml/2006/table">
            <a:tbl>
              <a:tblPr firstRow="1" bandRow="1">
                <a:tableStyleId>{93296810-A885-4BE3-A3E7-6D5BEEA58F35}</a:tableStyleId>
              </a:tblPr>
              <a:tblGrid>
                <a:gridCol w="1527278">
                  <a:extLst>
                    <a:ext uri="{9D8B030D-6E8A-4147-A177-3AD203B41FA5}">
                      <a16:colId xmlns:a16="http://schemas.microsoft.com/office/drawing/2014/main" val="310892230"/>
                    </a:ext>
                  </a:extLst>
                </a:gridCol>
                <a:gridCol w="2831690">
                  <a:extLst>
                    <a:ext uri="{9D8B030D-6E8A-4147-A177-3AD203B41FA5}">
                      <a16:colId xmlns:a16="http://schemas.microsoft.com/office/drawing/2014/main" val="4177266188"/>
                    </a:ext>
                  </a:extLst>
                </a:gridCol>
                <a:gridCol w="3769031">
                  <a:extLst>
                    <a:ext uri="{9D8B030D-6E8A-4147-A177-3AD203B41FA5}">
                      <a16:colId xmlns:a16="http://schemas.microsoft.com/office/drawing/2014/main" val="108743078"/>
                    </a:ext>
                  </a:extLst>
                </a:gridCol>
              </a:tblGrid>
              <a:tr h="902019">
                <a:tc>
                  <a:txBody>
                    <a:bodyPr/>
                    <a:lstStyle/>
                    <a:p>
                      <a:pPr algn="ct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Cambria" panose="02040503050406030204" pitchFamily="18" charset="0"/>
                          <a:ea typeface="Cambria" panose="02040503050406030204" pitchFamily="18" charset="0"/>
                        </a:rPr>
                        <a:t>Bài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văn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câu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chuyện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trang</a:t>
                      </a:r>
                      <a:r>
                        <a:rPr lang="en-US" dirty="0">
                          <a:latin typeface="Cambria" panose="02040503050406030204" pitchFamily="18" charset="0"/>
                          <a:ea typeface="Cambria" panose="02040503050406030204" pitchFamily="18" charset="0"/>
                        </a:rPr>
                        <a:t>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Hai </a:t>
                      </a:r>
                      <a:r>
                        <a:rPr lang="en-US" dirty="0" err="1">
                          <a:latin typeface="Cambria" panose="02040503050406030204" pitchFamily="18" charset="0"/>
                          <a:ea typeface="Cambria" panose="02040503050406030204" pitchFamily="18" charset="0"/>
                        </a:rPr>
                        <a:t>đoạn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truyện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xù</a:t>
                      </a: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608187"/>
                  </a:ext>
                </a:extLst>
              </a:tr>
              <a:tr h="1674033">
                <a:tc>
                  <a:txBody>
                    <a:bodyPr/>
                    <a:lstStyle/>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chuyện</a:t>
                      </a:r>
                      <a:endParaRPr lang="en-US" sz="2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8221314"/>
                  </a:ext>
                </a:extLst>
              </a:tr>
              <a:tr h="1927123">
                <a:tc>
                  <a:txBody>
                    <a:bodyPr/>
                    <a:lstStyle/>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chuyện</a:t>
                      </a:r>
                      <a:endParaRPr lang="en-US" sz="2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684507"/>
                  </a:ext>
                </a:extLst>
              </a:tr>
              <a:tr h="1503366">
                <a:tc>
                  <a:txBody>
                    <a:bodyPr/>
                    <a:lstStyle/>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thúc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chuyện</a:t>
                      </a:r>
                      <a:endParaRPr lang="en-US" sz="2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295690"/>
                  </a:ext>
                </a:extLst>
              </a:tr>
            </a:tbl>
          </a:graphicData>
        </a:graphic>
      </p:graphicFrame>
      <p:sp>
        <p:nvSpPr>
          <p:cNvPr id="10" name="TextBox 9">
            <a:extLst>
              <a:ext uri="{FF2B5EF4-FFF2-40B4-BE49-F238E27FC236}">
                <a16:creationId xmlns:a16="http://schemas.microsoft.com/office/drawing/2014/main" id="{01046798-B295-0E97-5A6D-DBE8DA84E514}"/>
              </a:ext>
            </a:extLst>
          </p:cNvPr>
          <p:cNvSpPr txBox="1"/>
          <p:nvPr/>
        </p:nvSpPr>
        <p:spPr>
          <a:xfrm>
            <a:off x="5535561" y="1553497"/>
            <a:ext cx="2458065" cy="707886"/>
          </a:xfrm>
          <a:prstGeom prst="rect">
            <a:avLst/>
          </a:prstGeom>
          <a:noFill/>
        </p:spPr>
        <p:txBody>
          <a:bodyPr wrap="square" rtlCol="0">
            <a:spAutoFit/>
          </a:bodyPr>
          <a:lstStyle/>
          <a:p>
            <a:pPr algn="just"/>
            <a:r>
              <a:rPr lang="en-US" sz="2000" b="1" dirty="0" err="1">
                <a:solidFill>
                  <a:srgbClr val="FF0000"/>
                </a:solidFill>
                <a:latin typeface="Cambria" panose="02040503050406030204" pitchFamily="18" charset="0"/>
                <a:ea typeface="Cambria" panose="02040503050406030204" pitchFamily="18" charset="0"/>
              </a:rPr>
              <a:t>Người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viết</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giới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thiệu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câu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chuyện</a:t>
            </a:r>
            <a:r>
              <a:rPr lang="en-US" sz="2000" b="1" dirty="0">
                <a:solidFill>
                  <a:srgbClr val="FF000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A98EBA2E-CAED-33F6-CA71-C9526DDE6E34}"/>
              </a:ext>
            </a:extLst>
          </p:cNvPr>
          <p:cNvSpPr txBox="1"/>
          <p:nvPr/>
        </p:nvSpPr>
        <p:spPr>
          <a:xfrm>
            <a:off x="8229600" y="1415845"/>
            <a:ext cx="3736258" cy="1569660"/>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Người viết trong vai nhân vật chuột xù tự</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giới thiệu về bản thân</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mình (Tôi là chuột xù),</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sau đó mới giới thiệu</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câu chuyện (Tôi sẽ kể</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cho các bạn nghe câu</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chuyện phiêu lưu li kì</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của tôi và cậu bạn thân</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mèo nhép).</a:t>
            </a:r>
          </a:p>
        </p:txBody>
      </p:sp>
      <p:sp>
        <p:nvSpPr>
          <p:cNvPr id="12" name="TextBox 11">
            <a:extLst>
              <a:ext uri="{FF2B5EF4-FFF2-40B4-BE49-F238E27FC236}">
                <a16:creationId xmlns:a16="http://schemas.microsoft.com/office/drawing/2014/main" id="{4D750EBB-F506-FF7E-AC3A-D68A498B20D9}"/>
              </a:ext>
            </a:extLst>
          </p:cNvPr>
          <p:cNvSpPr txBox="1"/>
          <p:nvPr/>
        </p:nvSpPr>
        <p:spPr>
          <a:xfrm>
            <a:off x="5348749" y="3018503"/>
            <a:ext cx="2920181" cy="1569660"/>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 Người viết kể lại các sự việc diễn ra</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theo đúng lời kể</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trong câu chuyện</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gốc.</a:t>
            </a:r>
          </a:p>
          <a:p>
            <a:pPr algn="just"/>
            <a:r>
              <a:rPr lang="vi-VN" sz="1600" b="1" dirty="0">
                <a:solidFill>
                  <a:srgbClr val="FF0000"/>
                </a:solidFill>
                <a:latin typeface="Cambria" panose="02040503050406030204" pitchFamily="18" charset="0"/>
                <a:ea typeface="Cambria" panose="02040503050406030204" pitchFamily="18" charset="0"/>
              </a:rPr>
              <a:t>+</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Người viết không</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tham gia vào câu</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chuyện, nên không</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xuất hiện trong câu</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chuyện.</a:t>
            </a:r>
          </a:p>
        </p:txBody>
      </p:sp>
      <p:sp>
        <p:nvSpPr>
          <p:cNvPr id="13" name="TextBox 12">
            <a:extLst>
              <a:ext uri="{FF2B5EF4-FFF2-40B4-BE49-F238E27FC236}">
                <a16:creationId xmlns:a16="http://schemas.microsoft.com/office/drawing/2014/main" id="{AFFD81E4-5C30-8451-FA50-4FB72DF3E34B}"/>
              </a:ext>
            </a:extLst>
          </p:cNvPr>
          <p:cNvSpPr txBox="1"/>
          <p:nvPr/>
        </p:nvSpPr>
        <p:spPr>
          <a:xfrm>
            <a:off x="8268929" y="3087329"/>
            <a:ext cx="3726425" cy="1815882"/>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 </a:t>
            </a:r>
            <a:r>
              <a:rPr lang="en-US" sz="1600" b="1" dirty="0">
                <a:solidFill>
                  <a:srgbClr val="FF0000"/>
                </a:solidFill>
                <a:latin typeface="Cambria" panose="02040503050406030204" pitchFamily="18" charset="0"/>
                <a:ea typeface="Cambria" panose="02040503050406030204" pitchFamily="18" charset="0"/>
              </a:rPr>
              <a:t>+</a:t>
            </a:r>
            <a:r>
              <a:rPr lang="vi-VN" sz="1600" b="1" dirty="0">
                <a:solidFill>
                  <a:srgbClr val="FF0000"/>
                </a:solidFill>
                <a:latin typeface="Cambria" panose="02040503050406030204" pitchFamily="18" charset="0"/>
                <a:ea typeface="Cambria" panose="02040503050406030204" pitchFamily="18" charset="0"/>
              </a:rPr>
              <a:t>Người viết kể lại các sự việc diễn ra theo</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lời của chuột xù nhân</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vật được đóng vai kể</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chuyện)</a:t>
            </a:r>
          </a:p>
          <a:p>
            <a:pPr algn="just"/>
            <a:r>
              <a:rPr lang="vi-VN" sz="1600" b="1" dirty="0">
                <a:solidFill>
                  <a:srgbClr val="FF0000"/>
                </a:solidFill>
                <a:latin typeface="Cambria" panose="02040503050406030204" pitchFamily="18" charset="0"/>
                <a:ea typeface="Cambria" panose="02040503050406030204" pitchFamily="18" charset="0"/>
              </a:rPr>
              <a:t>+ Người viết trong vai</a:t>
            </a:r>
            <a:r>
              <a:rPr lang="en-US" sz="1600" b="1" dirty="0">
                <a:solidFill>
                  <a:srgbClr val="FF0000"/>
                </a:solidFill>
                <a:latin typeface="Cambria" panose="02040503050406030204" pitchFamily="18" charset="0"/>
                <a:ea typeface="Cambria" panose="02040503050406030204" pitchFamily="18" charset="0"/>
              </a:rPr>
              <a:t> </a:t>
            </a:r>
            <a:r>
              <a:rPr lang="vi-VN" sz="1600" b="1" dirty="0">
                <a:solidFill>
                  <a:srgbClr val="FF0000"/>
                </a:solidFill>
                <a:latin typeface="Cambria" panose="02040503050406030204" pitchFamily="18" charset="0"/>
                <a:ea typeface="Cambria" panose="02040503050406030204" pitchFamily="18" charset="0"/>
              </a:rPr>
              <a:t>chuột xù xưng là tôi và tham gia vào câu chuyện, thể hiện cảm xúc cá nhân với các sự kiện trong câu chuyện.</a:t>
            </a:r>
          </a:p>
        </p:txBody>
      </p:sp>
      <p:sp>
        <p:nvSpPr>
          <p:cNvPr id="14" name="TextBox 13">
            <a:extLst>
              <a:ext uri="{FF2B5EF4-FFF2-40B4-BE49-F238E27FC236}">
                <a16:creationId xmlns:a16="http://schemas.microsoft.com/office/drawing/2014/main" id="{F17D1D91-0D97-B560-73FE-385DEE5973EF}"/>
              </a:ext>
            </a:extLst>
          </p:cNvPr>
          <p:cNvSpPr txBox="1"/>
          <p:nvPr/>
        </p:nvSpPr>
        <p:spPr>
          <a:xfrm>
            <a:off x="5348749" y="5142271"/>
            <a:ext cx="2920181" cy="584775"/>
          </a:xfrm>
          <a:prstGeom prst="rect">
            <a:avLst/>
          </a:prstGeom>
          <a:noFill/>
        </p:spPr>
        <p:txBody>
          <a:bodyPr wrap="square" rtlCol="0">
            <a:spAutoFit/>
          </a:bodyPr>
          <a:lstStyle/>
          <a:p>
            <a:pPr algn="just"/>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Nêu</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suy</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nghĩ</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cảm</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xúc</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của</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người</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viết</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về</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câu</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chuyện</a:t>
            </a:r>
            <a:r>
              <a:rPr lang="en-US" sz="1600" b="1" dirty="0">
                <a:solidFill>
                  <a:srgbClr val="FF0000"/>
                </a:solidFill>
                <a:latin typeface="Cambria" panose="02040503050406030204" pitchFamily="18" charset="0"/>
                <a:ea typeface="Cambria" panose="02040503050406030204" pitchFamily="18" charset="0"/>
              </a:rPr>
              <a:t>.</a:t>
            </a:r>
            <a:endParaRPr lang="vi-VN" sz="1600" b="1"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03C9E0E-3582-CD3E-43AA-E3C1A8AC22CF}"/>
              </a:ext>
            </a:extLst>
          </p:cNvPr>
          <p:cNvSpPr txBox="1"/>
          <p:nvPr/>
        </p:nvSpPr>
        <p:spPr>
          <a:xfrm>
            <a:off x="8406581" y="5142271"/>
            <a:ext cx="3352800" cy="584775"/>
          </a:xfrm>
          <a:prstGeom prst="rect">
            <a:avLst/>
          </a:prstGeom>
          <a:noFill/>
        </p:spPr>
        <p:txBody>
          <a:bodyPr wrap="square" rtlCol="0">
            <a:spAutoFit/>
          </a:bodyPr>
          <a:lstStyle/>
          <a:p>
            <a:pPr algn="just"/>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Kể</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kết</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thúc</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của</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câu</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chuyện</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dưới</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góc</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nhìn</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của</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chuột</a:t>
            </a: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xù</a:t>
            </a:r>
            <a:r>
              <a:rPr lang="en-US" sz="1600" b="1" dirty="0">
                <a:solidFill>
                  <a:srgbClr val="FF0000"/>
                </a:solidFill>
                <a:latin typeface="Cambria" panose="02040503050406030204" pitchFamily="18" charset="0"/>
                <a:ea typeface="Cambria" panose="02040503050406030204" pitchFamily="18" charset="0"/>
              </a:rPr>
              <a:t>.</a:t>
            </a:r>
            <a:endParaRPr lang="vi-VN" sz="1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83254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down)">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down)">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wipe(down)">
                                      <p:cBhvr>
                                        <p:cTn id="50" dur="500"/>
                                        <p:tgtEl>
                                          <p:spTgt spid="12">
                                            <p:txEl>
                                              <p:pRg st="0" end="0"/>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down)">
                                      <p:cBhvr>
                                        <p:cTn id="53" dur="500"/>
                                        <p:tgtEl>
                                          <p:spTgt spid="1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wipe(down)">
                                      <p:cBhvr>
                                        <p:cTn id="58" dur="500"/>
                                        <p:tgtEl>
                                          <p:spTgt spid="13">
                                            <p:txEl>
                                              <p:pRg st="0" end="0"/>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3">
                                            <p:txEl>
                                              <p:pRg st="1" end="1"/>
                                            </p:txEl>
                                          </p:spTgt>
                                        </p:tgtEl>
                                        <p:attrNameLst>
                                          <p:attrName>style.visibility</p:attrName>
                                        </p:attrNameLst>
                                      </p:cBhvr>
                                      <p:to>
                                        <p:strVal val="visible"/>
                                      </p:to>
                                    </p:set>
                                    <p:animEffect transition="in" filter="wipe(down)">
                                      <p:cBhvr>
                                        <p:cTn id="61" dur="500"/>
                                        <p:tgtEl>
                                          <p:spTgt spid="13">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wipe(down)">
                                      <p:cBhvr>
                                        <p:cTn id="66" dur="500"/>
                                        <p:tgtEl>
                                          <p:spTgt spid="1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wipe(down)">
                                      <p:cBhvr>
                                        <p:cTn id="7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animBg="1"/>
      <p:bldP spid="3"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EE4FA7-F1FA-EDF6-C228-289A941D3765}"/>
              </a:ext>
            </a:extLst>
          </p:cNvPr>
          <p:cNvGrpSpPr/>
          <p:nvPr/>
        </p:nvGrpSpPr>
        <p:grpSpPr>
          <a:xfrm>
            <a:off x="1290975" y="717755"/>
            <a:ext cx="9574851" cy="1534921"/>
            <a:chOff x="1870614" y="356837"/>
            <a:chExt cx="3756277" cy="2275801"/>
          </a:xfrm>
        </p:grpSpPr>
        <p:sp>
          <p:nvSpPr>
            <p:cNvPr id="6" name="Rounded Rectangle 11">
              <a:extLst>
                <a:ext uri="{FF2B5EF4-FFF2-40B4-BE49-F238E27FC236}">
                  <a16:creationId xmlns:a16="http://schemas.microsoft.com/office/drawing/2014/main" id="{7EDD42BF-A67A-A236-AF9B-1E60504FDC2F}"/>
                </a:ext>
              </a:extLst>
            </p:cNvPr>
            <p:cNvSpPr/>
            <p:nvPr/>
          </p:nvSpPr>
          <p:spPr>
            <a:xfrm>
              <a:off x="2795199" y="356837"/>
              <a:ext cx="1747339" cy="1829677"/>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Cấu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trúc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vai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chuyện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DBE56E3-CB01-1542-7CC8-D8A483171212}"/>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8" name="Straight Connector 7">
            <a:extLst>
              <a:ext uri="{FF2B5EF4-FFF2-40B4-BE49-F238E27FC236}">
                <a16:creationId xmlns:a16="http://schemas.microsoft.com/office/drawing/2014/main" id="{C1137C9C-36DE-35D1-E446-CCE430FE0D56}"/>
              </a:ext>
            </a:extLst>
          </p:cNvPr>
          <p:cNvCxnSpPr>
            <a:cxnSpLocks/>
            <a:stCxn id="6" idx="2"/>
          </p:cNvCxnSpPr>
          <p:nvPr/>
        </p:nvCxnSpPr>
        <p:spPr>
          <a:xfrm flipH="1">
            <a:off x="2867025" y="1951786"/>
            <a:ext cx="3007749" cy="8199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D2EA5F5-D954-5CF5-1CCF-86A39F0C9508}"/>
              </a:ext>
            </a:extLst>
          </p:cNvPr>
          <p:cNvSpPr/>
          <p:nvPr/>
        </p:nvSpPr>
        <p:spPr>
          <a:xfrm>
            <a:off x="1162051" y="2809875"/>
            <a:ext cx="2686050" cy="3128809"/>
          </a:xfrm>
          <a:prstGeom prst="roundRect">
            <a:avLst/>
          </a:prstGeom>
          <a:solidFill>
            <a:schemeClr val="accent6">
              <a:lumMod val="20000"/>
              <a:lumOff val="80000"/>
            </a:schemeClr>
          </a:solidFill>
          <a:ln>
            <a:extLst>
              <a:ext uri="{C807C97D-BFC1-408E-A445-0C87EB9F89A2}">
                <ask:lineSketchStyleProps xmlns:ask="http://schemas.microsoft.com/office/drawing/2018/sketchyshapes" xmln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Mở bài: </a:t>
            </a:r>
            <a:r>
              <a:rPr lang="vi-VN" sz="3200" dirty="0">
                <a:solidFill>
                  <a:srgbClr val="FF0000"/>
                </a:solidFill>
                <a:latin typeface="Calibri" panose="020F0502020204030204" pitchFamily="34" charset="0"/>
                <a:ea typeface="Cambria" panose="02040503050406030204" pitchFamily="18" charset="0"/>
                <a:cs typeface="Calibri" panose="020F0502020204030204" pitchFamily="34" charset="0"/>
              </a:rPr>
              <a:t>Nhân vật tự giới thiệu bản thân và giới thiệu câu chuyện.</a:t>
            </a:r>
          </a:p>
        </p:txBody>
      </p:sp>
      <p:cxnSp>
        <p:nvCxnSpPr>
          <p:cNvPr id="10" name="Straight Connector 9">
            <a:extLst>
              <a:ext uri="{FF2B5EF4-FFF2-40B4-BE49-F238E27FC236}">
                <a16:creationId xmlns:a16="http://schemas.microsoft.com/office/drawing/2014/main" id="{0DB1827D-F7BD-B72B-9BAC-43FF84EC3FFC}"/>
              </a:ext>
            </a:extLst>
          </p:cNvPr>
          <p:cNvCxnSpPr>
            <a:cxnSpLocks/>
          </p:cNvCxnSpPr>
          <p:nvPr/>
        </p:nvCxnSpPr>
        <p:spPr>
          <a:xfrm>
            <a:off x="5972175" y="1962150"/>
            <a:ext cx="66675" cy="9239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34083ED-247C-1538-5ED4-BEF482F86691}"/>
              </a:ext>
            </a:extLst>
          </p:cNvPr>
          <p:cNvSpPr/>
          <p:nvPr/>
        </p:nvSpPr>
        <p:spPr>
          <a:xfrm>
            <a:off x="4448175" y="2895600"/>
            <a:ext cx="3122664"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xmln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Thân bài: </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a:p>
            <a:pPr algn="ctr"/>
            <a:r>
              <a:rPr lang="vi-VN" sz="3200" dirty="0">
                <a:solidFill>
                  <a:srgbClr val="FF0000"/>
                </a:solidFill>
                <a:latin typeface="Calibri" panose="020F0502020204030204" pitchFamily="34" charset="0"/>
                <a:ea typeface="Cambria" panose="02040503050406030204" pitchFamily="18" charset="0"/>
                <a:cs typeface="Calibri" panose="020F0502020204030204" pitchFamily="34" charset="0"/>
              </a:rPr>
              <a:t>Kể các sự việc theo cảm nhận của nhân vật.</a:t>
            </a:r>
          </a:p>
        </p:txBody>
      </p:sp>
      <p:cxnSp>
        <p:nvCxnSpPr>
          <p:cNvPr id="12" name="Straight Connector 11">
            <a:extLst>
              <a:ext uri="{FF2B5EF4-FFF2-40B4-BE49-F238E27FC236}">
                <a16:creationId xmlns:a16="http://schemas.microsoft.com/office/drawing/2014/main" id="{AEDB9CC0-E22B-EFFD-CF02-1B4B57A3ABEF}"/>
              </a:ext>
            </a:extLst>
          </p:cNvPr>
          <p:cNvCxnSpPr>
            <a:cxnSpLocks/>
          </p:cNvCxnSpPr>
          <p:nvPr/>
        </p:nvCxnSpPr>
        <p:spPr>
          <a:xfrm>
            <a:off x="6096000" y="1943100"/>
            <a:ext cx="3600450"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0FFECAB-880A-8CA7-E2EA-4A6B7559B49E}"/>
              </a:ext>
            </a:extLst>
          </p:cNvPr>
          <p:cNvSpPr/>
          <p:nvPr/>
        </p:nvSpPr>
        <p:spPr>
          <a:xfrm>
            <a:off x="8105775" y="2895600"/>
            <a:ext cx="3073502" cy="2620297"/>
          </a:xfrm>
          <a:prstGeom prst="roundRect">
            <a:avLst/>
          </a:prstGeom>
          <a:solidFill>
            <a:schemeClr val="accent6">
              <a:lumMod val="20000"/>
              <a:lumOff val="80000"/>
            </a:schemeClr>
          </a:solidFill>
          <a:ln>
            <a:extLst>
              <a:ext uri="{C807C97D-BFC1-408E-A445-0C87EB9F89A2}">
                <ask:lineSketchStyleProps xmlns:ask="http://schemas.microsoft.com/office/drawing/2018/sketchyshapes" xmln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Kết bài: </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a:p>
            <a:pPr algn="ctr"/>
            <a:r>
              <a:rPr lang="vi-VN" sz="3200" dirty="0">
                <a:solidFill>
                  <a:srgbClr val="FF0000"/>
                </a:solidFill>
                <a:latin typeface="Calibri" panose="020F0502020204030204" pitchFamily="34" charset="0"/>
                <a:ea typeface="Cambria" panose="02040503050406030204" pitchFamily="18" charset="0"/>
                <a:cs typeface="Calibri" panose="020F0502020204030204" pitchFamily="34" charset="0"/>
              </a:rPr>
              <a:t>Kể kết thúc câu chuyện theo cảm nhận của nhân vật.</a:t>
            </a:r>
          </a:p>
        </p:txBody>
      </p:sp>
    </p:spTree>
    <p:extLst>
      <p:ext uri="{BB962C8B-B14F-4D97-AF65-F5344CB8AC3E}">
        <p14:creationId xmlns:p14="http://schemas.microsoft.com/office/powerpoint/2010/main" val="36742346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13F81BC-6032-58B6-B297-5A83C994A5E8}"/>
              </a:ext>
            </a:extLst>
          </p:cNvPr>
          <p:cNvSpPr/>
          <p:nvPr/>
        </p:nvSpPr>
        <p:spPr>
          <a:xfrm>
            <a:off x="1135013" y="636639"/>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等线" panose="020F0502020204030204"/>
                <a:ea typeface="+mn-ea"/>
                <a:cs typeface="+mn-cs"/>
              </a:rPr>
              <a:t>2</a:t>
            </a:r>
          </a:p>
        </p:txBody>
      </p:sp>
      <p:sp>
        <p:nvSpPr>
          <p:cNvPr id="9" name="TextBox 8">
            <a:extLst>
              <a:ext uri="{FF2B5EF4-FFF2-40B4-BE49-F238E27FC236}">
                <a16:creationId xmlns:a16="http://schemas.microsoft.com/office/drawing/2014/main" id="{D0B7BD07-B839-BC8D-43FA-987A55ABEB59}"/>
              </a:ext>
            </a:extLst>
          </p:cNvPr>
          <p:cNvSpPr txBox="1"/>
          <p:nvPr/>
        </p:nvSpPr>
        <p:spPr>
          <a:xfrm>
            <a:off x="1772573" y="619432"/>
            <a:ext cx="9711505" cy="1077218"/>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Trao đổi về những điểm cần lưu ý khi đóng vai một nhân vật để kể lại câu chuyện.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B4F0BCD8-2A6E-8395-E557-032817F6F6B4}"/>
              </a:ext>
            </a:extLst>
          </p:cNvPr>
          <p:cNvSpPr/>
          <p:nvPr/>
        </p:nvSpPr>
        <p:spPr>
          <a:xfrm>
            <a:off x="1897625" y="2054942"/>
            <a:ext cx="8632723" cy="103238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kể</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nào</a:t>
            </a:r>
            <a:r>
              <a:rPr lang="en-US" sz="2800" dirty="0">
                <a:solidFill>
                  <a:srgbClr val="002060"/>
                </a:solidFill>
                <a:latin typeface="Cambria" panose="02040503050406030204" pitchFamily="18" charset="0"/>
                <a:ea typeface="Cambria" panose="02040503050406030204" pitchFamily="18" charset="0"/>
              </a:rPr>
              <a:t>?</a:t>
            </a:r>
          </a:p>
          <a:p>
            <a:pPr algn="ct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kể</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xưng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gì</a:t>
            </a:r>
            <a:r>
              <a:rPr lang="en-US" sz="2800" dirty="0">
                <a:solidFill>
                  <a:srgbClr val="002060"/>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a16="http://schemas.microsoft.com/office/drawing/2014/main" id="{379A1FE4-B146-6654-0A11-B51B40EBA3EF}"/>
              </a:ext>
            </a:extLst>
          </p:cNvPr>
          <p:cNvSpPr/>
          <p:nvPr/>
        </p:nvSpPr>
        <p:spPr>
          <a:xfrm>
            <a:off x="1877961" y="3647768"/>
            <a:ext cx="8632723" cy="103238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Các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việc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trong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kể</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như</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thế</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nào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cảm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a:t>
            </a:r>
          </a:p>
        </p:txBody>
      </p:sp>
      <p:grpSp>
        <p:nvGrpSpPr>
          <p:cNvPr id="7" name="Group 6">
            <a:extLst>
              <a:ext uri="{FF2B5EF4-FFF2-40B4-BE49-F238E27FC236}">
                <a16:creationId xmlns:a16="http://schemas.microsoft.com/office/drawing/2014/main" id="{DFA297EA-8320-BB19-58FF-81D84ED0128C}"/>
              </a:ext>
            </a:extLst>
          </p:cNvPr>
          <p:cNvGrpSpPr/>
          <p:nvPr/>
        </p:nvGrpSpPr>
        <p:grpSpPr>
          <a:xfrm>
            <a:off x="4336026" y="4788310"/>
            <a:ext cx="3452589" cy="2069690"/>
            <a:chOff x="2792360" y="2688739"/>
            <a:chExt cx="6825055" cy="4169261"/>
          </a:xfrm>
        </p:grpSpPr>
        <p:pic>
          <p:nvPicPr>
            <p:cNvPr id="4" name="Picture 7" descr="A group of kids reading books&#10;&#10;Description automatically generated with medium confidence">
              <a:extLst>
                <a:ext uri="{FF2B5EF4-FFF2-40B4-BE49-F238E27FC236}">
                  <a16:creationId xmlns:a16="http://schemas.microsoft.com/office/drawing/2014/main" id="{8B6BF3BD-0BE0-BA85-2B89-9A5DEE4BF98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1578"/>
            <a:stretch/>
          </p:blipFill>
          <p:spPr>
            <a:xfrm>
              <a:off x="3510190" y="2688739"/>
              <a:ext cx="5901772" cy="4169261"/>
            </a:xfrm>
            <a:prstGeom prst="rect">
              <a:avLst/>
            </a:prstGeom>
          </p:spPr>
        </p:pic>
        <p:pic>
          <p:nvPicPr>
            <p:cNvPr id="6" name="Picture 5">
              <a:extLst>
                <a:ext uri="{FF2B5EF4-FFF2-40B4-BE49-F238E27FC236}">
                  <a16:creationId xmlns:a16="http://schemas.microsoft.com/office/drawing/2014/main" id="{072F03F6-CC48-4DC4-1611-6834D597650C}"/>
                </a:ext>
              </a:extLst>
            </p:cNvPr>
            <p:cNvPicPr>
              <a:picLocks noChangeAspect="1"/>
            </p:cNvPicPr>
            <p:nvPr/>
          </p:nvPicPr>
          <p:blipFill>
            <a:blip r:embed="rId5"/>
            <a:stretch>
              <a:fillRect/>
            </a:stretch>
          </p:blipFill>
          <p:spPr>
            <a:xfrm>
              <a:off x="2792360" y="5573875"/>
              <a:ext cx="6825055" cy="1107144"/>
            </a:xfrm>
            <a:prstGeom prst="rect">
              <a:avLst/>
            </a:prstGeom>
          </p:spPr>
        </p:pic>
      </p:grpSp>
    </p:spTree>
    <p:custDataLst>
      <p:tags r:id="rId1"/>
    </p:custDataLst>
    <p:extLst>
      <p:ext uri="{BB962C8B-B14F-4D97-AF65-F5344CB8AC3E}">
        <p14:creationId xmlns:p14="http://schemas.microsoft.com/office/powerpoint/2010/main" val="390333718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60323-1294-0C8E-E7B6-B058877A1B2C}"/>
              </a:ext>
            </a:extLst>
          </p:cNvPr>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AC74045-C886-9E9A-D89C-5CEE64947C87}"/>
              </a:ext>
            </a:extLst>
          </p:cNvPr>
          <p:cNvGrpSpPr/>
          <p:nvPr/>
        </p:nvGrpSpPr>
        <p:grpSpPr>
          <a:xfrm>
            <a:off x="234688" y="2068373"/>
            <a:ext cx="4207146" cy="3009900"/>
            <a:chOff x="762000" y="1714500"/>
            <a:chExt cx="3676650" cy="3009900"/>
          </a:xfrm>
        </p:grpSpPr>
        <p:sp>
          <p:nvSpPr>
            <p:cNvPr id="6" name="Cloud 5">
              <a:extLst>
                <a:ext uri="{FF2B5EF4-FFF2-40B4-BE49-F238E27FC236}">
                  <a16:creationId xmlns:a16="http://schemas.microsoft.com/office/drawing/2014/main" id="{7619C4F1-E548-C0EA-4E63-D530AF5C7F66}"/>
                </a:ext>
              </a:extLst>
            </p:cNvPr>
            <p:cNvSpPr/>
            <p:nvPr/>
          </p:nvSpPr>
          <p:spPr>
            <a:xfrm>
              <a:off x="762000" y="1714500"/>
              <a:ext cx="3676650" cy="3009900"/>
            </a:xfrm>
            <a:prstGeom prst="cloud">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9AE6C29-4F09-810D-F323-59D09563D37F}"/>
                </a:ext>
              </a:extLst>
            </p:cNvPr>
            <p:cNvSpPr txBox="1"/>
            <p:nvPr/>
          </p:nvSpPr>
          <p:spPr>
            <a:xfrm>
              <a:off x="1026298" y="2485162"/>
              <a:ext cx="3181350" cy="1384995"/>
            </a:xfrm>
            <a:prstGeom prst="rect">
              <a:avLst/>
            </a:prstGeom>
            <a:noFill/>
          </p:spPr>
          <p:txBody>
            <a:bodyPr wrap="square" rtlCol="0">
              <a:spAutoFit/>
            </a:bodyPr>
            <a:lstStyle/>
            <a:p>
              <a:pPr algn="ctr"/>
              <a:r>
                <a:rPr lang="en-US" sz="2800" b="1" dirty="0">
                  <a:solidFill>
                    <a:schemeClr val="bg1"/>
                  </a:solidFill>
                  <a:latin typeface="Cambria" panose="02040503050406030204" pitchFamily="18" charset="0"/>
                  <a:ea typeface="Cambria" panose="02040503050406030204" pitchFamily="18" charset="0"/>
                  <a:cs typeface="Calibri" panose="020F0502020204030204" pitchFamily="34" charset="0"/>
                </a:rPr>
                <a:t>L</a:t>
              </a:r>
              <a:r>
                <a:rPr lang="vi-VN" sz="2800" b="1" dirty="0">
                  <a:solidFill>
                    <a:schemeClr val="bg1"/>
                  </a:solidFill>
                  <a:latin typeface="Cambria" panose="02040503050406030204" pitchFamily="18" charset="0"/>
                  <a:ea typeface="Cambria" panose="02040503050406030204" pitchFamily="18" charset="0"/>
                  <a:cs typeface="Calibri" panose="020F0502020204030204" pitchFamily="34" charset="0"/>
                </a:rPr>
                <a:t>ưu ý khi đóng vai một nhân vật để kể lại câu chuyện</a:t>
              </a:r>
              <a:endParaRPr lang="en-GB" sz="2800" b="1" dirty="0">
                <a:solidFill>
                  <a:schemeClr val="bg1"/>
                </a:solidFill>
                <a:latin typeface="Cambria" panose="02040503050406030204" pitchFamily="18" charset="0"/>
                <a:ea typeface="Cambria" panose="02040503050406030204" pitchFamily="18" charset="0"/>
              </a:endParaRPr>
            </a:p>
          </p:txBody>
        </p:sp>
      </p:grpSp>
      <p:cxnSp>
        <p:nvCxnSpPr>
          <p:cNvPr id="8" name="Curved Connector 15">
            <a:extLst>
              <a:ext uri="{FF2B5EF4-FFF2-40B4-BE49-F238E27FC236}">
                <a16:creationId xmlns:a16="http://schemas.microsoft.com/office/drawing/2014/main" id="{ACB97D1F-D2D4-D77A-D9CC-BE8F8C92C01D}"/>
              </a:ext>
            </a:extLst>
          </p:cNvPr>
          <p:cNvCxnSpPr>
            <a:cxnSpLocks/>
            <a:stCxn id="6" idx="0"/>
          </p:cNvCxnSpPr>
          <p:nvPr/>
        </p:nvCxnSpPr>
        <p:spPr>
          <a:xfrm flipV="1">
            <a:off x="4438328" y="1827937"/>
            <a:ext cx="1943522" cy="1745386"/>
          </a:xfrm>
          <a:prstGeom prst="curvedConnector3">
            <a:avLst/>
          </a:prstGeom>
          <a:ln w="76200">
            <a:solidFill>
              <a:srgbClr val="EC7F97"/>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16">
            <a:extLst>
              <a:ext uri="{FF2B5EF4-FFF2-40B4-BE49-F238E27FC236}">
                <a16:creationId xmlns:a16="http://schemas.microsoft.com/office/drawing/2014/main" id="{0BBB2A9D-24C3-17C4-6035-5E5853B40FB0}"/>
              </a:ext>
            </a:extLst>
          </p:cNvPr>
          <p:cNvSpPr/>
          <p:nvPr/>
        </p:nvSpPr>
        <p:spPr>
          <a:xfrm>
            <a:off x="6314581" y="276226"/>
            <a:ext cx="5753593" cy="2070684"/>
          </a:xfrm>
          <a:custGeom>
            <a:avLst/>
            <a:gdLst>
              <a:gd name="connsiteX0" fmla="*/ 0 w 5372100"/>
              <a:gd name="connsiteY0" fmla="*/ 227925 h 1367522"/>
              <a:gd name="connsiteX1" fmla="*/ 227925 w 5372100"/>
              <a:gd name="connsiteY1" fmla="*/ 0 h 1367522"/>
              <a:gd name="connsiteX2" fmla="*/ 5144175 w 5372100"/>
              <a:gd name="connsiteY2" fmla="*/ 0 h 1367522"/>
              <a:gd name="connsiteX3" fmla="*/ 5372100 w 5372100"/>
              <a:gd name="connsiteY3" fmla="*/ 227925 h 1367522"/>
              <a:gd name="connsiteX4" fmla="*/ 5372100 w 5372100"/>
              <a:gd name="connsiteY4" fmla="*/ 1139597 h 1367522"/>
              <a:gd name="connsiteX5" fmla="*/ 5144175 w 5372100"/>
              <a:gd name="connsiteY5" fmla="*/ 1367522 h 1367522"/>
              <a:gd name="connsiteX6" fmla="*/ 227925 w 5372100"/>
              <a:gd name="connsiteY6" fmla="*/ 1367522 h 1367522"/>
              <a:gd name="connsiteX7" fmla="*/ 0 w 5372100"/>
              <a:gd name="connsiteY7" fmla="*/ 1139597 h 1367522"/>
              <a:gd name="connsiteX8" fmla="*/ 0 w 5372100"/>
              <a:gd name="connsiteY8" fmla="*/ 227925 h 1367522"/>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227925 w 5372100"/>
              <a:gd name="connsiteY7" fmla="*/ 1504950 h 1504950"/>
              <a:gd name="connsiteX8" fmla="*/ 0 w 5372100"/>
              <a:gd name="connsiteY8" fmla="*/ 1277025 h 1504950"/>
              <a:gd name="connsiteX9" fmla="*/ 0 w 5372100"/>
              <a:gd name="connsiteY9" fmla="*/ 365353 h 1504950"/>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1305518 w 5372100"/>
              <a:gd name="connsiteY7" fmla="*/ 1314450 h 1504950"/>
              <a:gd name="connsiteX8" fmla="*/ 227925 w 5372100"/>
              <a:gd name="connsiteY8" fmla="*/ 1504950 h 1504950"/>
              <a:gd name="connsiteX9" fmla="*/ 0 w 5372100"/>
              <a:gd name="connsiteY9" fmla="*/ 1277025 h 1504950"/>
              <a:gd name="connsiteX10" fmla="*/ 0 w 5372100"/>
              <a:gd name="connsiteY10" fmla="*/ 365353 h 1504950"/>
              <a:gd name="connsiteX0" fmla="*/ 0 w 5372100"/>
              <a:gd name="connsiteY0" fmla="*/ 365353 h 1509572"/>
              <a:gd name="connsiteX1" fmla="*/ 227925 w 5372100"/>
              <a:gd name="connsiteY1" fmla="*/ 137428 h 1509572"/>
              <a:gd name="connsiteX2" fmla="*/ 2810468 w 5372100"/>
              <a:gd name="connsiteY2" fmla="*/ 0 h 1509572"/>
              <a:gd name="connsiteX3" fmla="*/ 5144175 w 5372100"/>
              <a:gd name="connsiteY3" fmla="*/ 137428 h 1509572"/>
              <a:gd name="connsiteX4" fmla="*/ 5372100 w 5372100"/>
              <a:gd name="connsiteY4" fmla="*/ 365353 h 1509572"/>
              <a:gd name="connsiteX5" fmla="*/ 5372100 w 5372100"/>
              <a:gd name="connsiteY5" fmla="*/ 1277025 h 1509572"/>
              <a:gd name="connsiteX6" fmla="*/ 5144175 w 5372100"/>
              <a:gd name="connsiteY6" fmla="*/ 1504950 h 1509572"/>
              <a:gd name="connsiteX7" fmla="*/ 4734518 w 5372100"/>
              <a:gd name="connsiteY7" fmla="*/ 1390650 h 1509572"/>
              <a:gd name="connsiteX8" fmla="*/ 1305518 w 5372100"/>
              <a:gd name="connsiteY8" fmla="*/ 1314450 h 1509572"/>
              <a:gd name="connsiteX9" fmla="*/ 227925 w 5372100"/>
              <a:gd name="connsiteY9" fmla="*/ 1504950 h 1509572"/>
              <a:gd name="connsiteX10" fmla="*/ 0 w 5372100"/>
              <a:gd name="connsiteY10" fmla="*/ 1277025 h 1509572"/>
              <a:gd name="connsiteX11" fmla="*/ 0 w 5372100"/>
              <a:gd name="connsiteY11" fmla="*/ 365353 h 15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2100" h="1509572">
                <a:moveTo>
                  <a:pt x="0" y="365353"/>
                </a:moveTo>
                <a:cubicBezTo>
                  <a:pt x="0" y="239473"/>
                  <a:pt x="102045" y="137428"/>
                  <a:pt x="227925" y="137428"/>
                </a:cubicBezTo>
                <a:cubicBezTo>
                  <a:pt x="1012573" y="129719"/>
                  <a:pt x="2025820" y="7709"/>
                  <a:pt x="2810468" y="0"/>
                </a:cubicBezTo>
                <a:cubicBezTo>
                  <a:pt x="3664570" y="7709"/>
                  <a:pt x="4290073" y="129719"/>
                  <a:pt x="5144175" y="137428"/>
                </a:cubicBezTo>
                <a:cubicBezTo>
                  <a:pt x="5270055" y="137428"/>
                  <a:pt x="5372100" y="239473"/>
                  <a:pt x="5372100" y="365353"/>
                </a:cubicBezTo>
                <a:lnTo>
                  <a:pt x="5372100" y="1277025"/>
                </a:lnTo>
                <a:cubicBezTo>
                  <a:pt x="5372100" y="1402905"/>
                  <a:pt x="5270055" y="1504950"/>
                  <a:pt x="5144175" y="1504950"/>
                </a:cubicBezTo>
                <a:cubicBezTo>
                  <a:pt x="4964886" y="1533413"/>
                  <a:pt x="5374294" y="1422400"/>
                  <a:pt x="4734518" y="1390650"/>
                </a:cubicBezTo>
                <a:cubicBezTo>
                  <a:pt x="4094742" y="1358900"/>
                  <a:pt x="1983592" y="1304925"/>
                  <a:pt x="1305518" y="1314450"/>
                </a:cubicBezTo>
                <a:lnTo>
                  <a:pt x="227925" y="1504950"/>
                </a:lnTo>
                <a:cubicBezTo>
                  <a:pt x="102045" y="1504950"/>
                  <a:pt x="0" y="1402905"/>
                  <a:pt x="0" y="1277025"/>
                </a:cubicBezTo>
                <a:lnTo>
                  <a:pt x="0" y="365353"/>
                </a:lnTo>
                <a:close/>
              </a:path>
            </a:pathLst>
          </a:custGeom>
          <a:solidFill>
            <a:schemeClr val="bg1"/>
          </a:solidFill>
          <a:ln w="28575">
            <a:solidFill>
              <a:srgbClr val="EC7F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2060"/>
                </a:solidFill>
                <a:latin typeface="Cambria" panose="02040503050406030204" pitchFamily="18" charset="0"/>
                <a:ea typeface="Cambria" panose="02040503050406030204" pitchFamily="18" charset="0"/>
              </a:rPr>
              <a:t>Trước khi viết bài văn đóng vai kể chuyện, cần chọn nhân vật để đóng vai và chọn từ ngữ tự xưng phù hợp </a:t>
            </a:r>
            <a:r>
              <a:rPr lang="vi-VN" sz="2000" i="1" dirty="0">
                <a:solidFill>
                  <a:srgbClr val="002060"/>
                </a:solidFill>
                <a:latin typeface="Cambria" panose="02040503050406030204" pitchFamily="18" charset="0"/>
                <a:ea typeface="Cambria" panose="02040503050406030204" pitchFamily="18" charset="0"/>
              </a:rPr>
              <a:t>(Ví dụ: nếu đóng vai bác ngựa trong câu chuyện Một chuyến phiêu lưu thì không thể tự xưng là “tớ” được vì bác ngựa đã lớn tuổi rồi).</a:t>
            </a:r>
          </a:p>
        </p:txBody>
      </p:sp>
      <p:cxnSp>
        <p:nvCxnSpPr>
          <p:cNvPr id="10" name="Curved Connector 17">
            <a:extLst>
              <a:ext uri="{FF2B5EF4-FFF2-40B4-BE49-F238E27FC236}">
                <a16:creationId xmlns:a16="http://schemas.microsoft.com/office/drawing/2014/main" id="{207E89BC-EEE9-0BAA-D9E6-5DE9F32EBF73}"/>
              </a:ext>
            </a:extLst>
          </p:cNvPr>
          <p:cNvCxnSpPr>
            <a:stCxn id="6" idx="0"/>
          </p:cNvCxnSpPr>
          <p:nvPr/>
        </p:nvCxnSpPr>
        <p:spPr>
          <a:xfrm flipV="1">
            <a:off x="4438328" y="3286710"/>
            <a:ext cx="1876254" cy="286613"/>
          </a:xfrm>
          <a:prstGeom prst="curvedConnector3">
            <a:avLst/>
          </a:prstGeom>
          <a:ln w="76200">
            <a:solidFill>
              <a:srgbClr val="EC7F97"/>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6">
            <a:extLst>
              <a:ext uri="{FF2B5EF4-FFF2-40B4-BE49-F238E27FC236}">
                <a16:creationId xmlns:a16="http://schemas.microsoft.com/office/drawing/2014/main" id="{E87A496E-2C71-ECB1-A696-1CE8A3ED696C}"/>
              </a:ext>
            </a:extLst>
          </p:cNvPr>
          <p:cNvSpPr/>
          <p:nvPr/>
        </p:nvSpPr>
        <p:spPr>
          <a:xfrm>
            <a:off x="6348215" y="2531924"/>
            <a:ext cx="5605659" cy="2325826"/>
          </a:xfrm>
          <a:custGeom>
            <a:avLst/>
            <a:gdLst>
              <a:gd name="connsiteX0" fmla="*/ 0 w 5372100"/>
              <a:gd name="connsiteY0" fmla="*/ 227925 h 1367522"/>
              <a:gd name="connsiteX1" fmla="*/ 227925 w 5372100"/>
              <a:gd name="connsiteY1" fmla="*/ 0 h 1367522"/>
              <a:gd name="connsiteX2" fmla="*/ 5144175 w 5372100"/>
              <a:gd name="connsiteY2" fmla="*/ 0 h 1367522"/>
              <a:gd name="connsiteX3" fmla="*/ 5372100 w 5372100"/>
              <a:gd name="connsiteY3" fmla="*/ 227925 h 1367522"/>
              <a:gd name="connsiteX4" fmla="*/ 5372100 w 5372100"/>
              <a:gd name="connsiteY4" fmla="*/ 1139597 h 1367522"/>
              <a:gd name="connsiteX5" fmla="*/ 5144175 w 5372100"/>
              <a:gd name="connsiteY5" fmla="*/ 1367522 h 1367522"/>
              <a:gd name="connsiteX6" fmla="*/ 227925 w 5372100"/>
              <a:gd name="connsiteY6" fmla="*/ 1367522 h 1367522"/>
              <a:gd name="connsiteX7" fmla="*/ 0 w 5372100"/>
              <a:gd name="connsiteY7" fmla="*/ 1139597 h 1367522"/>
              <a:gd name="connsiteX8" fmla="*/ 0 w 5372100"/>
              <a:gd name="connsiteY8" fmla="*/ 227925 h 1367522"/>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227925 w 5372100"/>
              <a:gd name="connsiteY7" fmla="*/ 1504950 h 1504950"/>
              <a:gd name="connsiteX8" fmla="*/ 0 w 5372100"/>
              <a:gd name="connsiteY8" fmla="*/ 1277025 h 1504950"/>
              <a:gd name="connsiteX9" fmla="*/ 0 w 5372100"/>
              <a:gd name="connsiteY9" fmla="*/ 365353 h 1504950"/>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1305518 w 5372100"/>
              <a:gd name="connsiteY7" fmla="*/ 1314450 h 1504950"/>
              <a:gd name="connsiteX8" fmla="*/ 227925 w 5372100"/>
              <a:gd name="connsiteY8" fmla="*/ 1504950 h 1504950"/>
              <a:gd name="connsiteX9" fmla="*/ 0 w 5372100"/>
              <a:gd name="connsiteY9" fmla="*/ 1277025 h 1504950"/>
              <a:gd name="connsiteX10" fmla="*/ 0 w 5372100"/>
              <a:gd name="connsiteY10" fmla="*/ 365353 h 1504950"/>
              <a:gd name="connsiteX0" fmla="*/ 0 w 5372100"/>
              <a:gd name="connsiteY0" fmla="*/ 365353 h 1509572"/>
              <a:gd name="connsiteX1" fmla="*/ 227925 w 5372100"/>
              <a:gd name="connsiteY1" fmla="*/ 137428 h 1509572"/>
              <a:gd name="connsiteX2" fmla="*/ 2810468 w 5372100"/>
              <a:gd name="connsiteY2" fmla="*/ 0 h 1509572"/>
              <a:gd name="connsiteX3" fmla="*/ 5144175 w 5372100"/>
              <a:gd name="connsiteY3" fmla="*/ 137428 h 1509572"/>
              <a:gd name="connsiteX4" fmla="*/ 5372100 w 5372100"/>
              <a:gd name="connsiteY4" fmla="*/ 365353 h 1509572"/>
              <a:gd name="connsiteX5" fmla="*/ 5372100 w 5372100"/>
              <a:gd name="connsiteY5" fmla="*/ 1277025 h 1509572"/>
              <a:gd name="connsiteX6" fmla="*/ 5144175 w 5372100"/>
              <a:gd name="connsiteY6" fmla="*/ 1504950 h 1509572"/>
              <a:gd name="connsiteX7" fmla="*/ 4734518 w 5372100"/>
              <a:gd name="connsiteY7" fmla="*/ 1390650 h 1509572"/>
              <a:gd name="connsiteX8" fmla="*/ 1305518 w 5372100"/>
              <a:gd name="connsiteY8" fmla="*/ 1314450 h 1509572"/>
              <a:gd name="connsiteX9" fmla="*/ 227925 w 5372100"/>
              <a:gd name="connsiteY9" fmla="*/ 1504950 h 1509572"/>
              <a:gd name="connsiteX10" fmla="*/ 0 w 5372100"/>
              <a:gd name="connsiteY10" fmla="*/ 1277025 h 1509572"/>
              <a:gd name="connsiteX11" fmla="*/ 0 w 5372100"/>
              <a:gd name="connsiteY11" fmla="*/ 365353 h 15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2100" h="1509572">
                <a:moveTo>
                  <a:pt x="0" y="365353"/>
                </a:moveTo>
                <a:cubicBezTo>
                  <a:pt x="0" y="239473"/>
                  <a:pt x="102045" y="137428"/>
                  <a:pt x="227925" y="137428"/>
                </a:cubicBezTo>
                <a:cubicBezTo>
                  <a:pt x="1012573" y="129719"/>
                  <a:pt x="2025820" y="7709"/>
                  <a:pt x="2810468" y="0"/>
                </a:cubicBezTo>
                <a:cubicBezTo>
                  <a:pt x="3664570" y="7709"/>
                  <a:pt x="4290073" y="129719"/>
                  <a:pt x="5144175" y="137428"/>
                </a:cubicBezTo>
                <a:cubicBezTo>
                  <a:pt x="5270055" y="137428"/>
                  <a:pt x="5372100" y="239473"/>
                  <a:pt x="5372100" y="365353"/>
                </a:cubicBezTo>
                <a:lnTo>
                  <a:pt x="5372100" y="1277025"/>
                </a:lnTo>
                <a:cubicBezTo>
                  <a:pt x="5372100" y="1402905"/>
                  <a:pt x="5270055" y="1504950"/>
                  <a:pt x="5144175" y="1504950"/>
                </a:cubicBezTo>
                <a:cubicBezTo>
                  <a:pt x="4964886" y="1533413"/>
                  <a:pt x="5374294" y="1422400"/>
                  <a:pt x="4734518" y="1390650"/>
                </a:cubicBezTo>
                <a:cubicBezTo>
                  <a:pt x="4094742" y="1358900"/>
                  <a:pt x="1983592" y="1304925"/>
                  <a:pt x="1305518" y="1314450"/>
                </a:cubicBezTo>
                <a:lnTo>
                  <a:pt x="227925" y="1504950"/>
                </a:lnTo>
                <a:cubicBezTo>
                  <a:pt x="102045" y="1504950"/>
                  <a:pt x="0" y="1402905"/>
                  <a:pt x="0" y="1277025"/>
                </a:cubicBezTo>
                <a:lnTo>
                  <a:pt x="0" y="365353"/>
                </a:lnTo>
                <a:close/>
              </a:path>
            </a:pathLst>
          </a:custGeom>
          <a:solidFill>
            <a:schemeClr val="bg1"/>
          </a:solidFill>
          <a:ln w="28575">
            <a:solidFill>
              <a:srgbClr val="EC7F97"/>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2400" dirty="0">
                <a:solidFill>
                  <a:srgbClr val="002060"/>
                </a:solidFill>
                <a:latin typeface="Cambria" panose="02040503050406030204" pitchFamily="18" charset="0"/>
                <a:ea typeface="Cambria" panose="02040503050406030204" pitchFamily="18" charset="0"/>
              </a:rPr>
              <a:t>Trong </a:t>
            </a:r>
            <a:r>
              <a:rPr lang="en-GB" sz="2400" dirty="0" err="1">
                <a:solidFill>
                  <a:srgbClr val="002060"/>
                </a:solidFill>
                <a:latin typeface="Cambria" panose="02040503050406030204" pitchFamily="18" charset="0"/>
                <a:ea typeface="Cambria" panose="02040503050406030204" pitchFamily="18" charset="0"/>
              </a:rPr>
              <a:t>khi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viết</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bài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văn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đóng</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vai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kể</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chuyện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cần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giới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thiệu</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kể</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lại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câu</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chuyện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và</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kể</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kết</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thúc</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của</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câu</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chuyện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theo</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cảm</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nhận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của</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mình</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cần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bộc</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lộ</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cảm</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xúc</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phù</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hợp</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với</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nhân</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vật</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mình</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đóng</a:t>
            </a:r>
            <a:r>
              <a:rPr lang="en-GB" sz="2400" dirty="0">
                <a:solidFill>
                  <a:srgbClr val="002060"/>
                </a:solidFill>
                <a:latin typeface="Cambria" panose="02040503050406030204" pitchFamily="18" charset="0"/>
                <a:ea typeface="Cambria" panose="02040503050406030204" pitchFamily="18" charset="0"/>
              </a:rPr>
              <a:t> </a:t>
            </a:r>
            <a:r>
              <a:rPr lang="en-GB" sz="2400" dirty="0" err="1">
                <a:solidFill>
                  <a:srgbClr val="002060"/>
                </a:solidFill>
                <a:latin typeface="Cambria" panose="02040503050406030204" pitchFamily="18" charset="0"/>
                <a:ea typeface="Cambria" panose="02040503050406030204" pitchFamily="18" charset="0"/>
              </a:rPr>
              <a:t>vai</a:t>
            </a:r>
            <a:r>
              <a:rPr lang="en-GB" sz="2400" dirty="0">
                <a:solidFill>
                  <a:srgbClr val="002060"/>
                </a:solidFill>
                <a:latin typeface="Cambria" panose="02040503050406030204" pitchFamily="18" charset="0"/>
                <a:ea typeface="Cambria" panose="02040503050406030204" pitchFamily="18" charset="0"/>
              </a:rPr>
              <a:t>.</a:t>
            </a:r>
          </a:p>
        </p:txBody>
      </p:sp>
      <p:cxnSp>
        <p:nvCxnSpPr>
          <p:cNvPr id="12" name="Curved Connector 19">
            <a:extLst>
              <a:ext uri="{FF2B5EF4-FFF2-40B4-BE49-F238E27FC236}">
                <a16:creationId xmlns:a16="http://schemas.microsoft.com/office/drawing/2014/main" id="{A59891E5-E154-6FA8-3ACB-CE9BC2159B25}"/>
              </a:ext>
            </a:extLst>
          </p:cNvPr>
          <p:cNvCxnSpPr>
            <a:cxnSpLocks/>
            <a:stCxn id="6" idx="0"/>
          </p:cNvCxnSpPr>
          <p:nvPr/>
        </p:nvCxnSpPr>
        <p:spPr>
          <a:xfrm>
            <a:off x="4438328" y="3573323"/>
            <a:ext cx="1888068" cy="1586344"/>
          </a:xfrm>
          <a:prstGeom prst="curvedConnector3">
            <a:avLst/>
          </a:prstGeom>
          <a:ln w="76200">
            <a:solidFill>
              <a:srgbClr val="EC7F97"/>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6">
            <a:extLst>
              <a:ext uri="{FF2B5EF4-FFF2-40B4-BE49-F238E27FC236}">
                <a16:creationId xmlns:a16="http://schemas.microsoft.com/office/drawing/2014/main" id="{9DCC7416-DA0D-36D0-A4AB-65DBD62D73CF}"/>
              </a:ext>
            </a:extLst>
          </p:cNvPr>
          <p:cNvSpPr/>
          <p:nvPr/>
        </p:nvSpPr>
        <p:spPr>
          <a:xfrm>
            <a:off x="6340686" y="4876799"/>
            <a:ext cx="5372100" cy="1184859"/>
          </a:xfrm>
          <a:custGeom>
            <a:avLst/>
            <a:gdLst>
              <a:gd name="connsiteX0" fmla="*/ 0 w 5372100"/>
              <a:gd name="connsiteY0" fmla="*/ 227925 h 1367522"/>
              <a:gd name="connsiteX1" fmla="*/ 227925 w 5372100"/>
              <a:gd name="connsiteY1" fmla="*/ 0 h 1367522"/>
              <a:gd name="connsiteX2" fmla="*/ 5144175 w 5372100"/>
              <a:gd name="connsiteY2" fmla="*/ 0 h 1367522"/>
              <a:gd name="connsiteX3" fmla="*/ 5372100 w 5372100"/>
              <a:gd name="connsiteY3" fmla="*/ 227925 h 1367522"/>
              <a:gd name="connsiteX4" fmla="*/ 5372100 w 5372100"/>
              <a:gd name="connsiteY4" fmla="*/ 1139597 h 1367522"/>
              <a:gd name="connsiteX5" fmla="*/ 5144175 w 5372100"/>
              <a:gd name="connsiteY5" fmla="*/ 1367522 h 1367522"/>
              <a:gd name="connsiteX6" fmla="*/ 227925 w 5372100"/>
              <a:gd name="connsiteY6" fmla="*/ 1367522 h 1367522"/>
              <a:gd name="connsiteX7" fmla="*/ 0 w 5372100"/>
              <a:gd name="connsiteY7" fmla="*/ 1139597 h 1367522"/>
              <a:gd name="connsiteX8" fmla="*/ 0 w 5372100"/>
              <a:gd name="connsiteY8" fmla="*/ 227925 h 1367522"/>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227925 w 5372100"/>
              <a:gd name="connsiteY7" fmla="*/ 1504950 h 1504950"/>
              <a:gd name="connsiteX8" fmla="*/ 0 w 5372100"/>
              <a:gd name="connsiteY8" fmla="*/ 1277025 h 1504950"/>
              <a:gd name="connsiteX9" fmla="*/ 0 w 5372100"/>
              <a:gd name="connsiteY9" fmla="*/ 365353 h 1504950"/>
              <a:gd name="connsiteX0" fmla="*/ 0 w 5372100"/>
              <a:gd name="connsiteY0" fmla="*/ 365353 h 1504950"/>
              <a:gd name="connsiteX1" fmla="*/ 227925 w 5372100"/>
              <a:gd name="connsiteY1" fmla="*/ 137428 h 1504950"/>
              <a:gd name="connsiteX2" fmla="*/ 2810468 w 5372100"/>
              <a:gd name="connsiteY2" fmla="*/ 0 h 1504950"/>
              <a:gd name="connsiteX3" fmla="*/ 5144175 w 5372100"/>
              <a:gd name="connsiteY3" fmla="*/ 137428 h 1504950"/>
              <a:gd name="connsiteX4" fmla="*/ 5372100 w 5372100"/>
              <a:gd name="connsiteY4" fmla="*/ 365353 h 1504950"/>
              <a:gd name="connsiteX5" fmla="*/ 5372100 w 5372100"/>
              <a:gd name="connsiteY5" fmla="*/ 1277025 h 1504950"/>
              <a:gd name="connsiteX6" fmla="*/ 5144175 w 5372100"/>
              <a:gd name="connsiteY6" fmla="*/ 1504950 h 1504950"/>
              <a:gd name="connsiteX7" fmla="*/ 1305518 w 5372100"/>
              <a:gd name="connsiteY7" fmla="*/ 1314450 h 1504950"/>
              <a:gd name="connsiteX8" fmla="*/ 227925 w 5372100"/>
              <a:gd name="connsiteY8" fmla="*/ 1504950 h 1504950"/>
              <a:gd name="connsiteX9" fmla="*/ 0 w 5372100"/>
              <a:gd name="connsiteY9" fmla="*/ 1277025 h 1504950"/>
              <a:gd name="connsiteX10" fmla="*/ 0 w 5372100"/>
              <a:gd name="connsiteY10" fmla="*/ 365353 h 1504950"/>
              <a:gd name="connsiteX0" fmla="*/ 0 w 5372100"/>
              <a:gd name="connsiteY0" fmla="*/ 365353 h 1509572"/>
              <a:gd name="connsiteX1" fmla="*/ 227925 w 5372100"/>
              <a:gd name="connsiteY1" fmla="*/ 137428 h 1509572"/>
              <a:gd name="connsiteX2" fmla="*/ 2810468 w 5372100"/>
              <a:gd name="connsiteY2" fmla="*/ 0 h 1509572"/>
              <a:gd name="connsiteX3" fmla="*/ 5144175 w 5372100"/>
              <a:gd name="connsiteY3" fmla="*/ 137428 h 1509572"/>
              <a:gd name="connsiteX4" fmla="*/ 5372100 w 5372100"/>
              <a:gd name="connsiteY4" fmla="*/ 365353 h 1509572"/>
              <a:gd name="connsiteX5" fmla="*/ 5372100 w 5372100"/>
              <a:gd name="connsiteY5" fmla="*/ 1277025 h 1509572"/>
              <a:gd name="connsiteX6" fmla="*/ 5144175 w 5372100"/>
              <a:gd name="connsiteY6" fmla="*/ 1504950 h 1509572"/>
              <a:gd name="connsiteX7" fmla="*/ 4734518 w 5372100"/>
              <a:gd name="connsiteY7" fmla="*/ 1390650 h 1509572"/>
              <a:gd name="connsiteX8" fmla="*/ 1305518 w 5372100"/>
              <a:gd name="connsiteY8" fmla="*/ 1314450 h 1509572"/>
              <a:gd name="connsiteX9" fmla="*/ 227925 w 5372100"/>
              <a:gd name="connsiteY9" fmla="*/ 1504950 h 1509572"/>
              <a:gd name="connsiteX10" fmla="*/ 0 w 5372100"/>
              <a:gd name="connsiteY10" fmla="*/ 1277025 h 1509572"/>
              <a:gd name="connsiteX11" fmla="*/ 0 w 5372100"/>
              <a:gd name="connsiteY11" fmla="*/ 365353 h 15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2100" h="1509572">
                <a:moveTo>
                  <a:pt x="0" y="365353"/>
                </a:moveTo>
                <a:cubicBezTo>
                  <a:pt x="0" y="239473"/>
                  <a:pt x="102045" y="137428"/>
                  <a:pt x="227925" y="137428"/>
                </a:cubicBezTo>
                <a:cubicBezTo>
                  <a:pt x="1012573" y="129719"/>
                  <a:pt x="2025820" y="7709"/>
                  <a:pt x="2810468" y="0"/>
                </a:cubicBezTo>
                <a:cubicBezTo>
                  <a:pt x="3664570" y="7709"/>
                  <a:pt x="4290073" y="129719"/>
                  <a:pt x="5144175" y="137428"/>
                </a:cubicBezTo>
                <a:cubicBezTo>
                  <a:pt x="5270055" y="137428"/>
                  <a:pt x="5372100" y="239473"/>
                  <a:pt x="5372100" y="365353"/>
                </a:cubicBezTo>
                <a:lnTo>
                  <a:pt x="5372100" y="1277025"/>
                </a:lnTo>
                <a:cubicBezTo>
                  <a:pt x="5372100" y="1402905"/>
                  <a:pt x="5270055" y="1504950"/>
                  <a:pt x="5144175" y="1504950"/>
                </a:cubicBezTo>
                <a:cubicBezTo>
                  <a:pt x="4964886" y="1533413"/>
                  <a:pt x="5374294" y="1422400"/>
                  <a:pt x="4734518" y="1390650"/>
                </a:cubicBezTo>
                <a:cubicBezTo>
                  <a:pt x="4094742" y="1358900"/>
                  <a:pt x="1983592" y="1304925"/>
                  <a:pt x="1305518" y="1314450"/>
                </a:cubicBezTo>
                <a:lnTo>
                  <a:pt x="227925" y="1504950"/>
                </a:lnTo>
                <a:cubicBezTo>
                  <a:pt x="102045" y="1504950"/>
                  <a:pt x="0" y="1402905"/>
                  <a:pt x="0" y="1277025"/>
                </a:cubicBezTo>
                <a:lnTo>
                  <a:pt x="0" y="365353"/>
                </a:lnTo>
                <a:close/>
              </a:path>
            </a:pathLst>
          </a:custGeom>
          <a:solidFill>
            <a:schemeClr val="bg1"/>
          </a:solidFill>
          <a:ln w="28575">
            <a:solidFill>
              <a:srgbClr val="EC7F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2060"/>
                </a:solidFill>
                <a:latin typeface="Cambria" panose="02040503050406030204" pitchFamily="18" charset="0"/>
                <a:ea typeface="Cambria" panose="02040503050406030204" pitchFamily="18" charset="0"/>
              </a:rPr>
              <a:t>Cần đảm bảo bài văn có đủ bố cục 3 phần: mở bài, thân bài, kết luận.</a:t>
            </a:r>
            <a:endParaRPr lang="en-GB" sz="2400" dirty="0" err="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273844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2019A-5167-CB33-A50E-4B948B06D3E3}"/>
              </a:ext>
            </a:extLst>
          </p:cNvPr>
          <p:cNvPicPr>
            <a:picLocks noChangeAspect="1"/>
          </p:cNvPicPr>
          <p:nvPr/>
        </p:nvPicPr>
        <p:blipFill>
          <a:blip r:embed="rId2"/>
          <a:stretch>
            <a:fillRect/>
          </a:stretch>
        </p:blipFill>
        <p:spPr>
          <a:xfrm>
            <a:off x="900112" y="1014412"/>
            <a:ext cx="10678280" cy="4500563"/>
          </a:xfrm>
          <a:prstGeom prst="rect">
            <a:avLst/>
          </a:prstGeom>
        </p:spPr>
      </p:pic>
    </p:spTree>
    <p:extLst>
      <p:ext uri="{BB962C8B-B14F-4D97-AF65-F5344CB8AC3E}">
        <p14:creationId xmlns:p14="http://schemas.microsoft.com/office/powerpoint/2010/main" val="15835406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grpSp>
        <p:nvGrpSpPr>
          <p:cNvPr id="2" name="组合 28">
            <a:extLst>
              <a:ext uri="{FF2B5EF4-FFF2-40B4-BE49-F238E27FC236}">
                <a16:creationId xmlns:a16="http://schemas.microsoft.com/office/drawing/2014/main" id="{C2DB70C3-503C-99B2-B59C-3397E8EB82D7}"/>
              </a:ext>
            </a:extLst>
          </p:cNvPr>
          <p:cNvGrpSpPr/>
          <p:nvPr/>
        </p:nvGrpSpPr>
        <p:grpSpPr>
          <a:xfrm>
            <a:off x="1893116" y="1402"/>
            <a:ext cx="8999540" cy="6100496"/>
            <a:chOff x="1295400" y="132653"/>
            <a:chExt cx="6898608" cy="4429761"/>
          </a:xfrm>
        </p:grpSpPr>
        <p:grpSp>
          <p:nvGrpSpPr>
            <p:cNvPr id="3" name="组合 11">
              <a:extLst>
                <a:ext uri="{FF2B5EF4-FFF2-40B4-BE49-F238E27FC236}">
                  <a16:creationId xmlns:a16="http://schemas.microsoft.com/office/drawing/2014/main" id="{BA632153-8955-6A5B-F53F-4996845E73A6}"/>
                </a:ext>
              </a:extLst>
            </p:cNvPr>
            <p:cNvGrpSpPr/>
            <p:nvPr/>
          </p:nvGrpSpPr>
          <p:grpSpPr>
            <a:xfrm>
              <a:off x="1295400" y="912554"/>
              <a:ext cx="6898608" cy="3649860"/>
              <a:chOff x="375986" y="819150"/>
              <a:chExt cx="9525000" cy="5334000"/>
            </a:xfrm>
          </p:grpSpPr>
          <p:sp>
            <p:nvSpPr>
              <p:cNvPr id="9" name="圆角矩形 10">
                <a:extLst>
                  <a:ext uri="{FF2B5EF4-FFF2-40B4-BE49-F238E27FC236}">
                    <a16:creationId xmlns:a16="http://schemas.microsoft.com/office/drawing/2014/main" id="{D060DD4B-3833-F315-689F-C25C50C3DF17}"/>
                  </a:ext>
                </a:extLst>
              </p:cNvPr>
              <p:cNvSpPr/>
              <p:nvPr/>
            </p:nvSpPr>
            <p:spPr>
              <a:xfrm>
                <a:off x="375986" y="819150"/>
                <a:ext cx="9525000"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a:extLst>
                  <a:ext uri="{FF2B5EF4-FFF2-40B4-BE49-F238E27FC236}">
                    <a16:creationId xmlns:a16="http://schemas.microsoft.com/office/drawing/2014/main" id="{97B700F9-ADFC-9F2B-D255-BD3C96EB0190}"/>
                  </a:ext>
                </a:extLst>
              </p:cNvPr>
              <p:cNvSpPr/>
              <p:nvPr/>
            </p:nvSpPr>
            <p:spPr>
              <a:xfrm>
                <a:off x="518921" y="943429"/>
                <a:ext cx="9234680" cy="4807950"/>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5" name="图片 26">
              <a:extLst>
                <a:ext uri="{FF2B5EF4-FFF2-40B4-BE49-F238E27FC236}">
                  <a16:creationId xmlns:a16="http://schemas.microsoft.com/office/drawing/2014/main" id="{4803F07A-B023-6382-48C1-C507A672B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770" y="132653"/>
              <a:ext cx="987470" cy="1121571"/>
            </a:xfrm>
            <a:prstGeom prst="rect">
              <a:avLst/>
            </a:prstGeom>
          </p:spPr>
        </p:pic>
        <p:pic>
          <p:nvPicPr>
            <p:cNvPr id="8" name="图片 27">
              <a:extLst>
                <a:ext uri="{FF2B5EF4-FFF2-40B4-BE49-F238E27FC236}">
                  <a16:creationId xmlns:a16="http://schemas.microsoft.com/office/drawing/2014/main" id="{75BE3A66-9D2E-5A6A-9FE5-0A53C9C24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463" y="132653"/>
              <a:ext cx="987470" cy="1121571"/>
            </a:xfrm>
            <a:prstGeom prst="rect">
              <a:avLst/>
            </a:prstGeom>
          </p:spPr>
        </p:pic>
      </p:grpSp>
      <p:pic>
        <p:nvPicPr>
          <p:cNvPr id="11" name="图片 32">
            <a:extLst>
              <a:ext uri="{FF2B5EF4-FFF2-40B4-BE49-F238E27FC236}">
                <a16:creationId xmlns:a16="http://schemas.microsoft.com/office/drawing/2014/main" id="{E8736350-A84E-119D-A784-F0E9D4B5D1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41" y="2459158"/>
            <a:ext cx="3385312" cy="4470519"/>
          </a:xfrm>
          <a:prstGeom prst="rect">
            <a:avLst/>
          </a:prstGeom>
        </p:spPr>
      </p:pic>
      <p:pic>
        <p:nvPicPr>
          <p:cNvPr id="12" name="Picture 11">
            <a:extLst>
              <a:ext uri="{FF2B5EF4-FFF2-40B4-BE49-F238E27FC236}">
                <a16:creationId xmlns:a16="http://schemas.microsoft.com/office/drawing/2014/main" id="{4C0946BC-8328-261F-E7C1-1A1C37418EF4}"/>
              </a:ext>
            </a:extLst>
          </p:cNvPr>
          <p:cNvPicPr>
            <a:picLocks noChangeAspect="1"/>
          </p:cNvPicPr>
          <p:nvPr/>
        </p:nvPicPr>
        <p:blipFill>
          <a:blip r:embed="rId4"/>
          <a:stretch>
            <a:fillRect/>
          </a:stretch>
        </p:blipFill>
        <p:spPr>
          <a:xfrm>
            <a:off x="2286874" y="2084272"/>
            <a:ext cx="8212024" cy="2969009"/>
          </a:xfrm>
          <a:prstGeom prst="rect">
            <a:avLst/>
          </a:prstGeom>
        </p:spPr>
      </p:pic>
    </p:spTree>
    <p:extLst>
      <p:ext uri="{BB962C8B-B14F-4D97-AF65-F5344CB8AC3E}">
        <p14:creationId xmlns:p14="http://schemas.microsoft.com/office/powerpoint/2010/main" val="318812636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9F4FB-79C9-0A3F-ACDD-BFF14597CD53}"/>
              </a:ext>
            </a:extLst>
          </p:cNvPr>
          <p:cNvSpPr txBox="1"/>
          <p:nvPr/>
        </p:nvSpPr>
        <p:spPr>
          <a:xfrm>
            <a:off x="1615651" y="515137"/>
            <a:ext cx="966064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Nhắc</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lại</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cách</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viết</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bài</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văn</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kể</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chuyện</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sáng</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tạo</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đã</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học</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ở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tiết</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 </a:t>
            </a:r>
            <a:r>
              <a:rPr kumimoji="0" lang="en-US" sz="3600" b="1" i="0" u="none" strike="noStrike" kern="1200" cap="none" spc="0" normalizeH="0" noProof="0" dirty="0" err="1">
                <a:ln>
                  <a:noFill/>
                </a:ln>
                <a:solidFill>
                  <a:srgbClr val="892E45"/>
                </a:solidFill>
                <a:effectLst/>
                <a:uLnTx/>
                <a:uFillTx/>
                <a:latin typeface="Cambria" panose="02040503050406030204" pitchFamily="18" charset="0"/>
                <a:ea typeface="Times New Roman" panose="02020603050405020304" pitchFamily="18" charset="0"/>
                <a:cs typeface="+mn-cs"/>
              </a:rPr>
              <a:t>trước</a:t>
            </a:r>
            <a:r>
              <a:rPr kumimoji="0" lang="en-US" sz="3600" b="1" i="0" u="none" strike="noStrike" kern="1200" cap="none" spc="0" normalizeH="0" noProof="0" dirty="0">
                <a:ln>
                  <a:noFill/>
                </a:ln>
                <a:solidFill>
                  <a:srgbClr val="892E45"/>
                </a:solidFill>
                <a:effectLst/>
                <a:uLnTx/>
                <a:uFillTx/>
                <a:latin typeface="Cambria" panose="02040503050406030204" pitchFamily="18" charset="0"/>
                <a:ea typeface="Times New Roman" panose="02020603050405020304" pitchFamily="18" charset="0"/>
                <a:cs typeface="+mn-cs"/>
              </a:rPr>
              <a:t>.</a:t>
            </a:r>
            <a:endParaRPr kumimoji="0" lang="en-US" sz="4400" b="1" i="0" u="none" strike="noStrike" kern="1200" cap="none" spc="0" normalizeH="0" baseline="0" noProof="0" dirty="0">
              <a:ln>
                <a:noFill/>
              </a:ln>
              <a:solidFill>
                <a:srgbClr val="892E45"/>
              </a:solidFill>
              <a:effectLst/>
              <a:uLnTx/>
              <a:uFillTx/>
              <a:latin typeface="Cambria" panose="02040503050406030204" pitchFamily="18" charset="0"/>
              <a:ea typeface="+mn-ea"/>
              <a:cs typeface="+mn-cs"/>
            </a:endParaRPr>
          </a:p>
        </p:txBody>
      </p:sp>
      <p:pic>
        <p:nvPicPr>
          <p:cNvPr id="7" name="Picture 6">
            <a:extLst>
              <a:ext uri="{FF2B5EF4-FFF2-40B4-BE49-F238E27FC236}">
                <a16:creationId xmlns:a16="http://schemas.microsoft.com/office/drawing/2014/main" id="{82C70A40-9B25-EBA2-8C78-3D0C8D7D35C1}"/>
              </a:ext>
            </a:extLst>
          </p:cNvPr>
          <p:cNvPicPr>
            <a:picLocks noChangeAspect="1"/>
          </p:cNvPicPr>
          <p:nvPr/>
        </p:nvPicPr>
        <p:blipFill>
          <a:blip r:embed="rId4"/>
          <a:stretch>
            <a:fillRect/>
          </a:stretch>
        </p:blipFill>
        <p:spPr>
          <a:xfrm>
            <a:off x="4817283" y="2014114"/>
            <a:ext cx="5005250" cy="3048264"/>
          </a:xfrm>
          <a:prstGeom prst="rect">
            <a:avLst/>
          </a:prstGeom>
        </p:spPr>
      </p:pic>
      <p:pic>
        <p:nvPicPr>
          <p:cNvPr id="2" name="Picture 1">
            <a:extLst>
              <a:ext uri="{FF2B5EF4-FFF2-40B4-BE49-F238E27FC236}">
                <a16:creationId xmlns:a16="http://schemas.microsoft.com/office/drawing/2014/main" id="{C5F91E98-9CD7-C281-13B5-02A48258B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45" y="1636296"/>
            <a:ext cx="5221704" cy="5221704"/>
          </a:xfrm>
          <a:prstGeom prst="rect">
            <a:avLst/>
          </a:prstGeom>
        </p:spPr>
      </p:pic>
      <p:grpSp>
        <p:nvGrpSpPr>
          <p:cNvPr id="4" name="Group 3">
            <a:extLst>
              <a:ext uri="{FF2B5EF4-FFF2-40B4-BE49-F238E27FC236}">
                <a16:creationId xmlns:a16="http://schemas.microsoft.com/office/drawing/2014/main" id="{CB25DD95-CA67-4CA9-C61C-E0D1B4F81415}"/>
              </a:ext>
            </a:extLst>
          </p:cNvPr>
          <p:cNvGrpSpPr/>
          <p:nvPr/>
        </p:nvGrpSpPr>
        <p:grpSpPr>
          <a:xfrm>
            <a:off x="3677264" y="1895558"/>
            <a:ext cx="8014601" cy="2410664"/>
            <a:chOff x="1812306" y="1662510"/>
            <a:chExt cx="3759200" cy="1117600"/>
          </a:xfrm>
        </p:grpSpPr>
        <p:sp>
          <p:nvSpPr>
            <p:cNvPr id="6" name="Rounded Rectangle 16">
              <a:extLst>
                <a:ext uri="{FF2B5EF4-FFF2-40B4-BE49-F238E27FC236}">
                  <a16:creationId xmlns:a16="http://schemas.microsoft.com/office/drawing/2014/main" id="{7F7589C0-FFAF-0E72-0DEC-25930F85A0CA}"/>
                </a:ext>
              </a:extLst>
            </p:cNvPr>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D794D76-78A4-84DB-AF89-0DA3D82A2EF6}"/>
                </a:ext>
              </a:extLst>
            </p:cNvPr>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just" defTabSz="914400" rtl="0" eaLnBrk="1" fontAlgn="auto" latinLnBrk="0" hangingPunct="1">
                <a:lnSpc>
                  <a:spcPct val="100000"/>
                </a:lnSpc>
                <a:spcBef>
                  <a:spcPct val="0"/>
                </a:spcBef>
                <a:spcAft>
                  <a:spcPts val="600"/>
                </a:spcAft>
                <a:buClrTx/>
                <a:buSzTx/>
                <a:tabLst/>
                <a:defRPr/>
              </a:pPr>
              <a:r>
                <a:rPr lang="en-US" sz="3200" b="0" i="0" dirty="0" err="1">
                  <a:solidFill>
                    <a:srgbClr val="000000"/>
                  </a:solidFill>
                  <a:effectLst/>
                  <a:latin typeface="Calibri" panose="020F0502020204030204" pitchFamily="34" charset="0"/>
                  <a:cs typeface="Calibri" panose="020F0502020204030204" pitchFamily="34" charset="0"/>
                </a:rPr>
                <a:t>Các</a:t>
              </a:r>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cách viết bài văn kể chuyện sáng tạo đã học ở tiết trước</a:t>
              </a:r>
              <a:r>
                <a:rPr lang="en-US" sz="3200" b="0" i="0" dirty="0">
                  <a:solidFill>
                    <a:srgbClr val="000000"/>
                  </a:solidFill>
                  <a:effectLst/>
                  <a:latin typeface="Calibri" panose="020F0502020204030204" pitchFamily="34" charset="0"/>
                  <a:cs typeface="Calibri" panose="020F0502020204030204" pitchFamily="34" charset="0"/>
                </a:rPr>
                <a:t>:</a:t>
              </a:r>
            </a:p>
            <a:p>
              <a:pPr marR="0" lvl="0" algn="just" defTabSz="914400" rtl="0" eaLnBrk="1" fontAlgn="auto" latinLnBrk="0" hangingPunct="1">
                <a:lnSpc>
                  <a:spcPct val="100000"/>
                </a:lnSpc>
                <a:spcBef>
                  <a:spcPct val="0"/>
                </a:spcBef>
                <a:spcAft>
                  <a:spcPts val="600"/>
                </a:spcAft>
                <a:buClrTx/>
                <a:buSzTx/>
                <a:tabLst/>
                <a:defRPr/>
              </a:pP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Thêm</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lời</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kể</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lời</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tả</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lời</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 </a:t>
              </a:r>
              <a:r>
                <a:rPr kumimoji="0" lang="en-US" sz="3200" u="none" strike="noStrike" kern="1200" cap="none" spc="0" normalizeH="0" baseline="0" noProof="0" dirty="0" err="1">
                  <a:ln>
                    <a:noFill/>
                  </a:ln>
                  <a:solidFill>
                    <a:srgbClr val="000000"/>
                  </a:solidFill>
                  <a:uLnTx/>
                  <a:uFillTx/>
                  <a:latin typeface="Calibri" panose="020F0502020204030204" pitchFamily="34" charset="0"/>
                  <a:cs typeface="Calibri" panose="020F0502020204030204" pitchFamily="34" charset="0"/>
                </a:rPr>
                <a:t>thoại</a:t>
              </a:r>
              <a:r>
                <a:rPr kumimoji="0" lang="en-US" sz="32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a:t>
              </a:r>
            </a:p>
            <a:p>
              <a:pPr marR="0" lvl="0" algn="just" defTabSz="914400" rtl="0" eaLnBrk="1" fontAlgn="auto" latinLnBrk="0" hangingPunct="1">
                <a:lnSpc>
                  <a:spcPct val="100000"/>
                </a:lnSpc>
                <a:spcBef>
                  <a:spcPct val="0"/>
                </a:spcBef>
                <a:spcAft>
                  <a:spcPts val="600"/>
                </a:spcAft>
                <a:buClrTx/>
                <a:buSzTx/>
                <a:tabLst/>
                <a:defRPr/>
              </a:pPr>
              <a:r>
                <a:rPr lang="en-US" sz="3200" i="0" dirty="0">
                  <a:solidFill>
                    <a:srgbClr val="000000"/>
                  </a:solidFill>
                  <a:effectLst/>
                  <a:latin typeface="Calibri" panose="020F0502020204030204" pitchFamily="34" charset="0"/>
                  <a:cs typeface="Calibri" panose="020F0502020204030204" pitchFamily="34" charset="0"/>
                </a:rPr>
                <a:t>+ </a:t>
              </a:r>
              <a:r>
                <a:rPr lang="en-US" sz="3200" i="0" dirty="0" err="1">
                  <a:solidFill>
                    <a:srgbClr val="000000"/>
                  </a:solidFill>
                  <a:effectLst/>
                  <a:latin typeface="Calibri" panose="020F0502020204030204" pitchFamily="34" charset="0"/>
                  <a:cs typeface="Calibri" panose="020F0502020204030204" pitchFamily="34" charset="0"/>
                </a:rPr>
                <a:t>Thay</a:t>
              </a:r>
              <a:r>
                <a:rPr lang="en-US" sz="3200" i="0" dirty="0">
                  <a:solidFill>
                    <a:srgbClr val="000000"/>
                  </a:solidFill>
                  <a:effectLst/>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đổi</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cách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kết</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thúc</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của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câu</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chuyện</a:t>
              </a:r>
              <a:r>
                <a:rPr lang="en-US" sz="3200" b="1" dirty="0">
                  <a:solidFill>
                    <a:srgbClr val="000000"/>
                  </a:solidFill>
                  <a:latin typeface="Calibri" panose="020F0502020204030204" pitchFamily="34" charset="0"/>
                  <a:cs typeface="Calibri" panose="020F0502020204030204" pitchFamily="34" charset="0"/>
                </a:rPr>
                <a:t>.</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722001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owchart: Terminator 34">
            <a:extLst>
              <a:ext uri="{FF2B5EF4-FFF2-40B4-BE49-F238E27FC236}">
                <a16:creationId xmlns:a16="http://schemas.microsoft.com/office/drawing/2014/main" id="{9AA04C02-C5B8-4B9A-8EE5-A790B3CDD378}"/>
              </a:ext>
            </a:extLst>
          </p:cNvPr>
          <p:cNvSpPr/>
          <p:nvPr/>
        </p:nvSpPr>
        <p:spPr>
          <a:xfrm>
            <a:off x="2163097" y="1372676"/>
            <a:ext cx="9365459" cy="3317312"/>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40">
              <a:buClr>
                <a:srgbClr val="000000"/>
              </a:buClr>
              <a:defRPr/>
            </a:pPr>
            <a:endParaRPr lang="en-US" sz="3200" b="1" kern="0" dirty="0">
              <a:solidFill>
                <a:srgbClr val="000000"/>
              </a:solidFill>
              <a:latin typeface="Cambria" panose="02040503050406030204" pitchFamily="18" charset="0"/>
              <a:ea typeface="Cambria" panose="02040503050406030204" pitchFamily="18" charset="0"/>
              <a:sym typeface="Arial"/>
            </a:endParaRPr>
          </a:p>
        </p:txBody>
      </p:sp>
      <p:pic>
        <p:nvPicPr>
          <p:cNvPr id="6" name="Picture 6"/>
          <p:cNvPicPr>
            <a:picLocks noChangeAspect="1"/>
          </p:cNvPicPr>
          <p:nvPr/>
        </p:nvPicPr>
        <p:blipFill>
          <a:blip r:embed="rId2"/>
          <a:srcRect r="76442"/>
          <a:stretch>
            <a:fillRect/>
          </a:stretch>
        </p:blipFill>
        <p:spPr>
          <a:xfrm>
            <a:off x="-22924" y="-63187"/>
            <a:ext cx="3826963" cy="6904251"/>
          </a:xfrm>
          <a:prstGeom prst="rect">
            <a:avLst/>
          </a:prstGeom>
        </p:spPr>
      </p:pic>
      <p:pic>
        <p:nvPicPr>
          <p:cNvPr id="7" name="Picture 7"/>
          <p:cNvPicPr>
            <a:picLocks noChangeAspect="1"/>
          </p:cNvPicPr>
          <p:nvPr/>
        </p:nvPicPr>
        <p:blipFill>
          <a:blip r:embed="rId3"/>
          <a:srcRect/>
          <a:stretch>
            <a:fillRect/>
          </a:stretch>
        </p:blipFill>
        <p:spPr>
          <a:xfrm>
            <a:off x="109277" y="1046021"/>
            <a:ext cx="1524215" cy="1589795"/>
          </a:xfrm>
          <a:prstGeom prst="rect">
            <a:avLst/>
          </a:prstGeom>
        </p:spPr>
      </p:pic>
      <p:pic>
        <p:nvPicPr>
          <p:cNvPr id="8" name="Picture 8"/>
          <p:cNvPicPr>
            <a:picLocks noChangeAspect="1"/>
          </p:cNvPicPr>
          <p:nvPr/>
        </p:nvPicPr>
        <p:blipFill>
          <a:blip r:embed="rId3"/>
          <a:srcRect/>
          <a:stretch>
            <a:fillRect/>
          </a:stretch>
        </p:blipFill>
        <p:spPr>
          <a:xfrm rot="754926">
            <a:off x="10635667" y="566345"/>
            <a:ext cx="1412797" cy="1473583"/>
          </a:xfrm>
          <a:prstGeom prst="rect">
            <a:avLst/>
          </a:prstGeom>
        </p:spPr>
      </p:pic>
      <p:pic>
        <p:nvPicPr>
          <p:cNvPr id="18" name="Picture 3"/>
          <p:cNvPicPr>
            <a:picLocks noChangeAspect="1"/>
          </p:cNvPicPr>
          <p:nvPr/>
        </p:nvPicPr>
        <p:blipFill>
          <a:blip r:embed="rId4"/>
          <a:srcRect/>
          <a:stretch>
            <a:fillRect/>
          </a:stretch>
        </p:blipFill>
        <p:spPr>
          <a:xfrm rot="10800000">
            <a:off x="5770993" y="5691660"/>
            <a:ext cx="2301363" cy="1163581"/>
          </a:xfrm>
          <a:prstGeom prst="rect">
            <a:avLst/>
          </a:prstGeom>
        </p:spPr>
      </p:pic>
      <p:pic>
        <p:nvPicPr>
          <p:cNvPr id="19" name="Picture 5"/>
          <p:cNvPicPr>
            <a:picLocks noChangeAspect="1"/>
          </p:cNvPicPr>
          <p:nvPr/>
        </p:nvPicPr>
        <p:blipFill>
          <a:blip r:embed="rId3"/>
          <a:srcRect/>
          <a:stretch>
            <a:fillRect/>
          </a:stretch>
        </p:blipFill>
        <p:spPr>
          <a:xfrm>
            <a:off x="5084766" y="5689868"/>
            <a:ext cx="1053623" cy="1098953"/>
          </a:xfrm>
          <a:prstGeom prst="rect">
            <a:avLst/>
          </a:prstGeom>
        </p:spPr>
      </p:pic>
      <p:pic>
        <p:nvPicPr>
          <p:cNvPr id="2" name="Picture 1">
            <a:extLst>
              <a:ext uri="{FF2B5EF4-FFF2-40B4-BE49-F238E27FC236}">
                <a16:creationId xmlns:a16="http://schemas.microsoft.com/office/drawing/2014/main" id="{FE30FEAB-B5EB-705B-6CD1-26C87C35B0E0}"/>
              </a:ext>
            </a:extLst>
          </p:cNvPr>
          <p:cNvPicPr>
            <a:picLocks noChangeAspect="1"/>
          </p:cNvPicPr>
          <p:nvPr/>
        </p:nvPicPr>
        <p:blipFill>
          <a:blip r:embed="rId5"/>
          <a:stretch>
            <a:fillRect/>
          </a:stretch>
        </p:blipFill>
        <p:spPr>
          <a:xfrm>
            <a:off x="-374562" y="640141"/>
            <a:ext cx="3462828" cy="877900"/>
          </a:xfrm>
          <a:prstGeom prst="rect">
            <a:avLst/>
          </a:prstGeom>
        </p:spPr>
      </p:pic>
      <p:pic>
        <p:nvPicPr>
          <p:cNvPr id="4" name="Hình ảnh 23" descr="Ảnh có chứa mẫu họa&#10;&#10;Mô tả được tạo tự động">
            <a:extLst>
              <a:ext uri="{FF2B5EF4-FFF2-40B4-BE49-F238E27FC236}">
                <a16:creationId xmlns:a16="http://schemas.microsoft.com/office/drawing/2014/main" id="{A66AAB2E-BC1F-118A-E9C1-8055D84145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79" b="91001" l="9983" r="89979">
                        <a14:foregroundMark x1="51085" y1="91001" x2="52294" y2="91001"/>
                        <a14:foregroundMark x1="44941" y1="9335" x2="46861" y2="8279"/>
                      </a14:backgroundRemoval>
                    </a14:imgEffect>
                  </a14:imgLayer>
                </a14:imgProps>
              </a:ext>
            </a:extLst>
          </a:blip>
          <a:stretch>
            <a:fillRect/>
          </a:stretch>
        </p:blipFill>
        <p:spPr>
          <a:xfrm>
            <a:off x="-610435" y="2979175"/>
            <a:ext cx="5130116" cy="4103896"/>
          </a:xfrm>
          <a:prstGeom prst="rect">
            <a:avLst/>
          </a:prstGeom>
        </p:spPr>
      </p:pic>
      <p:sp>
        <p:nvSpPr>
          <p:cNvPr id="9" name="Freeform 2">
            <a:extLst>
              <a:ext uri="{FF2B5EF4-FFF2-40B4-BE49-F238E27FC236}">
                <a16:creationId xmlns:a16="http://schemas.microsoft.com/office/drawing/2014/main" id="{B26FFBF3-9BC9-D972-2D6F-8384CB3A2247}"/>
              </a:ext>
            </a:extLst>
          </p:cNvPr>
          <p:cNvSpPr/>
          <p:nvPr/>
        </p:nvSpPr>
        <p:spPr>
          <a:xfrm>
            <a:off x="8829367" y="3522846"/>
            <a:ext cx="3902159" cy="3422995"/>
          </a:xfrm>
          <a:custGeom>
            <a:avLst/>
            <a:gdLst/>
            <a:ahLst/>
            <a:cxnLst/>
            <a:rect l="l" t="t" r="r" b="b"/>
            <a:pathLst>
              <a:path w="7221309" h="7112989">
                <a:moveTo>
                  <a:pt x="0" y="0"/>
                </a:moveTo>
                <a:lnTo>
                  <a:pt x="7221309" y="0"/>
                </a:lnTo>
                <a:lnTo>
                  <a:pt x="7221309" y="7112989"/>
                </a:lnTo>
                <a:lnTo>
                  <a:pt x="0" y="7112989"/>
                </a:lnTo>
                <a:lnTo>
                  <a:pt x="0" y="0"/>
                </a:lnTo>
                <a:close/>
              </a:path>
            </a:pathLst>
          </a:custGeom>
          <a:blipFill>
            <a:blip r:embed="rId8"/>
            <a:stretch>
              <a:fillRect/>
            </a:stretch>
          </a:blipFill>
        </p:spPr>
        <p:txBody>
          <a:bodyPr/>
          <a:lstStyle/>
          <a:p>
            <a:endParaRPr lang="en-US"/>
          </a:p>
        </p:txBody>
      </p:sp>
      <p:pic>
        <p:nvPicPr>
          <p:cNvPr id="10" name="Picture 9">
            <a:extLst>
              <a:ext uri="{FF2B5EF4-FFF2-40B4-BE49-F238E27FC236}">
                <a16:creationId xmlns:a16="http://schemas.microsoft.com/office/drawing/2014/main" id="{03AD8DBA-10EB-8E84-E02F-4401C45CD39F}"/>
              </a:ext>
            </a:extLst>
          </p:cNvPr>
          <p:cNvPicPr>
            <a:picLocks noChangeAspect="1"/>
          </p:cNvPicPr>
          <p:nvPr/>
        </p:nvPicPr>
        <p:blipFill>
          <a:blip r:embed="rId9"/>
          <a:stretch>
            <a:fillRect/>
          </a:stretch>
        </p:blipFill>
        <p:spPr>
          <a:xfrm>
            <a:off x="10505046" y="-180073"/>
            <a:ext cx="1805365" cy="1787491"/>
          </a:xfrm>
          <a:prstGeom prst="rect">
            <a:avLst/>
          </a:prstGeom>
        </p:spPr>
      </p:pic>
      <p:pic>
        <p:nvPicPr>
          <p:cNvPr id="11" name="Picture 10">
            <a:extLst>
              <a:ext uri="{FF2B5EF4-FFF2-40B4-BE49-F238E27FC236}">
                <a16:creationId xmlns:a16="http://schemas.microsoft.com/office/drawing/2014/main" id="{737DFCD2-9A50-0DA2-0650-AEDB0F60B4CF}"/>
              </a:ext>
            </a:extLst>
          </p:cNvPr>
          <p:cNvPicPr>
            <a:picLocks noChangeAspect="1"/>
          </p:cNvPicPr>
          <p:nvPr/>
        </p:nvPicPr>
        <p:blipFill>
          <a:blip r:embed="rId10"/>
          <a:stretch>
            <a:fillRect/>
          </a:stretch>
        </p:blipFill>
        <p:spPr>
          <a:xfrm>
            <a:off x="5486661" y="3553926"/>
            <a:ext cx="2761727" cy="969348"/>
          </a:xfrm>
          <a:prstGeom prst="rect">
            <a:avLst/>
          </a:prstGeom>
        </p:spPr>
      </p:pic>
      <p:pic>
        <p:nvPicPr>
          <p:cNvPr id="12" name="Picture 11">
            <a:extLst>
              <a:ext uri="{FF2B5EF4-FFF2-40B4-BE49-F238E27FC236}">
                <a16:creationId xmlns:a16="http://schemas.microsoft.com/office/drawing/2014/main" id="{29BD9394-5428-0DC4-5BF3-C8B379ED2344}"/>
              </a:ext>
            </a:extLst>
          </p:cNvPr>
          <p:cNvPicPr>
            <a:picLocks noChangeAspect="1"/>
          </p:cNvPicPr>
          <p:nvPr/>
        </p:nvPicPr>
        <p:blipFill>
          <a:blip r:embed="rId11"/>
          <a:stretch>
            <a:fillRect/>
          </a:stretch>
        </p:blipFill>
        <p:spPr>
          <a:xfrm>
            <a:off x="2028022" y="1496460"/>
            <a:ext cx="9736156" cy="2493480"/>
          </a:xfrm>
          <a:prstGeom prst="rect">
            <a:avLst/>
          </a:prstGeom>
        </p:spPr>
      </p:pic>
    </p:spTree>
    <p:extLst>
      <p:ext uri="{BB962C8B-B14F-4D97-AF65-F5344CB8AC3E}">
        <p14:creationId xmlns:p14="http://schemas.microsoft.com/office/powerpoint/2010/main" val="11208969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OP-PPT-4-1">
            <a:extLst>
              <a:ext uri="{FF2B5EF4-FFF2-40B4-BE49-F238E27FC236}">
                <a16:creationId xmlns:a16="http://schemas.microsoft.com/office/drawing/2014/main" id="{CA4E5FF0-015A-4589-A5F5-DEFF652AA02A}"/>
              </a:ext>
            </a:extLst>
          </p:cNvPr>
          <p:cNvSpPr/>
          <p:nvPr/>
        </p:nvSpPr>
        <p:spPr>
          <a:xfrm>
            <a:off x="664072" y="350680"/>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片 6">
            <a:extLst>
              <a:ext uri="{FF2B5EF4-FFF2-40B4-BE49-F238E27FC236}">
                <a16:creationId xmlns:a16="http://schemas.microsoft.com/office/drawing/2014/main" id="{038D73DB-B72A-4F46-9C0D-F6AB402005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49" y="144202"/>
            <a:ext cx="6713798" cy="6713798"/>
          </a:xfrm>
          <a:prstGeom prst="rect">
            <a:avLst/>
          </a:prstGeom>
        </p:spPr>
      </p:pic>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2" name="Picture 1">
            <a:extLst>
              <a:ext uri="{FF2B5EF4-FFF2-40B4-BE49-F238E27FC236}">
                <a16:creationId xmlns:a16="http://schemas.microsoft.com/office/drawing/2014/main" id="{E9846D4E-595D-79B3-256D-7B65BA44F5AD}"/>
              </a:ext>
            </a:extLst>
          </p:cNvPr>
          <p:cNvPicPr>
            <a:picLocks noChangeAspect="1"/>
          </p:cNvPicPr>
          <p:nvPr/>
        </p:nvPicPr>
        <p:blipFill>
          <a:blip r:embed="rId3"/>
          <a:stretch>
            <a:fillRect/>
          </a:stretch>
        </p:blipFill>
        <p:spPr>
          <a:xfrm>
            <a:off x="6086474" y="1865961"/>
            <a:ext cx="5930703" cy="2002426"/>
          </a:xfrm>
          <a:prstGeom prst="rect">
            <a:avLst/>
          </a:prstGeom>
        </p:spPr>
      </p:pic>
    </p:spTree>
    <p:extLst>
      <p:ext uri="{BB962C8B-B14F-4D97-AF65-F5344CB8AC3E}">
        <p14:creationId xmlns:p14="http://schemas.microsoft.com/office/powerpoint/2010/main" val="36560839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13F81BC-6032-58B6-B297-5A83C994A5E8}"/>
              </a:ext>
            </a:extLst>
          </p:cNvPr>
          <p:cNvSpPr/>
          <p:nvPr/>
        </p:nvSpPr>
        <p:spPr>
          <a:xfrm>
            <a:off x="1469309" y="17207"/>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1</a:t>
            </a:r>
          </a:p>
        </p:txBody>
      </p:sp>
      <p:sp>
        <p:nvSpPr>
          <p:cNvPr id="9" name="TextBox 8">
            <a:extLst>
              <a:ext uri="{FF2B5EF4-FFF2-40B4-BE49-F238E27FC236}">
                <a16:creationId xmlns:a16="http://schemas.microsoft.com/office/drawing/2014/main" id="{D0B7BD07-B839-BC8D-43FA-987A55ABEB59}"/>
              </a:ext>
            </a:extLst>
          </p:cNvPr>
          <p:cNvSpPr txBox="1"/>
          <p:nvPr/>
        </p:nvSpPr>
        <p:spPr>
          <a:xfrm>
            <a:off x="2106869" y="0"/>
            <a:ext cx="9711505" cy="58477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Đọc các đoạn văn dưới đây và trả lời câu hỏi.</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E6A8FEA4-8226-F3CF-38C7-2FD0615E701C}"/>
              </a:ext>
            </a:extLst>
          </p:cNvPr>
          <p:cNvSpPr/>
          <p:nvPr/>
        </p:nvSpPr>
        <p:spPr>
          <a:xfrm>
            <a:off x="717755" y="904569"/>
            <a:ext cx="10766322" cy="258588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Chào các bạn. Tôi là chuột xù. Tôi sẽ kể cho các bạn nghe câu chuyện phiêu lưu li kì của tôi và cậu bạn thân mèo nhép.</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Hôm ấy là một ngày rất đẹp trời, chúng tôi đều muốn đi chơi. Tôi thì muốn chơi ở bên này sông, còn cậu bạn của tôi lại nằng nặc đòi di chơi ở bên kia sông. Tôi vẫn nhớ lời dặn của bác ngựa là bên kia sông nguy hiểm lắm. Thế mà </a:t>
            </a:r>
            <a:r>
              <a:rPr lang="vi-VN" sz="2000" b="1" i="0" dirty="0">
                <a:solidFill>
                  <a:srgbClr val="000000"/>
                </a:solidFill>
                <a:effectLst/>
                <a:latin typeface="Cambria" panose="02040503050406030204" pitchFamily="18" charset="0"/>
                <a:ea typeface="Cambria" panose="02040503050406030204" pitchFamily="18" charset="0"/>
              </a:rPr>
              <a:t>chẳng hiểu sao</a:t>
            </a:r>
            <a:r>
              <a:rPr lang="vi-VN" sz="2000" b="0" i="0" dirty="0">
                <a:solidFill>
                  <a:srgbClr val="000000"/>
                </a:solidFill>
                <a:effectLst/>
                <a:latin typeface="Cambria" panose="02040503050406030204" pitchFamily="18" charset="0"/>
                <a:ea typeface="Cambria" panose="02040503050406030204" pitchFamily="18" charset="0"/>
              </a:rPr>
              <a:t> mèo nhép lại cứ muốn đi chơi ở đó. Cậu ấy quả là thích phiêu lưu. Nhưng phiêu lưu mà mất an toàn thì thật đáng sợ. Tôi cố gắng thuyết phục mèo nhép. Cậu ấy chẳng những không nghe mà còn chê tôi nhát. Cuối cùng, tôi đành chịu thua và đi theo cậu ấy vì không nỡ để cậu ấy mạo hiểm một mình.</a:t>
            </a:r>
          </a:p>
        </p:txBody>
      </p:sp>
      <p:pic>
        <p:nvPicPr>
          <p:cNvPr id="12" name="Picture 11">
            <a:extLst>
              <a:ext uri="{FF2B5EF4-FFF2-40B4-BE49-F238E27FC236}">
                <a16:creationId xmlns:a16="http://schemas.microsoft.com/office/drawing/2014/main" id="{A8629C35-60F5-D2F2-561C-F03E06ECEA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73" b="97980" l="9639" r="96787">
                        <a14:foregroundMark x1="25301" y1="7828" x2="57430" y2="38889"/>
                        <a14:foregroundMark x1="32129" y1="3788" x2="48594" y2="2273"/>
                        <a14:foregroundMark x1="92369" y1="10606" x2="92369" y2="25253"/>
                        <a14:foregroundMark x1="92369" y1="25253" x2="91566" y2="25505"/>
                        <a14:foregroundMark x1="34940" y1="83333" x2="11647" y2="93939"/>
                        <a14:foregroundMark x1="71888" y1="88636" x2="76707" y2="97980"/>
                        <a14:foregroundMark x1="38153" y1="35606" x2="46185" y2="49495"/>
                        <a14:foregroundMark x1="43373" y1="22980" x2="48193" y2="37879"/>
                        <a14:foregroundMark x1="63052" y1="24242" x2="60241" y2="38636"/>
                        <a14:foregroundMark x1="57430" y1="23990" x2="46988" y2="44697"/>
                        <a14:foregroundMark x1="35341" y1="24747" x2="37751" y2="43687"/>
                        <a14:foregroundMark x1="41365" y1="25758" x2="42570" y2="41162"/>
                        <a14:foregroundMark x1="95181" y1="45707" x2="96787" y2="42677"/>
                      </a14:backgroundRemoval>
                    </a14:imgEffect>
                  </a14:imgLayer>
                </a14:imgProps>
              </a:ext>
            </a:extLst>
          </a:blip>
          <a:stretch>
            <a:fillRect/>
          </a:stretch>
        </p:blipFill>
        <p:spPr>
          <a:xfrm>
            <a:off x="338138" y="3596006"/>
            <a:ext cx="2051102" cy="3261994"/>
          </a:xfrm>
          <a:prstGeom prst="rect">
            <a:avLst/>
          </a:prstGeom>
        </p:spPr>
      </p:pic>
      <p:sp>
        <p:nvSpPr>
          <p:cNvPr id="13" name="Rectangle: Rounded Corners 12">
            <a:extLst>
              <a:ext uri="{FF2B5EF4-FFF2-40B4-BE49-F238E27FC236}">
                <a16:creationId xmlns:a16="http://schemas.microsoft.com/office/drawing/2014/main" id="{C3766E1A-CE6A-7082-52C6-8E0AFB8698F9}"/>
              </a:ext>
            </a:extLst>
          </p:cNvPr>
          <p:cNvSpPr/>
          <p:nvPr/>
        </p:nvSpPr>
        <p:spPr>
          <a:xfrm>
            <a:off x="2379406" y="3991898"/>
            <a:ext cx="9478298" cy="174030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Trên lưng bác ngựa trở về, tôi vẫn giả vờ nằm thiêm thiếp. Mèo nhép chắc là biết lỗi, cứ sụt sịt, sụt sịt, nước mắt rơi ướt cả bộ lông của tôi. So với lúc cậu ấy khăng khăng đòi sang sông chơi thì bây giờ trông cậu ấy thật quá khác biệt. Tôi phải cố nén cười. Cứ để cậu ấy ân hận một lúc nữa, như thế mới có bài học chứ.</a:t>
            </a:r>
          </a:p>
        </p:txBody>
      </p:sp>
    </p:spTree>
    <p:custDataLst>
      <p:tags r:id="rId1"/>
    </p:custDataLst>
    <p:extLst>
      <p:ext uri="{BB962C8B-B14F-4D97-AF65-F5344CB8AC3E}">
        <p14:creationId xmlns:p14="http://schemas.microsoft.com/office/powerpoint/2010/main" val="36837631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E1667-7AB5-89A8-FC81-98A27F4A30DE}"/>
              </a:ext>
            </a:extLst>
          </p:cNvPr>
          <p:cNvSpPr txBox="1"/>
          <p:nvPr/>
        </p:nvSpPr>
        <p:spPr>
          <a:xfrm>
            <a:off x="875071" y="619433"/>
            <a:ext cx="10835149" cy="3416320"/>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Các đoạn văn trên kể lại câu chuyện theo lời của nhân vật nào?</a:t>
            </a:r>
          </a:p>
          <a:p>
            <a:pPr algn="just"/>
            <a:r>
              <a:rPr lang="vi-VN" sz="2400" b="0" i="0" dirty="0">
                <a:solidFill>
                  <a:srgbClr val="000000"/>
                </a:solidFill>
                <a:effectLst/>
                <a:latin typeface="Cambria" panose="02040503050406030204" pitchFamily="18" charset="0"/>
                <a:ea typeface="Cambria" panose="02040503050406030204" pitchFamily="18" charset="0"/>
              </a:rPr>
              <a:t>b. Nhân vật đó dùng những từ ngữ nào để gọi mình và các nhân vật khác?</a:t>
            </a:r>
          </a:p>
          <a:p>
            <a:pPr algn="just"/>
            <a:r>
              <a:rPr lang="vi-VN" sz="2400" b="0" i="0" dirty="0">
                <a:solidFill>
                  <a:srgbClr val="000000"/>
                </a:solidFill>
                <a:effectLst/>
                <a:latin typeface="Cambria" panose="02040503050406030204" pitchFamily="18" charset="0"/>
                <a:ea typeface="Cambria" panose="02040503050406030204" pitchFamily="18" charset="0"/>
              </a:rPr>
              <a:t>c. Những từ ngữ in đậm thể hiện điều gì? Chọn đáp án đúng.</a:t>
            </a:r>
          </a:p>
          <a:p>
            <a:pPr algn="just"/>
            <a:r>
              <a:rPr lang="vi-VN" sz="2400" b="0" i="0" dirty="0">
                <a:solidFill>
                  <a:srgbClr val="0070C0"/>
                </a:solidFill>
                <a:effectLst/>
                <a:latin typeface="Cambria" panose="02040503050406030204" pitchFamily="18" charset="0"/>
                <a:ea typeface="Cambria" panose="02040503050406030204" pitchFamily="18" charset="0"/>
              </a:rPr>
              <a:t>A. </a:t>
            </a:r>
            <a:r>
              <a:rPr lang="vi-VN" sz="2400" b="0" i="0" dirty="0">
                <a:solidFill>
                  <a:srgbClr val="000000"/>
                </a:solidFill>
                <a:effectLst/>
                <a:latin typeface="Cambria" panose="02040503050406030204" pitchFamily="18" charset="0"/>
                <a:ea typeface="Cambria" panose="02040503050406030204" pitchFamily="18" charset="0"/>
              </a:rPr>
              <a:t>Chuột xù không chắc chắn về suy nghĩ, cảm xúc của mèo nhép.</a:t>
            </a:r>
          </a:p>
          <a:p>
            <a:pPr algn="just"/>
            <a:r>
              <a:rPr lang="vi-VN" sz="2400" b="0" i="0" dirty="0">
                <a:solidFill>
                  <a:srgbClr val="0070C0"/>
                </a:solidFill>
                <a:effectLst/>
                <a:latin typeface="Cambria" panose="02040503050406030204" pitchFamily="18" charset="0"/>
                <a:ea typeface="Cambria" panose="02040503050406030204" pitchFamily="18" charset="0"/>
              </a:rPr>
              <a:t>B. </a:t>
            </a:r>
            <a:r>
              <a:rPr lang="vi-VN" sz="2400" b="0" i="0" dirty="0">
                <a:solidFill>
                  <a:srgbClr val="000000"/>
                </a:solidFill>
                <a:effectLst/>
                <a:latin typeface="Cambria" panose="02040503050406030204" pitchFamily="18" charset="0"/>
                <a:ea typeface="Cambria" panose="02040503050406030204" pitchFamily="18" charset="0"/>
              </a:rPr>
              <a:t>Chuột xù không chắc chắn về suy nghĩ, cảm xúc của mình.</a:t>
            </a:r>
          </a:p>
          <a:p>
            <a:pPr algn="just"/>
            <a:r>
              <a:rPr lang="vi-VN" sz="2400" b="0" i="0" dirty="0">
                <a:solidFill>
                  <a:srgbClr val="0070C0"/>
                </a:solidFill>
                <a:effectLst/>
                <a:latin typeface="Cambria" panose="02040503050406030204" pitchFamily="18" charset="0"/>
                <a:ea typeface="Cambria" panose="02040503050406030204" pitchFamily="18" charset="0"/>
              </a:rPr>
              <a:t>C. </a:t>
            </a:r>
            <a:r>
              <a:rPr lang="vi-VN" sz="2400" b="0" i="0" dirty="0">
                <a:solidFill>
                  <a:srgbClr val="000000"/>
                </a:solidFill>
                <a:effectLst/>
                <a:latin typeface="Cambria" panose="02040503050406030204" pitchFamily="18" charset="0"/>
                <a:ea typeface="Cambria" panose="02040503050406030204" pitchFamily="18" charset="0"/>
              </a:rPr>
              <a:t>Chuột xù dự đoán được sự việc xảy ra tiếp theo.</a:t>
            </a:r>
          </a:p>
          <a:p>
            <a:pPr algn="just"/>
            <a:r>
              <a:rPr lang="vi-VN" sz="2400" b="0" i="0" dirty="0">
                <a:solidFill>
                  <a:srgbClr val="0070C0"/>
                </a:solidFill>
                <a:effectLst/>
                <a:latin typeface="Cambria" panose="02040503050406030204" pitchFamily="18" charset="0"/>
                <a:ea typeface="Cambria" panose="02040503050406030204" pitchFamily="18" charset="0"/>
              </a:rPr>
              <a:t>D</a:t>
            </a:r>
            <a:r>
              <a:rPr lang="en-US" sz="2400" b="0" i="0" dirty="0">
                <a:solidFill>
                  <a:srgbClr val="0070C0"/>
                </a:solidFill>
                <a:effectLst/>
                <a:latin typeface="Cambria" panose="02040503050406030204" pitchFamily="18" charset="0"/>
                <a:ea typeface="Cambria" panose="02040503050406030204" pitchFamily="18" charset="0"/>
              </a:rPr>
              <a:t>.</a:t>
            </a:r>
            <a:r>
              <a:rPr lang="vi-VN" sz="2400" b="0" i="0" dirty="0">
                <a:solidFill>
                  <a:srgbClr val="0070C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Chuột xù thể hiện sự khách quan khi kể câu chuyện.</a:t>
            </a:r>
          </a:p>
          <a:p>
            <a:pPr algn="just"/>
            <a:r>
              <a:rPr lang="vi-VN" sz="2400" b="0" i="0" dirty="0">
                <a:solidFill>
                  <a:srgbClr val="000000"/>
                </a:solidFill>
                <a:effectLst/>
                <a:latin typeface="Cambria" panose="02040503050406030204" pitchFamily="18" charset="0"/>
                <a:ea typeface="Cambria" panose="02040503050406030204" pitchFamily="18" charset="0"/>
              </a:rPr>
              <a:t>d. Cách kể chuyện trong các đoạn văn trên có gì khác với cách kể chuyện trong bài văn trang 11?</a:t>
            </a:r>
          </a:p>
        </p:txBody>
      </p:sp>
      <p:sp>
        <p:nvSpPr>
          <p:cNvPr id="5" name="Rectangle: Rounded Corners 4">
            <a:extLst>
              <a:ext uri="{FF2B5EF4-FFF2-40B4-BE49-F238E27FC236}">
                <a16:creationId xmlns:a16="http://schemas.microsoft.com/office/drawing/2014/main" id="{AD3EA747-865F-9540-FE62-022693C0540B}"/>
              </a:ext>
            </a:extLst>
          </p:cNvPr>
          <p:cNvSpPr/>
          <p:nvPr/>
        </p:nvSpPr>
        <p:spPr>
          <a:xfrm>
            <a:off x="963561" y="4414684"/>
            <a:ext cx="2281084"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đầu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7D3237CA-C0F2-EAB4-B3C6-3CAC48D0A3EF}"/>
              </a:ext>
            </a:extLst>
          </p:cNvPr>
          <p:cNvSpPr/>
          <p:nvPr/>
        </p:nvSpPr>
        <p:spPr>
          <a:xfrm>
            <a:off x="4493340" y="4385188"/>
            <a:ext cx="2880853"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EC997AB7-3673-B159-320C-456031513BEC}"/>
              </a:ext>
            </a:extLst>
          </p:cNvPr>
          <p:cNvSpPr/>
          <p:nvPr/>
        </p:nvSpPr>
        <p:spPr>
          <a:xfrm>
            <a:off x="8396747" y="4434349"/>
            <a:ext cx="2635045" cy="11995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37355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D5DAB-9E28-9588-31FF-3A5DEBD26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5" name="Rounded Rectangle 5">
            <a:extLst>
              <a:ext uri="{FF2B5EF4-FFF2-40B4-BE49-F238E27FC236}">
                <a16:creationId xmlns:a16="http://schemas.microsoft.com/office/drawing/2014/main" id="{C40D0CBE-BEF2-CE51-4BEF-152A68D55A57}"/>
              </a:ext>
            </a:extLst>
          </p:cNvPr>
          <p:cNvSpPr/>
          <p:nvPr/>
        </p:nvSpPr>
        <p:spPr>
          <a:xfrm>
            <a:off x="5037394" y="3067666"/>
            <a:ext cx="6287911" cy="169114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ambria" panose="02040503050406030204" pitchFamily="18" charset="0"/>
                <a:ea typeface="Cambria" panose="02040503050406030204" pitchFamily="18" charset="0"/>
              </a:rPr>
              <a:t>Các</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đoạn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văn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kể</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lại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câu</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chuyện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theo</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lời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của</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nhân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vật</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chuột</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xù</a:t>
            </a:r>
            <a:r>
              <a:rPr lang="en-GB" sz="3200" b="1" dirty="0">
                <a:solidFill>
                  <a:srgbClr val="002060"/>
                </a:solidFill>
                <a:latin typeface="Cambria" panose="02040503050406030204" pitchFamily="18" charset="0"/>
                <a:ea typeface="Cambria" panose="02040503050406030204" pitchFamily="18" charset="0"/>
              </a:rPr>
              <a:t>.</a:t>
            </a:r>
          </a:p>
        </p:txBody>
      </p:sp>
      <p:sp>
        <p:nvSpPr>
          <p:cNvPr id="6" name="Cloud 5">
            <a:extLst>
              <a:ext uri="{FF2B5EF4-FFF2-40B4-BE49-F238E27FC236}">
                <a16:creationId xmlns:a16="http://schemas.microsoft.com/office/drawing/2014/main" id="{8E1D5A62-DC17-4EE7-DFCB-EA849EF04429}"/>
              </a:ext>
            </a:extLst>
          </p:cNvPr>
          <p:cNvSpPr/>
          <p:nvPr/>
        </p:nvSpPr>
        <p:spPr>
          <a:xfrm>
            <a:off x="1130709" y="117987"/>
            <a:ext cx="5475111" cy="2607733"/>
          </a:xfrm>
          <a:prstGeom prst="cloud">
            <a:avLst/>
          </a:prstGeom>
          <a:solidFill>
            <a:srgbClr val="FEEBE6"/>
          </a:solidFill>
          <a:ln>
            <a:solidFill>
              <a:srgbClr val="DF8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ambria" panose="02040503050406030204" pitchFamily="18" charset="0"/>
                <a:ea typeface="Cambria" panose="02040503050406030204" pitchFamily="18" charset="0"/>
              </a:rPr>
              <a:t>a. </a:t>
            </a:r>
            <a:r>
              <a:rPr lang="en-GB" sz="3200" b="1" dirty="0" err="1">
                <a:solidFill>
                  <a:srgbClr val="FF0000"/>
                </a:solidFill>
                <a:latin typeface="Cambria" panose="02040503050406030204" pitchFamily="18" charset="0"/>
                <a:ea typeface="Cambria" panose="02040503050406030204" pitchFamily="18" charset="0"/>
              </a:rPr>
              <a:t>Các</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đoạn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văn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trên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kể</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lại</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câu</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chuyện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theo</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lời</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của</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nhân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vật</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nào</a:t>
            </a:r>
            <a:r>
              <a:rPr lang="en-GB" sz="3200" b="1" dirty="0">
                <a:solidFill>
                  <a:srgbClr val="FF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BD7B8A1-CE31-4FAD-812A-6EFB5AE4CEDF}"/>
              </a:ext>
            </a:extLst>
          </p:cNvPr>
          <p:cNvPicPr>
            <a:picLocks noChangeAspect="1"/>
          </p:cNvPicPr>
          <p:nvPr/>
        </p:nvPicPr>
        <p:blipFill>
          <a:blip r:embed="rId3"/>
          <a:stretch>
            <a:fillRect/>
          </a:stretch>
        </p:blipFill>
        <p:spPr>
          <a:xfrm>
            <a:off x="6614580" y="1297858"/>
            <a:ext cx="5577420" cy="1384891"/>
          </a:xfrm>
          <a:prstGeom prst="rect">
            <a:avLst/>
          </a:prstGeom>
        </p:spPr>
      </p:pic>
    </p:spTree>
    <p:extLst>
      <p:ext uri="{BB962C8B-B14F-4D97-AF65-F5344CB8AC3E}">
        <p14:creationId xmlns:p14="http://schemas.microsoft.com/office/powerpoint/2010/main" val="80722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D5DAB-9E28-9588-31FF-3A5DEBD26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5" name="Rounded Rectangle 5">
            <a:extLst>
              <a:ext uri="{FF2B5EF4-FFF2-40B4-BE49-F238E27FC236}">
                <a16:creationId xmlns:a16="http://schemas.microsoft.com/office/drawing/2014/main" id="{C40D0CBE-BEF2-CE51-4BEF-152A68D55A57}"/>
              </a:ext>
            </a:extLst>
          </p:cNvPr>
          <p:cNvSpPr/>
          <p:nvPr/>
        </p:nvSpPr>
        <p:spPr>
          <a:xfrm>
            <a:off x="5204543" y="4198376"/>
            <a:ext cx="6287911" cy="2172928"/>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3200" b="1" dirty="0">
                <a:solidFill>
                  <a:srgbClr val="002060"/>
                </a:solidFill>
                <a:latin typeface="Cambria" panose="02040503050406030204" pitchFamily="18" charset="0"/>
                <a:ea typeface="Cambria" panose="02040503050406030204" pitchFamily="18" charset="0"/>
              </a:rPr>
              <a:t>b. </a:t>
            </a:r>
            <a:r>
              <a:rPr lang="en-GB" sz="3200" b="1" dirty="0" err="1">
                <a:solidFill>
                  <a:srgbClr val="002060"/>
                </a:solidFill>
                <a:latin typeface="Cambria" panose="02040503050406030204" pitchFamily="18" charset="0"/>
                <a:ea typeface="Cambria" panose="02040503050406030204" pitchFamily="18" charset="0"/>
              </a:rPr>
              <a:t>Nhân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vật</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chuột</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xù</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dùng</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tôi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để</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gọi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bản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thân</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dùng</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cậu</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ấy</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để</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gọi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mèo</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nhép</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dùng</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bác</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ngựa</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để</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gọi</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bác</a:t>
            </a:r>
            <a:r>
              <a:rPr lang="en-GB" sz="3200" b="1" dirty="0">
                <a:solidFill>
                  <a:srgbClr val="002060"/>
                </a:solidFill>
                <a:latin typeface="Cambria" panose="02040503050406030204" pitchFamily="18" charset="0"/>
                <a:ea typeface="Cambria" panose="02040503050406030204" pitchFamily="18" charset="0"/>
              </a:rPr>
              <a:t> </a:t>
            </a:r>
            <a:r>
              <a:rPr lang="en-GB" sz="3200" b="1" dirty="0" err="1">
                <a:solidFill>
                  <a:srgbClr val="002060"/>
                </a:solidFill>
                <a:latin typeface="Cambria" panose="02040503050406030204" pitchFamily="18" charset="0"/>
                <a:ea typeface="Cambria" panose="02040503050406030204" pitchFamily="18" charset="0"/>
              </a:rPr>
              <a:t>ngựa</a:t>
            </a:r>
            <a:r>
              <a:rPr lang="en-GB" sz="3200" b="1" dirty="0">
                <a:solidFill>
                  <a:srgbClr val="002060"/>
                </a:solidFill>
                <a:latin typeface="Cambria" panose="02040503050406030204" pitchFamily="18" charset="0"/>
                <a:ea typeface="Cambria" panose="02040503050406030204" pitchFamily="18" charset="0"/>
              </a:rPr>
              <a:t>.</a:t>
            </a:r>
          </a:p>
        </p:txBody>
      </p:sp>
      <p:sp>
        <p:nvSpPr>
          <p:cNvPr id="6" name="Cloud 5">
            <a:extLst>
              <a:ext uri="{FF2B5EF4-FFF2-40B4-BE49-F238E27FC236}">
                <a16:creationId xmlns:a16="http://schemas.microsoft.com/office/drawing/2014/main" id="{8E1D5A62-DC17-4EE7-DFCB-EA849EF04429}"/>
              </a:ext>
            </a:extLst>
          </p:cNvPr>
          <p:cNvSpPr/>
          <p:nvPr/>
        </p:nvSpPr>
        <p:spPr>
          <a:xfrm>
            <a:off x="1130709" y="117987"/>
            <a:ext cx="5475111" cy="2607733"/>
          </a:xfrm>
          <a:prstGeom prst="cloud">
            <a:avLst/>
          </a:prstGeom>
          <a:solidFill>
            <a:srgbClr val="FEEBE6"/>
          </a:solidFill>
          <a:ln>
            <a:solidFill>
              <a:srgbClr val="DF8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rgbClr val="FF0000"/>
                </a:solidFill>
                <a:latin typeface="Cambria" panose="02040503050406030204" pitchFamily="18" charset="0"/>
                <a:ea typeface="Cambria" panose="02040503050406030204" pitchFamily="18" charset="0"/>
              </a:rPr>
              <a:t>b. </a:t>
            </a:r>
            <a:r>
              <a:rPr lang="en-GB" sz="2800" b="1" dirty="0" err="1">
                <a:solidFill>
                  <a:srgbClr val="FF0000"/>
                </a:solidFill>
                <a:latin typeface="Cambria" panose="02040503050406030204" pitchFamily="18" charset="0"/>
                <a:ea typeface="Cambria" panose="02040503050406030204" pitchFamily="18" charset="0"/>
              </a:rPr>
              <a:t>Nhân</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vật</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đó</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dùng</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những</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từ</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ngữ</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nào</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để</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gọi</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mình</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và</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các</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nhân</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vật</a:t>
            </a:r>
            <a:r>
              <a:rPr lang="en-GB" sz="2800" b="1" dirty="0">
                <a:solidFill>
                  <a:srgbClr val="FF0000"/>
                </a:solidFill>
                <a:latin typeface="Cambria" panose="02040503050406030204" pitchFamily="18" charset="0"/>
                <a:ea typeface="Cambria" panose="02040503050406030204" pitchFamily="18" charset="0"/>
              </a:rPr>
              <a:t> </a:t>
            </a:r>
            <a:r>
              <a:rPr lang="en-GB" sz="2800" b="1" dirty="0" err="1">
                <a:solidFill>
                  <a:srgbClr val="FF0000"/>
                </a:solidFill>
                <a:latin typeface="Cambria" panose="02040503050406030204" pitchFamily="18" charset="0"/>
                <a:ea typeface="Cambria" panose="02040503050406030204" pitchFamily="18" charset="0"/>
              </a:rPr>
              <a:t>khác</a:t>
            </a:r>
            <a:r>
              <a:rPr lang="en-GB" sz="2800" b="1" dirty="0">
                <a:solidFill>
                  <a:srgbClr val="FF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BD7B8A1-CE31-4FAD-812A-6EFB5AE4CEDF}"/>
              </a:ext>
            </a:extLst>
          </p:cNvPr>
          <p:cNvPicPr>
            <a:picLocks noChangeAspect="1"/>
          </p:cNvPicPr>
          <p:nvPr/>
        </p:nvPicPr>
        <p:blipFill>
          <a:blip r:embed="rId3"/>
          <a:stretch>
            <a:fillRect/>
          </a:stretch>
        </p:blipFill>
        <p:spPr>
          <a:xfrm>
            <a:off x="6614580" y="1297858"/>
            <a:ext cx="5577420" cy="1384891"/>
          </a:xfrm>
          <a:prstGeom prst="rect">
            <a:avLst/>
          </a:prstGeom>
        </p:spPr>
      </p:pic>
      <p:pic>
        <p:nvPicPr>
          <p:cNvPr id="3" name="Picture 2">
            <a:extLst>
              <a:ext uri="{FF2B5EF4-FFF2-40B4-BE49-F238E27FC236}">
                <a16:creationId xmlns:a16="http://schemas.microsoft.com/office/drawing/2014/main" id="{3219A772-E47A-1211-6C3B-B8458C070764}"/>
              </a:ext>
            </a:extLst>
          </p:cNvPr>
          <p:cNvPicPr>
            <a:picLocks noChangeAspect="1"/>
          </p:cNvPicPr>
          <p:nvPr/>
        </p:nvPicPr>
        <p:blipFill>
          <a:blip r:embed="rId4"/>
          <a:stretch>
            <a:fillRect/>
          </a:stretch>
        </p:blipFill>
        <p:spPr>
          <a:xfrm>
            <a:off x="5633884" y="2805494"/>
            <a:ext cx="6368470" cy="1173893"/>
          </a:xfrm>
          <a:prstGeom prst="rect">
            <a:avLst/>
          </a:prstGeom>
        </p:spPr>
      </p:pic>
    </p:spTree>
    <p:extLst>
      <p:ext uri="{BB962C8B-B14F-4D97-AF65-F5344CB8AC3E}">
        <p14:creationId xmlns:p14="http://schemas.microsoft.com/office/powerpoint/2010/main" val="28646294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D5DAB-9E28-9588-31FF-3A5DEBD26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a:extLst>
              <a:ext uri="{FF2B5EF4-FFF2-40B4-BE49-F238E27FC236}">
                <a16:creationId xmlns:a16="http://schemas.microsoft.com/office/drawing/2014/main" id="{8E1D5A62-DC17-4EE7-DFCB-EA849EF04429}"/>
              </a:ext>
            </a:extLst>
          </p:cNvPr>
          <p:cNvSpPr/>
          <p:nvPr/>
        </p:nvSpPr>
        <p:spPr>
          <a:xfrm>
            <a:off x="3106994" y="117987"/>
            <a:ext cx="8947354" cy="5270090"/>
          </a:xfrm>
          <a:prstGeom prst="cloud">
            <a:avLst/>
          </a:prstGeom>
          <a:solidFill>
            <a:srgbClr val="FEEBE6"/>
          </a:solidFill>
          <a:ln>
            <a:solidFill>
              <a:srgbClr val="DF8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Cambria" panose="02040503050406030204" pitchFamily="18" charset="0"/>
                <a:ea typeface="Cambria" panose="02040503050406030204" pitchFamily="18" charset="0"/>
              </a:rPr>
              <a:t>c. Những từ ngữ in đậm thể hiện điều gì? Chọn đáp án đúng.</a:t>
            </a:r>
          </a:p>
          <a:p>
            <a:pPr lvl="0" algn="just"/>
            <a:r>
              <a:rPr lang="vi-VN" sz="2400" b="1" dirty="0">
                <a:solidFill>
                  <a:srgbClr val="FF0000"/>
                </a:solidFill>
                <a:latin typeface="Cambria" panose="02040503050406030204" pitchFamily="18" charset="0"/>
                <a:ea typeface="Cambria" panose="02040503050406030204" pitchFamily="18" charset="0"/>
              </a:rPr>
              <a:t>A. Chuột xù không chắc chắn về suy nghĩ, cảm xúc của mèo nhép.</a:t>
            </a:r>
          </a:p>
          <a:p>
            <a:pPr lvl="0" algn="just"/>
            <a:r>
              <a:rPr lang="vi-VN" sz="2400" b="1" dirty="0">
                <a:solidFill>
                  <a:srgbClr val="FF0000"/>
                </a:solidFill>
                <a:latin typeface="Cambria" panose="02040503050406030204" pitchFamily="18" charset="0"/>
                <a:ea typeface="Cambria" panose="02040503050406030204" pitchFamily="18" charset="0"/>
              </a:rPr>
              <a:t>B. Chuột xù không chắc chắn về suy nghĩ, cảm xúc của mình.</a:t>
            </a:r>
          </a:p>
          <a:p>
            <a:pPr lvl="0" algn="just"/>
            <a:r>
              <a:rPr lang="vi-VN" sz="2400" b="1" dirty="0">
                <a:solidFill>
                  <a:srgbClr val="FF0000"/>
                </a:solidFill>
                <a:latin typeface="Cambria" panose="02040503050406030204" pitchFamily="18" charset="0"/>
                <a:ea typeface="Cambria" panose="02040503050406030204" pitchFamily="18" charset="0"/>
              </a:rPr>
              <a:t>C. Chuột xù dự đoán được sự việc xảy ra tiếp theo.</a:t>
            </a:r>
          </a:p>
          <a:p>
            <a:pPr lvl="0" algn="just"/>
            <a:r>
              <a:rPr lang="vi-VN" sz="2400" b="1" dirty="0">
                <a:solidFill>
                  <a:srgbClr val="FF0000"/>
                </a:solidFill>
                <a:latin typeface="Cambria" panose="02040503050406030204" pitchFamily="18" charset="0"/>
                <a:ea typeface="Cambria" panose="02040503050406030204" pitchFamily="18" charset="0"/>
              </a:rPr>
              <a:t>D. Chuột xù thể hiện sự khách quan khi kể câu chuyện.</a:t>
            </a:r>
          </a:p>
        </p:txBody>
      </p:sp>
      <p:sp>
        <p:nvSpPr>
          <p:cNvPr id="2" name="Oval 1">
            <a:extLst>
              <a:ext uri="{FF2B5EF4-FFF2-40B4-BE49-F238E27FC236}">
                <a16:creationId xmlns:a16="http://schemas.microsoft.com/office/drawing/2014/main" id="{29890FB0-3ABE-88E5-DFB3-5A4017FC143E}"/>
              </a:ext>
            </a:extLst>
          </p:cNvPr>
          <p:cNvSpPr/>
          <p:nvPr/>
        </p:nvSpPr>
        <p:spPr>
          <a:xfrm>
            <a:off x="4286865" y="1573162"/>
            <a:ext cx="481780" cy="412955"/>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2268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1077</Words>
  <Application>Microsoft Office PowerPoint</Application>
  <PresentationFormat>Widescreen</PresentationFormat>
  <Paragraphs>64</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Cambria</vt:lpstr>
      <vt:lpstr>等线</vt:lpstr>
      <vt:lpstr>等线 Light</vt:lpstr>
      <vt:lpstr>Times New Roman</vt:lpstr>
      <vt:lpstr>字魂17号-萌趣果冻体</vt:lpstr>
      <vt:lpstr>思源黑体 CN</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2024-05-24T01:09:41Z</dcterms:created>
  <dcterms:modified xsi:type="dcterms:W3CDTF">2025-09-13T09:13:10Z</dcterms:modified>
</cp:coreProperties>
</file>