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23"/>
  </p:notesMasterIdLst>
  <p:sldIdLst>
    <p:sldId id="256" r:id="rId4"/>
    <p:sldId id="257" r:id="rId5"/>
    <p:sldId id="278" r:id="rId6"/>
    <p:sldId id="260" r:id="rId7"/>
    <p:sldId id="279" r:id="rId8"/>
    <p:sldId id="313" r:id="rId9"/>
    <p:sldId id="314" r:id="rId10"/>
    <p:sldId id="315" r:id="rId11"/>
    <p:sldId id="317" r:id="rId12"/>
    <p:sldId id="318" r:id="rId13"/>
    <p:sldId id="319" r:id="rId14"/>
    <p:sldId id="321" r:id="rId15"/>
    <p:sldId id="322" r:id="rId16"/>
    <p:sldId id="323" r:id="rId17"/>
    <p:sldId id="324" r:id="rId18"/>
    <p:sldId id="332" r:id="rId19"/>
    <p:sldId id="340" r:id="rId20"/>
    <p:sldId id="341" r:id="rId21"/>
    <p:sldId id="271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5" d="100"/>
          <a:sy n="45" d="100"/>
        </p:scale>
        <p:origin x="75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B791-6761-473B-9051-E4010AB7E56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61062-41AA-4C81-A27A-F57AEDC01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16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575450" y="1147100"/>
            <a:ext cx="13092000" cy="5710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3918350" y="8000200"/>
            <a:ext cx="10449000" cy="114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963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74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1307300" y="2286700"/>
            <a:ext cx="15672000" cy="6858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2500">
                <a:solidFill>
                  <a:srgbClr val="434343"/>
                </a:solidFill>
              </a:defRPr>
            </a:lvl1pPr>
            <a:lvl2pPr marL="1828800" lvl="1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200" lvl="2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600" lvl="3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2000" lvl="4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400" lvl="5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800" lvl="6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200" lvl="7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600" lvl="8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54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1306500" y="1143000"/>
            <a:ext cx="15675000" cy="8002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50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304142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1035117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3041426" y="591065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10351176" y="591050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36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2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2616150" y="2289550"/>
            <a:ext cx="13057200" cy="3426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3918700" y="6856750"/>
            <a:ext cx="10449600" cy="229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475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889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1183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137160"/>
            <a:ext cx="18288000" cy="1042416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234024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29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41.svg"/><Relationship Id="rId7" Type="http://schemas.openxmlformats.org/officeDocument/2006/relationships/image" Target="../media/image12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7.svg"/><Relationship Id="rId5" Type="http://schemas.openxmlformats.org/officeDocument/2006/relationships/image" Target="../media/image43.sv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45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00.sv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.svg"/><Relationship Id="rId5" Type="http://schemas.openxmlformats.org/officeDocument/2006/relationships/image" Target="../media/image94.svg"/><Relationship Id="rId10" Type="http://schemas.openxmlformats.org/officeDocument/2006/relationships/image" Target="../media/image12.png"/><Relationship Id="rId4" Type="http://schemas.openxmlformats.org/officeDocument/2006/relationships/image" Target="../media/image39.png"/><Relationship Id="rId9" Type="http://schemas.openxmlformats.org/officeDocument/2006/relationships/image" Target="../media/image98.sv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pn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800100"/>
            <a:ext cx="10162913" cy="25666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2628900"/>
            <a:ext cx="11467570" cy="5797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800100"/>
            <a:ext cx="3023878" cy="22618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70EB8F-99D1-E71E-8B23-ADF07307B9D5}"/>
              </a:ext>
            </a:extLst>
          </p:cNvPr>
          <p:cNvSpPr txBox="1"/>
          <p:nvPr/>
        </p:nvSpPr>
        <p:spPr>
          <a:xfrm>
            <a:off x="304800" y="9486900"/>
            <a:ext cx="1176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9F614-2713-B68D-A13C-FDBF28FE1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400" y="2019300"/>
            <a:ext cx="1104690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6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362200" y="8001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số thập phân thích hợp với mỗi vạch của tia số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50AD56-66F9-E247-18AB-C58EE3FC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24100"/>
            <a:ext cx="16342822" cy="2743200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FE57498A-E0B8-8612-6B49-80D910E7816A}"/>
              </a:ext>
            </a:extLst>
          </p:cNvPr>
          <p:cNvSpPr/>
          <p:nvPr/>
        </p:nvSpPr>
        <p:spPr>
          <a:xfrm>
            <a:off x="7010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0,4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87C95947-14ED-F2E0-D666-BCBC17603EDB}"/>
              </a:ext>
            </a:extLst>
          </p:cNvPr>
          <p:cNvSpPr/>
          <p:nvPr/>
        </p:nvSpPr>
        <p:spPr>
          <a:xfrm>
            <a:off x="8534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5F880FE4-7469-74D1-5C05-052C35D932D2}"/>
              </a:ext>
            </a:extLst>
          </p:cNvPr>
          <p:cNvSpPr/>
          <p:nvPr/>
        </p:nvSpPr>
        <p:spPr>
          <a:xfrm>
            <a:off x="9982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7D78BC0-FA8F-4A36-AD80-EFDC9B816C84}"/>
              </a:ext>
            </a:extLst>
          </p:cNvPr>
          <p:cNvSpPr/>
          <p:nvPr/>
        </p:nvSpPr>
        <p:spPr>
          <a:xfrm>
            <a:off x="11506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057400" y="5372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2514600" y="6667500"/>
            <a:ext cx="115824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7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8" grpId="0" animBg="1"/>
      <p:bldP spid="119" grpId="0" animBg="1"/>
      <p:bldP spid="120" grpId="0" animBg="1"/>
      <p:bldP spid="121" grpId="0" animBg="1"/>
      <p:bldP spid="122" grpId="0"/>
      <p:bldP spid="1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438400" y="800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4343400" y="2095500"/>
            <a:ext cx="103632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0,04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EB09D-DBF0-8F52-CAEA-DB7DA7391E69}"/>
              </a:ext>
            </a:extLst>
          </p:cNvPr>
          <p:cNvSpPr txBox="1"/>
          <p:nvPr/>
        </p:nvSpPr>
        <p:spPr>
          <a:xfrm>
            <a:off x="1676400" y="43815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1B194-612E-0045-8675-49C45946239F}"/>
              </a:ext>
            </a:extLst>
          </p:cNvPr>
          <p:cNvSpPr txBox="1"/>
          <p:nvPr/>
        </p:nvSpPr>
        <p:spPr>
          <a:xfrm>
            <a:off x="1676400" y="63627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B8ECA2-FC7C-A68C-B789-01322246ABA0}"/>
              </a:ext>
            </a:extLst>
          </p:cNvPr>
          <p:cNvSpPr txBox="1"/>
          <p:nvPr/>
        </p:nvSpPr>
        <p:spPr>
          <a:xfrm>
            <a:off x="3581400" y="4381500"/>
            <a:ext cx="1120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131AE3-BFE0-05B3-CFCE-F6EEB6BCA9C5}"/>
              </a:ext>
            </a:extLst>
          </p:cNvPr>
          <p:cNvSpPr txBox="1"/>
          <p:nvPr/>
        </p:nvSpPr>
        <p:spPr>
          <a:xfrm>
            <a:off x="4191000" y="6286500"/>
            <a:ext cx="1318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 animBg="1"/>
      <p:bldP spid="9" grpId="0"/>
      <p:bldP spid="15" grpId="0"/>
      <p:bldP spid="1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259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4DD83-7BB0-23D4-D3EC-2D078A180CA4}"/>
              </a:ext>
            </a:extLst>
          </p:cNvPr>
          <p:cNvSpPr txBox="1"/>
          <p:nvPr/>
        </p:nvSpPr>
        <p:spPr>
          <a:xfrm>
            <a:off x="22098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7003F-554E-1DE0-E82B-AB3D9F2FCCBB}"/>
              </a:ext>
            </a:extLst>
          </p:cNvPr>
          <p:cNvSpPr txBox="1"/>
          <p:nvPr/>
        </p:nvSpPr>
        <p:spPr>
          <a:xfrm>
            <a:off x="35814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 =         kg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9BCB75-CD2C-C07B-79A4-2E9121117E97}"/>
              </a:ext>
            </a:extLst>
          </p:cNvPr>
          <p:cNvSpPr/>
          <p:nvPr/>
        </p:nvSpPr>
        <p:spPr>
          <a:xfrm>
            <a:off x="4800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1A7BC3-2E5D-BB4C-CC8A-93990ABF7129}"/>
              </a:ext>
            </a:extLst>
          </p:cNvPr>
          <p:cNvSpPr txBox="1"/>
          <p:nvPr/>
        </p:nvSpPr>
        <p:spPr>
          <a:xfrm>
            <a:off x="99060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148 ml =          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B07BCD-C69B-636F-69B9-02F5EC53AFC3}"/>
              </a:ext>
            </a:extLst>
          </p:cNvPr>
          <p:cNvSpPr/>
          <p:nvPr/>
        </p:nvSpPr>
        <p:spPr>
          <a:xfrm>
            <a:off x="12039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/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blipFill>
                <a:blip r:embed="rId2"/>
                <a:stretch>
                  <a:fillRect l="-3512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/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0,148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blipFill>
                <a:blip r:embed="rId3"/>
                <a:stretch>
                  <a:fillRect l="-3512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kg =          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7338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564 m=           km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/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/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C9672C30-85AD-1104-B8F0-FBD3DD8512B1}"/>
              </a:ext>
            </a:extLst>
          </p:cNvPr>
          <p:cNvSpPr txBox="1"/>
          <p:nvPr/>
        </p:nvSpPr>
        <p:spPr>
          <a:xfrm>
            <a:off x="11734800" y="6286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0,564 km</a:t>
            </a:r>
          </a:p>
        </p:txBody>
      </p:sp>
    </p:spTree>
    <p:extLst>
      <p:ext uri="{BB962C8B-B14F-4D97-AF65-F5344CB8AC3E}">
        <p14:creationId xmlns:p14="http://schemas.microsoft.com/office/powerpoint/2010/main" val="33053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22" grpId="0"/>
      <p:bldP spid="23" grpId="0" animBg="1"/>
      <p:bldP spid="24" grpId="0"/>
      <p:bldP spid="25" grpId="0" animBg="1"/>
      <p:bldP spid="26" grpId="0"/>
      <p:bldP spid="30" grpId="0"/>
      <p:bldP spid="31" grpId="0"/>
      <p:bldP spid="96" grpId="0" animBg="1"/>
      <p:bldP spid="97" grpId="0"/>
      <p:bldP spid="98" grpId="0" animBg="1"/>
      <p:bldP spid="99" grpId="0" animBg="1"/>
      <p:bldP spid="100" grpId="0" animBg="1"/>
      <p:bldP spid="1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/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blipFill>
                <a:blip r:embed="rId2"/>
                <a:stretch>
                  <a:fillRect l="-1907" t="-535" b="-1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3,2 m=           mm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9624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4,5 kg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8F387F2-C73F-6CA6-DFD9-EFE554FD33A8}"/>
              </a:ext>
            </a:extLst>
          </p:cNvPr>
          <p:cNvSpPr/>
          <p:nvPr/>
        </p:nvSpPr>
        <p:spPr>
          <a:xfrm>
            <a:off x="3886200" y="49149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19B0C-4A01-88CD-1B2A-EA3433C8B3E2}"/>
              </a:ext>
            </a:extLst>
          </p:cNvPr>
          <p:cNvSpPr txBox="1"/>
          <p:nvPr/>
        </p:nvSpPr>
        <p:spPr>
          <a:xfrm>
            <a:off x="3352800" y="7429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m 200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7819CE-66F9-7991-8CAD-45D3C8059077}"/>
              </a:ext>
            </a:extLst>
          </p:cNvPr>
          <p:cNvSpPr txBox="1"/>
          <p:nvPr/>
        </p:nvSpPr>
        <p:spPr>
          <a:xfrm>
            <a:off x="3352800" y="8420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3 200 mm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1D41AA8-E346-2F17-BC41-E8F2BE1FF7B4}"/>
              </a:ext>
            </a:extLst>
          </p:cNvPr>
          <p:cNvSpPr txBox="1"/>
          <p:nvPr/>
        </p:nvSpPr>
        <p:spPr>
          <a:xfrm>
            <a:off x="11582400" y="7048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kg 500 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04AE90F-388C-D124-92FB-A6CC10A3231E}"/>
              </a:ext>
            </a:extLst>
          </p:cNvPr>
          <p:cNvSpPr txBox="1"/>
          <p:nvPr/>
        </p:nvSpPr>
        <p:spPr>
          <a:xfrm>
            <a:off x="11582400" y="8039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4 500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EA8496-F54E-8B89-A7E6-1F85627713C7}"/>
              </a:ext>
            </a:extLst>
          </p:cNvPr>
          <p:cNvSpPr/>
          <p:nvPr/>
        </p:nvSpPr>
        <p:spPr>
          <a:xfrm>
            <a:off x="12268200" y="47625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/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blipFill>
                <a:blip r:embed="rId3"/>
                <a:stretch>
                  <a:fillRect l="-573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/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blipFill>
                <a:blip r:embed="rId4"/>
                <a:stretch>
                  <a:fillRect l="-573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6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31" grpId="0"/>
      <p:bldP spid="96" grpId="0" animBg="1"/>
      <p:bldP spid="97" grpId="0"/>
      <p:bldP spid="98" grpId="0" animBg="1"/>
      <p:bldP spid="99" grpId="0" animBg="1"/>
      <p:bldP spid="14" grpId="0"/>
      <p:bldP spid="29" grpId="0"/>
      <p:bldP spid="103" grpId="0"/>
      <p:bldP spid="104" grpId="0"/>
      <p:bldP spid="22" grpId="0" animBg="1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463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2118DE-146C-5F86-6970-946DA1A3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781300"/>
            <a:ext cx="8229600" cy="6959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/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132 mm =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cm = 13,2 cm.</a:t>
                </a:r>
              </a:p>
              <a:p>
                <a:pPr algn="just"/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13,2 cm</a:t>
                </a:r>
              </a:p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13,2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13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blipFill>
                <a:blip r:embed="rId3"/>
                <a:stretch>
                  <a:fillRect l="-2122" r="-2041" b="-7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/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Đổi: 165 cm 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1,65 m </a:t>
                </a: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Xà đơn cao 1,65 m.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1,65 gồm 1 là phần nguyên và 65 là phần thập phân.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blipFill>
                <a:blip r:embed="rId4"/>
                <a:stretch>
                  <a:fillRect l="-1868" b="-7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3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build="p"/>
      <p:bldP spid="2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ACC4B93-2C70-FDF6-354F-919617A2D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287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1" y="605791"/>
            <a:ext cx="2443163" cy="12878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572" y="1249700"/>
            <a:ext cx="9144018" cy="91440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80" y="-380528"/>
            <a:ext cx="10287000" cy="1028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6400" y="5105400"/>
            <a:ext cx="51816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6173C1-FF11-F3C5-872D-9A23B4177E02}"/>
              </a:ext>
            </a:extLst>
          </p:cNvPr>
          <p:cNvSpPr txBox="1"/>
          <p:nvPr/>
        </p:nvSpPr>
        <p:spPr>
          <a:xfrm>
            <a:off x="5334000" y="4457700"/>
            <a:ext cx="103400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3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7D6BE-EFDB-2C48-02BF-852669D70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56" y="0"/>
            <a:ext cx="10201644" cy="4496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6A57C-FE48-C2A6-3EB5-30F9E82C45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00" y="1790700"/>
            <a:ext cx="777307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图片 12">
            <a:extLst>
              <a:ext uri="{FF2B5EF4-FFF2-40B4-BE49-F238E27FC236}">
                <a16:creationId xmlns:a16="http://schemas.microsoft.com/office/drawing/2014/main" id="{FF37ADDB-793F-EE0F-587A-6FEC85B63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200" y="3390900"/>
            <a:ext cx="6637106" cy="6637106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0B8EE60-36EB-C985-5742-940EA5561488}"/>
              </a:ext>
            </a:extLst>
          </p:cNvPr>
          <p:cNvSpPr/>
          <p:nvPr/>
        </p:nvSpPr>
        <p:spPr>
          <a:xfrm>
            <a:off x="2362200" y="2171700"/>
            <a:ext cx="4495800" cy="2057400"/>
          </a:xfrm>
          <a:prstGeom prst="wedgeRoundRectCallout">
            <a:avLst>
              <a:gd name="adj1" fmla="val 48306"/>
              <a:gd name="adj2" fmla="val 740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0,02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3D83402-6844-0916-1CC5-D5F6B273B2E6}"/>
              </a:ext>
            </a:extLst>
          </p:cNvPr>
          <p:cNvSpPr/>
          <p:nvPr/>
        </p:nvSpPr>
        <p:spPr>
          <a:xfrm>
            <a:off x="10134600" y="1714500"/>
            <a:ext cx="6705600" cy="2057400"/>
          </a:xfrm>
          <a:prstGeom prst="wedgeRoundRectCallout">
            <a:avLst>
              <a:gd name="adj1" fmla="val -32414"/>
              <a:gd name="adj2" fmla="val 7193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81614" y="2185812"/>
            <a:ext cx="3977686" cy="11276944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76645" y="1061503"/>
            <a:ext cx="9858846" cy="7879105"/>
          </a:xfrm>
          <a:custGeom>
            <a:avLst/>
            <a:gdLst/>
            <a:ahLst/>
            <a:cxnLst/>
            <a:rect l="l" t="t" r="r" b="b"/>
            <a:pathLst>
              <a:path w="9858846" h="7879105">
                <a:moveTo>
                  <a:pt x="0" y="0"/>
                </a:moveTo>
                <a:lnTo>
                  <a:pt x="9858846" y="0"/>
                </a:lnTo>
                <a:lnTo>
                  <a:pt x="9858846" y="7879105"/>
                </a:lnTo>
                <a:lnTo>
                  <a:pt x="0" y="7879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90811-7BC7-075E-60EA-3C1D4F20C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3400" y="30861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251884" y="1301065"/>
            <a:ext cx="6036116" cy="7684870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076250" cy="51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E9FABA-E04A-6339-6D96-AE83D6C7C734}"/>
              </a:ext>
            </a:extLst>
          </p:cNvPr>
          <p:cNvSpPr txBox="1"/>
          <p:nvPr/>
        </p:nvSpPr>
        <p:spPr>
          <a:xfrm>
            <a:off x="685800" y="2400300"/>
            <a:ext cx="1089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số thập phân, đọc được số thập phân.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3B1150-CAD9-F7F5-0D9A-A64EDDE9B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4230499" cy="247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D35017-2AF7-021C-9A10-BABDFD90A779}"/>
              </a:ext>
            </a:extLst>
          </p:cNvPr>
          <p:cNvSpPr txBox="1"/>
          <p:nvPr/>
        </p:nvSpPr>
        <p:spPr>
          <a:xfrm>
            <a:off x="685800" y="4229100"/>
            <a:ext cx="1089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 được việc nhận biết số thập phân; đọc số thập phân trong một số tình huống thực tế.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7F67B978-D4BA-35BD-1AA0-4C6B97CE8B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52500"/>
            <a:ext cx="8066486" cy="60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6131A7-7E7C-D9ED-489C-B6AE51581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95300"/>
            <a:ext cx="8687553" cy="963251"/>
          </a:xfrm>
          <a:prstGeom prst="rect">
            <a:avLst/>
          </a:prstGeom>
        </p:spPr>
      </p:pic>
      <p:pic>
        <p:nvPicPr>
          <p:cNvPr id="26" name="Picture 25" descr="A group of children standing in front of a desk&#10;&#10;Description automatically generated">
            <a:extLst>
              <a:ext uri="{FF2B5EF4-FFF2-40B4-BE49-F238E27FC236}">
                <a16:creationId xmlns:a16="http://schemas.microsoft.com/office/drawing/2014/main" id="{B3B5C733-84D4-AC6C-E048-5A3F96803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27887"/>
            <a:ext cx="13792200" cy="736378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C104BF6-352B-84E2-A3E4-1B77E129702B}"/>
              </a:ext>
            </a:extLst>
          </p:cNvPr>
          <p:cNvSpPr/>
          <p:nvPr/>
        </p:nvSpPr>
        <p:spPr>
          <a:xfrm>
            <a:off x="3200400" y="2628900"/>
            <a:ext cx="34290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cm,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dm.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483F1BB-A2F6-01B9-9444-090898E07934}"/>
              </a:ext>
            </a:extLst>
          </p:cNvPr>
          <p:cNvSpPr/>
          <p:nvPr/>
        </p:nvSpPr>
        <p:spPr>
          <a:xfrm>
            <a:off x="7467600" y="27051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61701C-C1AC-2181-9231-BC7F6D539FF3}"/>
              </a:ext>
            </a:extLst>
          </p:cNvPr>
          <p:cNvSpPr/>
          <p:nvPr/>
        </p:nvSpPr>
        <p:spPr>
          <a:xfrm>
            <a:off x="9372600" y="4305300"/>
            <a:ext cx="2819400" cy="1447800"/>
          </a:xfrm>
          <a:prstGeom prst="wedgeRoundRectCallout">
            <a:avLst>
              <a:gd name="adj1" fmla="val 21758"/>
              <a:gd name="adj2" fmla="val 641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5E901CD-B6ED-F82E-5B15-92FA3449831C}"/>
              </a:ext>
            </a:extLst>
          </p:cNvPr>
          <p:cNvSpPr/>
          <p:nvPr/>
        </p:nvSpPr>
        <p:spPr>
          <a:xfrm>
            <a:off x="12268200" y="28575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 descr="Không có mô tả.">
            <a:extLst>
              <a:ext uri="{FF2B5EF4-FFF2-40B4-BE49-F238E27FC236}">
                <a16:creationId xmlns:a16="http://schemas.microsoft.com/office/drawing/2014/main" id="{2FC782EA-7A51-8A72-EF9D-B97EFEA76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71600" y="4191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/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m;</a:t>
                </a:r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0,9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blipFill>
                <a:blip r:embed="rId2"/>
                <a:stretch>
                  <a:fillRect l="-1451" r="-297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/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blipFill>
                <a:blip r:embed="rId3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/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1,18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blipFill>
                <a:blip r:embed="rId4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CC737D49-46B9-E6BC-CF9D-45FD3A8F3D20}"/>
              </a:ext>
            </a:extLst>
          </p:cNvPr>
          <p:cNvSpPr/>
          <p:nvPr/>
        </p:nvSpPr>
        <p:spPr>
          <a:xfrm>
            <a:off x="3581400" y="6438900"/>
            <a:ext cx="11582400" cy="1066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0,9; 1,18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3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1236135" y="700218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582161" y="330471"/>
            <a:ext cx="1307946" cy="1706494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16262814" y="7899106"/>
            <a:ext cx="1578104" cy="2159000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9" name="Object 1">
            <a:extLst>
              <a:ext uri="{FF2B5EF4-FFF2-40B4-BE49-F238E27FC236}">
                <a16:creationId xmlns:a16="http://schemas.microsoft.com/office/drawing/2014/main" id="{6A27E150-DF14-4854-A902-0EE867422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483012"/>
              </p:ext>
            </p:extLst>
          </p:nvPr>
        </p:nvGraphicFramePr>
        <p:xfrm>
          <a:off x="12098744" y="2568068"/>
          <a:ext cx="228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39" name="Object 1">
                        <a:extLst>
                          <a:ext uri="{FF2B5EF4-FFF2-40B4-BE49-F238E27FC236}">
                            <a16:creationId xmlns:a16="http://schemas.microsoft.com/office/drawing/2014/main" id="{6A27E150-DF14-4854-A902-0EE867422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8744" y="2568068"/>
                        <a:ext cx="228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6401443-D851-4FE3-BAC1-0CEA3F503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14701"/>
              </p:ext>
            </p:extLst>
          </p:nvPr>
        </p:nvGraphicFramePr>
        <p:xfrm>
          <a:off x="2286000" y="2324100"/>
          <a:ext cx="13608000" cy="5184000"/>
        </p:xfrm>
        <a:graphic>
          <a:graphicData uri="http://schemas.openxmlformats.org/drawingml/2006/table">
            <a:tbl>
              <a:tblPr firstRow="1" bandRow="1"/>
              <a:tblGrid>
                <a:gridCol w="2367466">
                  <a:extLst>
                    <a:ext uri="{9D8B030D-6E8A-4147-A177-3AD203B41FA5}">
                      <a16:colId xmlns:a16="http://schemas.microsoft.com/office/drawing/2014/main" val="2474436493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3434899594"/>
                    </a:ext>
                  </a:extLst>
                </a:gridCol>
                <a:gridCol w="8446534">
                  <a:extLst>
                    <a:ext uri="{9D8B030D-6E8A-4147-A177-3AD203B41FA5}">
                      <a16:colId xmlns:a16="http://schemas.microsoft.com/office/drawing/2014/main" val="602647431"/>
                    </a:ext>
                  </a:extLst>
                </a:gridCol>
              </a:tblGrid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1718939"/>
                  </a:ext>
                </a:extLst>
              </a:tr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9414427"/>
                  </a:ext>
                </a:extLst>
              </a:tr>
            </a:tbl>
          </a:graphicData>
        </a:graphic>
      </p:graphicFrame>
      <p:sp>
        <p:nvSpPr>
          <p:cNvPr id="50" name="Text Box 50">
            <a:extLst>
              <a:ext uri="{FF2B5EF4-FFF2-40B4-BE49-F238E27FC236}">
                <a16:creationId xmlns:a16="http://schemas.microsoft.com/office/drawing/2014/main" id="{6FBFD46C-4FD6-48EF-8F4B-86FE587A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3152859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0,9</a:t>
            </a:r>
          </a:p>
        </p:txBody>
      </p:sp>
      <p:sp>
        <p:nvSpPr>
          <p:cNvPr id="51" name="Text Box 50">
            <a:extLst>
              <a:ext uri="{FF2B5EF4-FFF2-40B4-BE49-F238E27FC236}">
                <a16:creationId xmlns:a16="http://schemas.microsoft.com/office/drawing/2014/main" id="{FF958A22-06D0-4CB8-9419-11BC5A59D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5683988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1,18</a:t>
            </a:r>
          </a:p>
        </p:txBody>
      </p:sp>
      <p:sp>
        <p:nvSpPr>
          <p:cNvPr id="53" name="Text Box 3">
            <a:extLst>
              <a:ext uri="{FF2B5EF4-FFF2-40B4-BE49-F238E27FC236}">
                <a16:creationId xmlns:a16="http://schemas.microsoft.com/office/drawing/2014/main" id="{B1F57273-414F-4303-8E99-51CDC677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000" y="3155804"/>
            <a:ext cx="59055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4" name="Text Box 3">
            <a:extLst>
              <a:ext uri="{FF2B5EF4-FFF2-40B4-BE49-F238E27FC236}">
                <a16:creationId xmlns:a16="http://schemas.microsoft.com/office/drawing/2014/main" id="{A1927FD7-4E14-4734-9464-8357F1A8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864" y="5801222"/>
            <a:ext cx="77343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/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/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blipFill>
                <a:blip r:embed="rId7"/>
                <a:stretch>
                  <a:fillRect b="-1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E287976-A495-4EE5-98CF-B910B9383973}"/>
              </a:ext>
            </a:extLst>
          </p:cNvPr>
          <p:cNvSpPr/>
          <p:nvPr/>
        </p:nvSpPr>
        <p:spPr>
          <a:xfrm>
            <a:off x="7924800" y="3314700"/>
            <a:ext cx="2374452" cy="4970792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>
                <a16:creationId xmlns:a16="http://schemas.microsoft.com/office/drawing/2014/main" id="{684A4CDB-ED5D-46B4-BEFB-8C1046D0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0254" y="3669678"/>
            <a:ext cx="30883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 0,9      =  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id="{3737EABF-4778-4521-B457-C1E5B76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734" y="6458880"/>
            <a:ext cx="29326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1,18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02390" y="4526080"/>
            <a:ext cx="5628052" cy="954888"/>
          </a:xfrm>
          <a:prstGeom prst="rect">
            <a:avLst/>
          </a:prstGeom>
          <a:noFill/>
        </p:spPr>
        <p:txBody>
          <a:bodyPr wrap="none" lIns="182880" tIns="91440" rIns="182880" bIns="91440" numCol="1">
            <a:prstTxWarp prst="textPlain">
              <a:avLst/>
            </a:prstTxWarp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10800" b="1" ker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buClr>
                <a:srgbClr val="000000"/>
              </a:buClr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id="{B8D5F004-78AB-48A0-8071-331ABCA5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7264" flipH="1">
            <a:off x="4394569" y="6003028"/>
            <a:ext cx="2983718" cy="19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/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/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/>
      <p:bldP spid="28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1615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Tìm hiểu về cầu Nhật Tân – Hà Nội (cầu dây văng lớn nhất Việt Nam),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cho biết thông số kĩ thuật của cầu như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53284-A655-EB48-DCF9-74B2FED3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76500"/>
            <a:ext cx="13944600" cy="4233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F6D59C-1523-A661-48D5-6F12BC2548D1}"/>
              </a:ext>
            </a:extLst>
          </p:cNvPr>
          <p:cNvSpPr/>
          <p:nvPr/>
        </p:nvSpPr>
        <p:spPr>
          <a:xfrm>
            <a:off x="990600" y="6896100"/>
            <a:ext cx="16078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9,17; 3,9; 1,5; 5,27 cũng là các số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số thập phân gồm hai phần: phần nguyên và phần thập phân, chúng được phân cách bởi dấu phẩy.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chữ số ở bên trái dấu phẩy thuộc về phần nguyên, những chữ số ở bên phải dấu phẩy thuộc về phần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904DFB-AA1F-2C06-C727-C3E9128839DB}"/>
              </a:ext>
            </a:extLst>
          </p:cNvPr>
          <p:cNvGrpSpPr/>
          <p:nvPr/>
        </p:nvGrpSpPr>
        <p:grpSpPr>
          <a:xfrm>
            <a:off x="3810000" y="2324100"/>
            <a:ext cx="11049000" cy="4953000"/>
            <a:chOff x="3810000" y="2324100"/>
            <a:chExt cx="11049000" cy="495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944085E-A240-468B-ABAB-12C1362973EF}"/>
                </a:ext>
              </a:extLst>
            </p:cNvPr>
            <p:cNvSpPr/>
            <p:nvPr/>
          </p:nvSpPr>
          <p:spPr>
            <a:xfrm>
              <a:off x="3810000" y="2324100"/>
              <a:ext cx="11049000" cy="4953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9A00D0-1D23-79F5-903A-9F35B049C24B}"/>
                </a:ext>
              </a:extLst>
            </p:cNvPr>
            <p:cNvSpPr/>
            <p:nvPr/>
          </p:nvSpPr>
          <p:spPr>
            <a:xfrm>
              <a:off x="43434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E208C3-9D83-15A4-344A-DCEDAF149835}"/>
                </a:ext>
              </a:extLst>
            </p:cNvPr>
            <p:cNvSpPr/>
            <p:nvPr/>
          </p:nvSpPr>
          <p:spPr>
            <a:xfrm>
              <a:off x="97536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35F388-485C-1F6A-E057-2BE8EBC006C7}"/>
              </a:ext>
            </a:extLst>
          </p:cNvPr>
          <p:cNvSpPr txBox="1"/>
          <p:nvPr/>
        </p:nvSpPr>
        <p:spPr>
          <a:xfrm>
            <a:off x="7924800" y="24765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F98380-1A43-249A-0B24-AC5E67354849}"/>
              </a:ext>
            </a:extLst>
          </p:cNvPr>
          <p:cNvSpPr txBox="1"/>
          <p:nvPr/>
        </p:nvSpPr>
        <p:spPr>
          <a:xfrm>
            <a:off x="9144000" y="23241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5470D-4F13-BA29-5666-5599D11E9244}"/>
              </a:ext>
            </a:extLst>
          </p:cNvPr>
          <p:cNvSpPr txBox="1"/>
          <p:nvPr/>
        </p:nvSpPr>
        <p:spPr>
          <a:xfrm>
            <a:off x="9829800" y="24765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70C0"/>
                </a:solidFill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4D784-3B8A-23DB-3BED-12ACDA252650}"/>
              </a:ext>
            </a:extLst>
          </p:cNvPr>
          <p:cNvSpPr txBox="1"/>
          <p:nvPr/>
        </p:nvSpPr>
        <p:spPr>
          <a:xfrm>
            <a:off x="4495800" y="4076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Phần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nguyên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F1151-7C07-A70C-8EE8-1B344788CC04}"/>
              </a:ext>
            </a:extLst>
          </p:cNvPr>
          <p:cNvSpPr txBox="1"/>
          <p:nvPr/>
        </p:nvSpPr>
        <p:spPr>
          <a:xfrm>
            <a:off x="9829800" y="42291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</a:rPr>
              <a:t>Phần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thập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phân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D3249-487C-283E-A3EB-43095E850AEF}"/>
              </a:ext>
            </a:extLst>
          </p:cNvPr>
          <p:cNvSpPr txBox="1"/>
          <p:nvPr/>
        </p:nvSpPr>
        <p:spPr>
          <a:xfrm>
            <a:off x="4495800" y="5753100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9,17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chín</a:t>
            </a:r>
            <a:r>
              <a:rPr lang="en-US" sz="5400" dirty="0"/>
              <a:t> </a:t>
            </a:r>
            <a:r>
              <a:rPr lang="en-US" sz="5400" dirty="0" err="1"/>
              <a:t>phảy</a:t>
            </a:r>
            <a:r>
              <a:rPr lang="en-US" sz="5400" dirty="0"/>
              <a:t> </a:t>
            </a:r>
            <a:r>
              <a:rPr lang="en-US" sz="5400" dirty="0" err="1"/>
              <a:t>mười</a:t>
            </a:r>
            <a:r>
              <a:rPr lang="en-US" sz="5400" dirty="0"/>
              <a:t> </a:t>
            </a:r>
            <a:r>
              <a:rPr lang="en-US" sz="5400" dirty="0" err="1"/>
              <a:t>bảy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7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524</Words>
  <Application>Microsoft Office PowerPoint</Application>
  <PresentationFormat>Custom</PresentationFormat>
  <Paragraphs>95</Paragraphs>
  <Slides>19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맑은 고딕</vt:lpstr>
      <vt:lpstr>Arial</vt:lpstr>
      <vt:lpstr>Bebas Neue</vt:lpstr>
      <vt:lpstr>Calibri</vt:lpstr>
      <vt:lpstr>Cambria</vt:lpstr>
      <vt:lpstr>Cambria Math</vt:lpstr>
      <vt:lpstr>等线</vt:lpstr>
      <vt:lpstr>Happy Monkey</vt:lpstr>
      <vt:lpstr>Roboto Condensed Light</vt:lpstr>
      <vt:lpstr>Symbol</vt:lpstr>
      <vt:lpstr>Times New Roman</vt:lpstr>
      <vt:lpstr>Office Theme</vt:lpstr>
      <vt:lpstr>Math Subject for Elementary - 3rd Grade: Operations and Algebraic Thinking by Slidesgo</vt:lpstr>
      <vt:lpstr>第一PPT，www.1ppt.com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STD_OANH</cp:lastModifiedBy>
  <cp:revision>42</cp:revision>
  <dcterms:created xsi:type="dcterms:W3CDTF">2006-08-16T00:00:00Z</dcterms:created>
  <dcterms:modified xsi:type="dcterms:W3CDTF">2025-09-28T02:43:42Z</dcterms:modified>
  <dc:identifier>DAGJP68S_yM</dc:identifier>
</cp:coreProperties>
</file>