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7" r:id="rId2"/>
    <p:sldId id="436" r:id="rId3"/>
    <p:sldId id="408" r:id="rId4"/>
    <p:sldId id="440" r:id="rId5"/>
    <p:sldId id="437" r:id="rId6"/>
    <p:sldId id="438" r:id="rId7"/>
    <p:sldId id="442" r:id="rId8"/>
    <p:sldId id="439" r:id="rId9"/>
    <p:sldId id="443" r:id="rId10"/>
    <p:sldId id="340" r:id="rId11"/>
  </p:sldIdLst>
  <p:sldSz cx="16276638" cy="9144000"/>
  <p:notesSz cx="6858000" cy="9144000"/>
  <p:custDataLst>
    <p:tags r:id="rId13"/>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99"/>
    <a:srgbClr val="0000CC"/>
    <a:srgbClr val="FF0066"/>
    <a:srgbClr val="FF7C80"/>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2" d="100"/>
          <a:sy n="52" d="100"/>
        </p:scale>
        <p:origin x="428" y="64"/>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10</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wm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3"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508919" y="4343401"/>
            <a:ext cx="12953999" cy="1730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8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14: CUỘC HỌP CỦA CHỮ VIẾT (T3)</a:t>
            </a: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0079" y="6096000"/>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BƯỚM 5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12" name="Picture 11">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624851"/>
            <a:ext cx="2039906" cy="1690349"/>
          </a:xfrm>
          <a:prstGeom prst="rect">
            <a:avLst/>
          </a:prstGeom>
        </p:spPr>
      </p:pic>
      <p:pic>
        <p:nvPicPr>
          <p:cNvPr id="13" name="Picture 12">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17" name="Picture 16">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666387"/>
            <a:ext cx="1970313" cy="1454879"/>
          </a:xfrm>
          <a:prstGeom prst="rect">
            <a:avLst/>
          </a:prstGeom>
        </p:spPr>
      </p:pic>
      <p:sp>
        <p:nvSpPr>
          <p:cNvPr id="18"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21" name="Rectangle 20"/>
          <p:cNvSpPr/>
          <p:nvPr/>
        </p:nvSpPr>
        <p:spPr>
          <a:xfrm>
            <a:off x="1898950" y="3934491"/>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măng cụt</a:t>
            </a:r>
          </a:p>
        </p:txBody>
      </p:sp>
      <p:sp>
        <p:nvSpPr>
          <p:cNvPr id="22" name="Rectangle 21"/>
          <p:cNvSpPr/>
          <p:nvPr/>
        </p:nvSpPr>
        <p:spPr>
          <a:xfrm>
            <a:off x="5647567" y="3934491"/>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Bưởi</a:t>
            </a:r>
          </a:p>
        </p:txBody>
      </p:sp>
      <p:sp>
        <p:nvSpPr>
          <p:cNvPr id="23" name="Rectangle 22"/>
          <p:cNvSpPr/>
          <p:nvPr/>
        </p:nvSpPr>
        <p:spPr>
          <a:xfrm>
            <a:off x="9162928" y="3952752"/>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Sầu riêng</a:t>
            </a:r>
          </a:p>
        </p:txBody>
      </p:sp>
      <p:sp>
        <p:nvSpPr>
          <p:cNvPr id="25" name="Rectangle 24"/>
          <p:cNvSpPr/>
          <p:nvPr/>
        </p:nvSpPr>
        <p:spPr>
          <a:xfrm>
            <a:off x="12727322" y="3952752"/>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Xoài</a:t>
            </a:r>
          </a:p>
        </p:txBody>
      </p:sp>
      <p:sp>
        <p:nvSpPr>
          <p:cNvPr id="26" name="Rectangle 25"/>
          <p:cNvSpPr/>
          <p:nvPr/>
        </p:nvSpPr>
        <p:spPr>
          <a:xfrm>
            <a:off x="1644759" y="7169364"/>
            <a:ext cx="245496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Chôm chôm</a:t>
            </a:r>
          </a:p>
        </p:txBody>
      </p:sp>
      <p:sp>
        <p:nvSpPr>
          <p:cNvPr id="27" name="Rectangle 26"/>
          <p:cNvSpPr/>
          <p:nvPr/>
        </p:nvSpPr>
        <p:spPr>
          <a:xfrm>
            <a:off x="5638536" y="7169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Na</a:t>
            </a:r>
          </a:p>
        </p:txBody>
      </p:sp>
      <p:sp>
        <p:nvSpPr>
          <p:cNvPr id="28" name="Rectangle 27"/>
          <p:cNvSpPr/>
          <p:nvPr/>
        </p:nvSpPr>
        <p:spPr>
          <a:xfrm>
            <a:off x="9205119" y="7176788"/>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Bình bát</a:t>
            </a:r>
          </a:p>
        </p:txBody>
      </p:sp>
      <p:sp>
        <p:nvSpPr>
          <p:cNvPr id="29" name="Rectangle 28"/>
          <p:cNvSpPr/>
          <p:nvPr/>
        </p:nvSpPr>
        <p:spPr>
          <a:xfrm>
            <a:off x="12938919" y="7187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Trái trâm</a:t>
            </a:r>
          </a:p>
        </p:txBody>
      </p:sp>
      <p:pic>
        <p:nvPicPr>
          <p:cNvPr id="1026"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5690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5832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1197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15"/>
                                        </p:tgtEl>
                                        <p:attrNameLst>
                                          <p:attrName>r</p:attrName>
                                        </p:attrNameLst>
                                      </p:cBhvr>
                                    </p:animRot>
                                    <p:animRot by="-240000">
                                      <p:cBhvr>
                                        <p:cTn id="14" dur="200" fill="hold">
                                          <p:stCondLst>
                                            <p:cond delay="200"/>
                                          </p:stCondLst>
                                        </p:cTn>
                                        <p:tgtEl>
                                          <p:spTgt spid="15"/>
                                        </p:tgtEl>
                                        <p:attrNameLst>
                                          <p:attrName>r</p:attrName>
                                        </p:attrNameLst>
                                      </p:cBhvr>
                                    </p:animRot>
                                    <p:animRot by="240000">
                                      <p:cBhvr>
                                        <p:cTn id="15" dur="200" fill="hold">
                                          <p:stCondLst>
                                            <p:cond delay="400"/>
                                          </p:stCondLst>
                                        </p:cTn>
                                        <p:tgtEl>
                                          <p:spTgt spid="15"/>
                                        </p:tgtEl>
                                        <p:attrNameLst>
                                          <p:attrName>r</p:attrName>
                                        </p:attrNameLst>
                                      </p:cBhvr>
                                    </p:animRot>
                                    <p:animRot by="-240000">
                                      <p:cBhvr>
                                        <p:cTn id="16" dur="200" fill="hold">
                                          <p:stCondLst>
                                            <p:cond delay="600"/>
                                          </p:stCondLst>
                                        </p:cTn>
                                        <p:tgtEl>
                                          <p:spTgt spid="15"/>
                                        </p:tgtEl>
                                        <p:attrNameLst>
                                          <p:attrName>r</p:attrName>
                                        </p:attrNameLst>
                                      </p:cBhvr>
                                    </p:animRot>
                                    <p:animRot by="120000">
                                      <p:cBhvr>
                                        <p:cTn id="17" dur="200" fill="hold">
                                          <p:stCondLst>
                                            <p:cond delay="800"/>
                                          </p:stCondLst>
                                        </p:cTn>
                                        <p:tgtEl>
                                          <p:spTgt spid="15"/>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13"/>
                                        </p:tgtEl>
                                        <p:attrNameLst>
                                          <p:attrName>r</p:attrName>
                                        </p:attrNameLst>
                                      </p:cBhvr>
                                    </p:animRot>
                                    <p:animRot by="-240000">
                                      <p:cBhvr>
                                        <p:cTn id="28" dur="200" fill="hold">
                                          <p:stCondLst>
                                            <p:cond delay="200"/>
                                          </p:stCondLst>
                                        </p:cTn>
                                        <p:tgtEl>
                                          <p:spTgt spid="13"/>
                                        </p:tgtEl>
                                        <p:attrNameLst>
                                          <p:attrName>r</p:attrName>
                                        </p:attrNameLst>
                                      </p:cBhvr>
                                    </p:animRot>
                                    <p:animRot by="240000">
                                      <p:cBhvr>
                                        <p:cTn id="29" dur="200" fill="hold">
                                          <p:stCondLst>
                                            <p:cond delay="400"/>
                                          </p:stCondLst>
                                        </p:cTn>
                                        <p:tgtEl>
                                          <p:spTgt spid="13"/>
                                        </p:tgtEl>
                                        <p:attrNameLst>
                                          <p:attrName>r</p:attrName>
                                        </p:attrNameLst>
                                      </p:cBhvr>
                                    </p:animRot>
                                    <p:animRot by="-240000">
                                      <p:cBhvr>
                                        <p:cTn id="30" dur="200" fill="hold">
                                          <p:stCondLst>
                                            <p:cond delay="600"/>
                                          </p:stCondLst>
                                        </p:cTn>
                                        <p:tgtEl>
                                          <p:spTgt spid="13"/>
                                        </p:tgtEl>
                                        <p:attrNameLst>
                                          <p:attrName>r</p:attrName>
                                        </p:attrNameLst>
                                      </p:cBhvr>
                                    </p:animRot>
                                    <p:animRot by="120000">
                                      <p:cBhvr>
                                        <p:cTn id="31" dur="200" fill="hold">
                                          <p:stCondLst>
                                            <p:cond delay="800"/>
                                          </p:stCondLst>
                                        </p:cTn>
                                        <p:tgtEl>
                                          <p:spTgt spid="13"/>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12"/>
                                        </p:tgtEl>
                                        <p:attrNameLst>
                                          <p:attrName>r</p:attrName>
                                        </p:attrNameLst>
                                      </p:cBhvr>
                                    </p:animRot>
                                    <p:animRot by="-240000">
                                      <p:cBhvr>
                                        <p:cTn id="35" dur="200" fill="hold">
                                          <p:stCondLst>
                                            <p:cond delay="200"/>
                                          </p:stCondLst>
                                        </p:cTn>
                                        <p:tgtEl>
                                          <p:spTgt spid="12"/>
                                        </p:tgtEl>
                                        <p:attrNameLst>
                                          <p:attrName>r</p:attrName>
                                        </p:attrNameLst>
                                      </p:cBhvr>
                                    </p:animRot>
                                    <p:animRot by="240000">
                                      <p:cBhvr>
                                        <p:cTn id="36" dur="200" fill="hold">
                                          <p:stCondLst>
                                            <p:cond delay="400"/>
                                          </p:stCondLst>
                                        </p:cTn>
                                        <p:tgtEl>
                                          <p:spTgt spid="12"/>
                                        </p:tgtEl>
                                        <p:attrNameLst>
                                          <p:attrName>r</p:attrName>
                                        </p:attrNameLst>
                                      </p:cBhvr>
                                    </p:animRot>
                                    <p:animRot by="-240000">
                                      <p:cBhvr>
                                        <p:cTn id="37" dur="200" fill="hold">
                                          <p:stCondLst>
                                            <p:cond delay="600"/>
                                          </p:stCondLst>
                                        </p:cTn>
                                        <p:tgtEl>
                                          <p:spTgt spid="12"/>
                                        </p:tgtEl>
                                        <p:attrNameLst>
                                          <p:attrName>r</p:attrName>
                                        </p:attrNameLst>
                                      </p:cBhvr>
                                    </p:animRot>
                                    <p:animRot by="120000">
                                      <p:cBhvr>
                                        <p:cTn id="38" dur="200" fill="hold">
                                          <p:stCondLst>
                                            <p:cond delay="800"/>
                                          </p:stCondLst>
                                        </p:cTn>
                                        <p:tgtEl>
                                          <p:spTgt spid="12"/>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17"/>
                                        </p:tgtEl>
                                        <p:attrNameLst>
                                          <p:attrName>r</p:attrName>
                                        </p:attrNameLst>
                                      </p:cBhvr>
                                    </p:animRot>
                                    <p:animRot by="-240000">
                                      <p:cBhvr>
                                        <p:cTn id="42" dur="200" fill="hold">
                                          <p:stCondLst>
                                            <p:cond delay="200"/>
                                          </p:stCondLst>
                                        </p:cTn>
                                        <p:tgtEl>
                                          <p:spTgt spid="17"/>
                                        </p:tgtEl>
                                        <p:attrNameLst>
                                          <p:attrName>r</p:attrName>
                                        </p:attrNameLst>
                                      </p:cBhvr>
                                    </p:animRot>
                                    <p:animRot by="240000">
                                      <p:cBhvr>
                                        <p:cTn id="43" dur="200" fill="hold">
                                          <p:stCondLst>
                                            <p:cond delay="400"/>
                                          </p:stCondLst>
                                        </p:cTn>
                                        <p:tgtEl>
                                          <p:spTgt spid="17"/>
                                        </p:tgtEl>
                                        <p:attrNameLst>
                                          <p:attrName>r</p:attrName>
                                        </p:attrNameLst>
                                      </p:cBhvr>
                                    </p:animRot>
                                    <p:animRot by="-240000">
                                      <p:cBhvr>
                                        <p:cTn id="44" dur="200" fill="hold">
                                          <p:stCondLst>
                                            <p:cond delay="600"/>
                                          </p:stCondLst>
                                        </p:cTn>
                                        <p:tgtEl>
                                          <p:spTgt spid="17"/>
                                        </p:tgtEl>
                                        <p:attrNameLst>
                                          <p:attrName>r</p:attrName>
                                        </p:attrNameLst>
                                      </p:cBhvr>
                                    </p:animRot>
                                    <p:animRot by="120000">
                                      <p:cBhvr>
                                        <p:cTn id="45" dur="200" fill="hold">
                                          <p:stCondLst>
                                            <p:cond delay="800"/>
                                          </p:stCondLst>
                                        </p:cTn>
                                        <p:tgtEl>
                                          <p:spTgt spid="17"/>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1026"/>
                                        </p:tgtEl>
                                        <p:attrNameLst>
                                          <p:attrName>r</p:attrName>
                                        </p:attrNameLst>
                                      </p:cBhvr>
                                    </p:animRot>
                                    <p:animRot by="-240000">
                                      <p:cBhvr>
                                        <p:cTn id="49" dur="200" fill="hold">
                                          <p:stCondLst>
                                            <p:cond delay="200"/>
                                          </p:stCondLst>
                                        </p:cTn>
                                        <p:tgtEl>
                                          <p:spTgt spid="1026"/>
                                        </p:tgtEl>
                                        <p:attrNameLst>
                                          <p:attrName>r</p:attrName>
                                        </p:attrNameLst>
                                      </p:cBhvr>
                                    </p:animRot>
                                    <p:animRot by="240000">
                                      <p:cBhvr>
                                        <p:cTn id="50" dur="200" fill="hold">
                                          <p:stCondLst>
                                            <p:cond delay="400"/>
                                          </p:stCondLst>
                                        </p:cTn>
                                        <p:tgtEl>
                                          <p:spTgt spid="1026"/>
                                        </p:tgtEl>
                                        <p:attrNameLst>
                                          <p:attrName>r</p:attrName>
                                        </p:attrNameLst>
                                      </p:cBhvr>
                                    </p:animRot>
                                    <p:animRot by="-240000">
                                      <p:cBhvr>
                                        <p:cTn id="51" dur="200" fill="hold">
                                          <p:stCondLst>
                                            <p:cond delay="600"/>
                                          </p:stCondLst>
                                        </p:cTn>
                                        <p:tgtEl>
                                          <p:spTgt spid="1026"/>
                                        </p:tgtEl>
                                        <p:attrNameLst>
                                          <p:attrName>r</p:attrName>
                                        </p:attrNameLst>
                                      </p:cBhvr>
                                    </p:animRot>
                                    <p:animRot by="120000">
                                      <p:cBhvr>
                                        <p:cTn id="52" dur="200" fill="hold">
                                          <p:stCondLst>
                                            <p:cond delay="800"/>
                                          </p:stCondLst>
                                        </p:cTn>
                                        <p:tgtEl>
                                          <p:spTgt spid="1026"/>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1028"/>
                                        </p:tgtEl>
                                        <p:attrNameLst>
                                          <p:attrName>r</p:attrName>
                                        </p:attrNameLst>
                                      </p:cBhvr>
                                    </p:animRot>
                                    <p:animRot by="-240000">
                                      <p:cBhvr>
                                        <p:cTn id="56" dur="200" fill="hold">
                                          <p:stCondLst>
                                            <p:cond delay="200"/>
                                          </p:stCondLst>
                                        </p:cTn>
                                        <p:tgtEl>
                                          <p:spTgt spid="1028"/>
                                        </p:tgtEl>
                                        <p:attrNameLst>
                                          <p:attrName>r</p:attrName>
                                        </p:attrNameLst>
                                      </p:cBhvr>
                                    </p:animRot>
                                    <p:animRot by="240000">
                                      <p:cBhvr>
                                        <p:cTn id="57" dur="200" fill="hold">
                                          <p:stCondLst>
                                            <p:cond delay="400"/>
                                          </p:stCondLst>
                                        </p:cTn>
                                        <p:tgtEl>
                                          <p:spTgt spid="1028"/>
                                        </p:tgtEl>
                                        <p:attrNameLst>
                                          <p:attrName>r</p:attrName>
                                        </p:attrNameLst>
                                      </p:cBhvr>
                                    </p:animRot>
                                    <p:animRot by="-240000">
                                      <p:cBhvr>
                                        <p:cTn id="58" dur="200" fill="hold">
                                          <p:stCondLst>
                                            <p:cond delay="600"/>
                                          </p:stCondLst>
                                        </p:cTn>
                                        <p:tgtEl>
                                          <p:spTgt spid="1028"/>
                                        </p:tgtEl>
                                        <p:attrNameLst>
                                          <p:attrName>r</p:attrName>
                                        </p:attrNameLst>
                                      </p:cBhvr>
                                    </p:animRot>
                                    <p:animRot by="120000">
                                      <p:cBhvr>
                                        <p:cTn id="59" dur="200" fill="hold">
                                          <p:stCondLst>
                                            <p:cond delay="800"/>
                                          </p:stCondLst>
                                        </p:cTn>
                                        <p:tgtEl>
                                          <p:spTgt spid="1028"/>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17"/>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16"/>
                                        </p:tgtEl>
                                      </p:cBhvr>
                                    </p:animEffect>
                                    <p:animScale>
                                      <p:cBhvr>
                                        <p:cTn id="67" dur="250" autoRev="1" fill="hold"/>
                                        <p:tgtEl>
                                          <p:spTgt spid="16"/>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15"/>
                                        </p:tgtEl>
                                      </p:cBhvr>
                                    </p:animEffect>
                                    <p:animScale>
                                      <p:cBhvr>
                                        <p:cTn id="71" dur="250" autoRev="1" fill="hold"/>
                                        <p:tgtEl>
                                          <p:spTgt spid="15"/>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14"/>
                                        </p:tgtEl>
                                      </p:cBhvr>
                                    </p:animEffect>
                                    <p:animScale>
                                      <p:cBhvr>
                                        <p:cTn id="75" dur="250" autoRev="1" fill="hold"/>
                                        <p:tgtEl>
                                          <p:spTgt spid="14"/>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13"/>
                                        </p:tgtEl>
                                      </p:cBhvr>
                                    </p:animEffect>
                                    <p:animScale>
                                      <p:cBhvr>
                                        <p:cTn id="79" dur="250" autoRev="1" fill="hold"/>
                                        <p:tgtEl>
                                          <p:spTgt spid="13"/>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12"/>
                                        </p:tgtEl>
                                      </p:cBhvr>
                                    </p:animEffect>
                                    <p:animScale>
                                      <p:cBhvr>
                                        <p:cTn id="83" dur="250" autoRev="1" fill="hold"/>
                                        <p:tgtEl>
                                          <p:spTgt spid="12"/>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17"/>
                                        </p:tgtEl>
                                      </p:cBhvr>
                                    </p:animEffect>
                                    <p:animScale>
                                      <p:cBhvr>
                                        <p:cTn id="87" dur="250" autoRev="1" fill="hold"/>
                                        <p:tgtEl>
                                          <p:spTgt spid="17"/>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1026"/>
                                        </p:tgtEl>
                                      </p:cBhvr>
                                    </p:animEffect>
                                    <p:animScale>
                                      <p:cBhvr>
                                        <p:cTn id="91" dur="250" autoRev="1" fill="hold"/>
                                        <p:tgtEl>
                                          <p:spTgt spid="1026"/>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1028"/>
                                        </p:tgtEl>
                                      </p:cBhvr>
                                    </p:animEffect>
                                    <p:animScale>
                                      <p:cBhvr>
                                        <p:cTn id="95" dur="250" autoRev="1" fill="hold"/>
                                        <p:tgtEl>
                                          <p:spTgt spid="1028"/>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6" presetClass="emph" presetSubtype="0" fill="hold" nodeType="clickEffect">
                                  <p:stCondLst>
                                    <p:cond delay="0"/>
                                  </p:stCondLst>
                                  <p:childTnLst>
                                    <p:animScale>
                                      <p:cBhvr>
                                        <p:cTn id="99" dur="2000" fill="hold"/>
                                        <p:tgtEl>
                                          <p:spTgt spid="13"/>
                                        </p:tgtEl>
                                      </p:cBhvr>
                                      <p:by x="150000" y="150000"/>
                                    </p:animScale>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16"/>
                                        </p:tgtEl>
                                      </p:cBhvr>
                                    </p:animEffect>
                                    <p:animScale>
                                      <p:cBhvr>
                                        <p:cTn id="104" dur="250" autoRev="1" fill="hold"/>
                                        <p:tgtEl>
                                          <p:spTgt spid="16"/>
                                        </p:tgtEl>
                                      </p:cBhvr>
                                      <p:by x="105000" y="105000"/>
                                    </p:animScale>
                                  </p:childTnLst>
                                </p:cTn>
                              </p:par>
                            </p:childTnLst>
                          </p:cTn>
                        </p:par>
                        <p:par>
                          <p:cTn id="105" fill="hold">
                            <p:stCondLst>
                              <p:cond delay="500"/>
                            </p:stCondLst>
                            <p:childTnLst>
                              <p:par>
                                <p:cTn id="106" presetID="26" presetClass="emph" presetSubtype="0" fill="hold" nodeType="afterEffect">
                                  <p:stCondLst>
                                    <p:cond delay="0"/>
                                  </p:stCondLst>
                                  <p:childTnLst>
                                    <p:animEffect transition="out" filter="fade">
                                      <p:cBhvr>
                                        <p:cTn id="107" dur="500" tmFilter="0, 0; .2, .5; .8, .5; 1, 0"/>
                                        <p:tgtEl>
                                          <p:spTgt spid="15"/>
                                        </p:tgtEl>
                                      </p:cBhvr>
                                    </p:animEffect>
                                    <p:animScale>
                                      <p:cBhvr>
                                        <p:cTn id="108" dur="250" autoRev="1" fill="hold"/>
                                        <p:tgtEl>
                                          <p:spTgt spid="15"/>
                                        </p:tgtEl>
                                      </p:cBhvr>
                                      <p:by x="105000" y="105000"/>
                                    </p:animScale>
                                  </p:childTnLst>
                                </p:cTn>
                              </p:par>
                            </p:childTnLst>
                          </p:cTn>
                        </p:par>
                        <p:par>
                          <p:cTn id="109" fill="hold">
                            <p:stCondLst>
                              <p:cond delay="1000"/>
                            </p:stCondLst>
                            <p:childTnLst>
                              <p:par>
                                <p:cTn id="110" presetID="26" presetClass="emph" presetSubtype="0" fill="hold" nodeType="afterEffect">
                                  <p:stCondLst>
                                    <p:cond delay="0"/>
                                  </p:stCondLst>
                                  <p:childTnLst>
                                    <p:animEffect transition="out" filter="fade">
                                      <p:cBhvr>
                                        <p:cTn id="111" dur="500" tmFilter="0, 0; .2, .5; .8, .5; 1, 0"/>
                                        <p:tgtEl>
                                          <p:spTgt spid="14"/>
                                        </p:tgtEl>
                                      </p:cBhvr>
                                    </p:animEffect>
                                    <p:animScale>
                                      <p:cBhvr>
                                        <p:cTn id="112" dur="250" autoRev="1" fill="hold"/>
                                        <p:tgtEl>
                                          <p:spTgt spid="14"/>
                                        </p:tgtEl>
                                      </p:cBhvr>
                                      <p:by x="105000" y="105000"/>
                                    </p:animScale>
                                  </p:childTnLst>
                                </p:cTn>
                              </p:par>
                            </p:childTnLst>
                          </p:cTn>
                        </p:par>
                        <p:par>
                          <p:cTn id="113" fill="hold">
                            <p:stCondLst>
                              <p:cond delay="1500"/>
                            </p:stCondLst>
                            <p:childTnLst>
                              <p:par>
                                <p:cTn id="114" presetID="26" presetClass="emph" presetSubtype="0" fill="hold" nodeType="afterEffect">
                                  <p:stCondLst>
                                    <p:cond delay="0"/>
                                  </p:stCondLst>
                                  <p:childTnLst>
                                    <p:animEffect transition="out" filter="fade">
                                      <p:cBhvr>
                                        <p:cTn id="115" dur="500" tmFilter="0, 0; .2, .5; .8, .5; 1, 0"/>
                                        <p:tgtEl>
                                          <p:spTgt spid="13"/>
                                        </p:tgtEl>
                                      </p:cBhvr>
                                    </p:animEffect>
                                    <p:animScale>
                                      <p:cBhvr>
                                        <p:cTn id="116" dur="250" autoRev="1" fill="hold"/>
                                        <p:tgtEl>
                                          <p:spTgt spid="13"/>
                                        </p:tgtEl>
                                      </p:cBhvr>
                                      <p:by x="105000" y="105000"/>
                                    </p:animScale>
                                  </p:childTnLst>
                                </p:cTn>
                              </p:par>
                            </p:childTnLst>
                          </p:cTn>
                        </p:par>
                        <p:par>
                          <p:cTn id="117" fill="hold">
                            <p:stCondLst>
                              <p:cond delay="2000"/>
                            </p:stCondLst>
                            <p:childTnLst>
                              <p:par>
                                <p:cTn id="118" presetID="26" presetClass="emph" presetSubtype="0" fill="hold" nodeType="afterEffect">
                                  <p:stCondLst>
                                    <p:cond delay="0"/>
                                  </p:stCondLst>
                                  <p:childTnLst>
                                    <p:animEffect transition="out" filter="fade">
                                      <p:cBhvr>
                                        <p:cTn id="119" dur="500" tmFilter="0, 0; .2, .5; .8, .5; 1, 0"/>
                                        <p:tgtEl>
                                          <p:spTgt spid="12"/>
                                        </p:tgtEl>
                                      </p:cBhvr>
                                    </p:animEffect>
                                    <p:animScale>
                                      <p:cBhvr>
                                        <p:cTn id="120" dur="250" autoRev="1" fill="hold"/>
                                        <p:tgtEl>
                                          <p:spTgt spid="12"/>
                                        </p:tgtEl>
                                      </p:cBhvr>
                                      <p:by x="105000" y="105000"/>
                                    </p:animScale>
                                  </p:childTnLst>
                                </p:cTn>
                              </p:par>
                            </p:childTnLst>
                          </p:cTn>
                        </p:par>
                        <p:par>
                          <p:cTn id="121" fill="hold">
                            <p:stCondLst>
                              <p:cond delay="2500"/>
                            </p:stCondLst>
                            <p:childTnLst>
                              <p:par>
                                <p:cTn id="122" presetID="26" presetClass="emph" presetSubtype="0" fill="hold" nodeType="afterEffect">
                                  <p:stCondLst>
                                    <p:cond delay="0"/>
                                  </p:stCondLst>
                                  <p:childTnLst>
                                    <p:animEffect transition="out" filter="fade">
                                      <p:cBhvr>
                                        <p:cTn id="123" dur="500" tmFilter="0, 0; .2, .5; .8, .5; 1, 0"/>
                                        <p:tgtEl>
                                          <p:spTgt spid="17"/>
                                        </p:tgtEl>
                                      </p:cBhvr>
                                    </p:animEffect>
                                    <p:animScale>
                                      <p:cBhvr>
                                        <p:cTn id="124" dur="250" autoRev="1" fill="hold"/>
                                        <p:tgtEl>
                                          <p:spTgt spid="17"/>
                                        </p:tgtEl>
                                      </p:cBhvr>
                                      <p:by x="105000" y="105000"/>
                                    </p:animScale>
                                  </p:childTnLst>
                                </p:cTn>
                              </p:par>
                            </p:childTnLst>
                          </p:cTn>
                        </p:par>
                        <p:par>
                          <p:cTn id="125" fill="hold">
                            <p:stCondLst>
                              <p:cond delay="3000"/>
                            </p:stCondLst>
                            <p:childTnLst>
                              <p:par>
                                <p:cTn id="126" presetID="26" presetClass="emph" presetSubtype="0" fill="hold" nodeType="afterEffect">
                                  <p:stCondLst>
                                    <p:cond delay="0"/>
                                  </p:stCondLst>
                                  <p:childTnLst>
                                    <p:animEffect transition="out" filter="fade">
                                      <p:cBhvr>
                                        <p:cTn id="127" dur="500" tmFilter="0, 0; .2, .5; .8, .5; 1, 0"/>
                                        <p:tgtEl>
                                          <p:spTgt spid="1026"/>
                                        </p:tgtEl>
                                      </p:cBhvr>
                                    </p:animEffect>
                                    <p:animScale>
                                      <p:cBhvr>
                                        <p:cTn id="128" dur="250" autoRev="1" fill="hold"/>
                                        <p:tgtEl>
                                          <p:spTgt spid="1026"/>
                                        </p:tgtEl>
                                      </p:cBhvr>
                                      <p:by x="105000" y="105000"/>
                                    </p:animScale>
                                  </p:childTnLst>
                                </p:cTn>
                              </p:par>
                            </p:childTnLst>
                          </p:cTn>
                        </p:par>
                        <p:par>
                          <p:cTn id="129" fill="hold">
                            <p:stCondLst>
                              <p:cond delay="3500"/>
                            </p:stCondLst>
                            <p:childTnLst>
                              <p:par>
                                <p:cTn id="130" presetID="26" presetClass="emph" presetSubtype="0" fill="hold" nodeType="afterEffect">
                                  <p:stCondLst>
                                    <p:cond delay="0"/>
                                  </p:stCondLst>
                                  <p:childTnLst>
                                    <p:animEffect transition="out" filter="fade">
                                      <p:cBhvr>
                                        <p:cTn id="131" dur="500" tmFilter="0, 0; .2, .5; .8, .5; 1, 0"/>
                                        <p:tgtEl>
                                          <p:spTgt spid="1028"/>
                                        </p:tgtEl>
                                      </p:cBhvr>
                                    </p:animEffect>
                                    <p:animScale>
                                      <p:cBhvr>
                                        <p:cTn id="132" dur="250" autoRev="1" fill="hold"/>
                                        <p:tgtEl>
                                          <p:spTgt spid="1028"/>
                                        </p:tgtEl>
                                      </p:cBhvr>
                                      <p:by x="105000" y="105000"/>
                                    </p:animScale>
                                  </p:childTnLst>
                                </p:cTn>
                              </p:par>
                            </p:childTnLst>
                          </p:cTn>
                        </p:par>
                      </p:childTnLst>
                    </p:cTn>
                  </p:par>
                  <p:par>
                    <p:cTn id="133" fill="hold">
                      <p:stCondLst>
                        <p:cond delay="indefinite"/>
                      </p:stCondLst>
                      <p:childTnLst>
                        <p:par>
                          <p:cTn id="134" fill="hold">
                            <p:stCondLst>
                              <p:cond delay="0"/>
                            </p:stCondLst>
                            <p:childTnLst>
                              <p:par>
                                <p:cTn id="135" presetID="6" presetClass="emph" presetSubtype="0" fill="hold" nodeType="clickEffect">
                                  <p:stCondLst>
                                    <p:cond delay="0"/>
                                  </p:stCondLst>
                                  <p:childTnLst>
                                    <p:animScale>
                                      <p:cBhvr>
                                        <p:cTn id="136" dur="2000" fill="hold"/>
                                        <p:tgtEl>
                                          <p:spTgt spid="1028"/>
                                        </p:tgtEl>
                                      </p:cBhvr>
                                      <p:by x="150000" y="150000"/>
                                    </p:animScale>
                                  </p:childTnLst>
                                </p:cTn>
                              </p:par>
                            </p:childTnLst>
                          </p:cTn>
                        </p:par>
                      </p:childTnLst>
                    </p:cTn>
                  </p:par>
                  <p:par>
                    <p:cTn id="137" fill="hold">
                      <p:stCondLst>
                        <p:cond delay="indefinite"/>
                      </p:stCondLst>
                      <p:childTnLst>
                        <p:par>
                          <p:cTn id="138" fill="hold">
                            <p:stCondLst>
                              <p:cond delay="0"/>
                            </p:stCondLst>
                            <p:childTnLst>
                              <p:par>
                                <p:cTn id="139" presetID="26" presetClass="emph" presetSubtype="0" fill="hold" nodeType="clickEffect">
                                  <p:stCondLst>
                                    <p:cond delay="0"/>
                                  </p:stCondLst>
                                  <p:childTnLst>
                                    <p:animEffect transition="out" filter="fade">
                                      <p:cBhvr>
                                        <p:cTn id="140" dur="500" tmFilter="0, 0; .2, .5; .8, .5; 1, 0"/>
                                        <p:tgtEl>
                                          <p:spTgt spid="16"/>
                                        </p:tgtEl>
                                      </p:cBhvr>
                                    </p:animEffect>
                                    <p:animScale>
                                      <p:cBhvr>
                                        <p:cTn id="141" dur="250" autoRev="1" fill="hold"/>
                                        <p:tgtEl>
                                          <p:spTgt spid="16"/>
                                        </p:tgtEl>
                                      </p:cBhvr>
                                      <p:by x="105000" y="105000"/>
                                    </p:animScale>
                                  </p:childTnLst>
                                </p:cTn>
                              </p:par>
                            </p:childTnLst>
                          </p:cTn>
                        </p:par>
                        <p:par>
                          <p:cTn id="142" fill="hold">
                            <p:stCondLst>
                              <p:cond delay="500"/>
                            </p:stCondLst>
                            <p:childTnLst>
                              <p:par>
                                <p:cTn id="143" presetID="26" presetClass="emph" presetSubtype="0" fill="hold" nodeType="afterEffect">
                                  <p:stCondLst>
                                    <p:cond delay="0"/>
                                  </p:stCondLst>
                                  <p:childTnLst>
                                    <p:animEffect transition="out" filter="fade">
                                      <p:cBhvr>
                                        <p:cTn id="144" dur="500" tmFilter="0, 0; .2, .5; .8, .5; 1, 0"/>
                                        <p:tgtEl>
                                          <p:spTgt spid="15"/>
                                        </p:tgtEl>
                                      </p:cBhvr>
                                    </p:animEffect>
                                    <p:animScale>
                                      <p:cBhvr>
                                        <p:cTn id="145" dur="250" autoRev="1" fill="hold"/>
                                        <p:tgtEl>
                                          <p:spTgt spid="15"/>
                                        </p:tgtEl>
                                      </p:cBhvr>
                                      <p:by x="105000" y="105000"/>
                                    </p:animScale>
                                  </p:childTnLst>
                                </p:cTn>
                              </p:par>
                            </p:childTnLst>
                          </p:cTn>
                        </p:par>
                        <p:par>
                          <p:cTn id="146" fill="hold">
                            <p:stCondLst>
                              <p:cond delay="1000"/>
                            </p:stCondLst>
                            <p:childTnLst>
                              <p:par>
                                <p:cTn id="147" presetID="26" presetClass="emph" presetSubtype="0" fill="hold" nodeType="afterEffect">
                                  <p:stCondLst>
                                    <p:cond delay="0"/>
                                  </p:stCondLst>
                                  <p:childTnLst>
                                    <p:animEffect transition="out" filter="fade">
                                      <p:cBhvr>
                                        <p:cTn id="148" dur="500" tmFilter="0, 0; .2, .5; .8, .5; 1, 0"/>
                                        <p:tgtEl>
                                          <p:spTgt spid="14"/>
                                        </p:tgtEl>
                                      </p:cBhvr>
                                    </p:animEffect>
                                    <p:animScale>
                                      <p:cBhvr>
                                        <p:cTn id="149" dur="250" autoRev="1" fill="hold"/>
                                        <p:tgtEl>
                                          <p:spTgt spid="14"/>
                                        </p:tgtEl>
                                      </p:cBhvr>
                                      <p:by x="105000" y="105000"/>
                                    </p:animScale>
                                  </p:childTnLst>
                                </p:cTn>
                              </p:par>
                            </p:childTnLst>
                          </p:cTn>
                        </p:par>
                        <p:par>
                          <p:cTn id="150" fill="hold">
                            <p:stCondLst>
                              <p:cond delay="1500"/>
                            </p:stCondLst>
                            <p:childTnLst>
                              <p:par>
                                <p:cTn id="151" presetID="26" presetClass="emph" presetSubtype="0" fill="hold" nodeType="afterEffect">
                                  <p:stCondLst>
                                    <p:cond delay="0"/>
                                  </p:stCondLst>
                                  <p:childTnLst>
                                    <p:animEffect transition="out" filter="fade">
                                      <p:cBhvr>
                                        <p:cTn id="152" dur="500" tmFilter="0, 0; .2, .5; .8, .5; 1, 0"/>
                                        <p:tgtEl>
                                          <p:spTgt spid="13"/>
                                        </p:tgtEl>
                                      </p:cBhvr>
                                    </p:animEffect>
                                    <p:animScale>
                                      <p:cBhvr>
                                        <p:cTn id="153" dur="250" autoRev="1" fill="hold"/>
                                        <p:tgtEl>
                                          <p:spTgt spid="13"/>
                                        </p:tgtEl>
                                      </p:cBhvr>
                                      <p:by x="105000" y="105000"/>
                                    </p:animScale>
                                  </p:childTnLst>
                                </p:cTn>
                              </p:par>
                            </p:childTnLst>
                          </p:cTn>
                        </p:par>
                        <p:par>
                          <p:cTn id="154" fill="hold">
                            <p:stCondLst>
                              <p:cond delay="2000"/>
                            </p:stCondLst>
                            <p:childTnLst>
                              <p:par>
                                <p:cTn id="155" presetID="26" presetClass="emph" presetSubtype="0" fill="hold" nodeType="afterEffect">
                                  <p:stCondLst>
                                    <p:cond delay="0"/>
                                  </p:stCondLst>
                                  <p:childTnLst>
                                    <p:animEffect transition="out" filter="fade">
                                      <p:cBhvr>
                                        <p:cTn id="156" dur="500" tmFilter="0, 0; .2, .5; .8, .5; 1, 0"/>
                                        <p:tgtEl>
                                          <p:spTgt spid="12"/>
                                        </p:tgtEl>
                                      </p:cBhvr>
                                    </p:animEffect>
                                    <p:animScale>
                                      <p:cBhvr>
                                        <p:cTn id="157" dur="250" autoRev="1" fill="hold"/>
                                        <p:tgtEl>
                                          <p:spTgt spid="12"/>
                                        </p:tgtEl>
                                      </p:cBhvr>
                                      <p:by x="105000" y="105000"/>
                                    </p:animScale>
                                  </p:childTnLst>
                                </p:cTn>
                              </p:par>
                            </p:childTnLst>
                          </p:cTn>
                        </p:par>
                        <p:par>
                          <p:cTn id="158" fill="hold">
                            <p:stCondLst>
                              <p:cond delay="2500"/>
                            </p:stCondLst>
                            <p:childTnLst>
                              <p:par>
                                <p:cTn id="159" presetID="26" presetClass="emph" presetSubtype="0" fill="hold" nodeType="afterEffect">
                                  <p:stCondLst>
                                    <p:cond delay="0"/>
                                  </p:stCondLst>
                                  <p:childTnLst>
                                    <p:animEffect transition="out" filter="fade">
                                      <p:cBhvr>
                                        <p:cTn id="160" dur="500" tmFilter="0, 0; .2, .5; .8, .5; 1, 0"/>
                                        <p:tgtEl>
                                          <p:spTgt spid="17"/>
                                        </p:tgtEl>
                                      </p:cBhvr>
                                    </p:animEffect>
                                    <p:animScale>
                                      <p:cBhvr>
                                        <p:cTn id="161" dur="250" autoRev="1" fill="hold"/>
                                        <p:tgtEl>
                                          <p:spTgt spid="17"/>
                                        </p:tgtEl>
                                      </p:cBhvr>
                                      <p:by x="105000" y="105000"/>
                                    </p:animScale>
                                  </p:childTnLst>
                                </p:cTn>
                              </p:par>
                            </p:childTnLst>
                          </p:cTn>
                        </p:par>
                        <p:par>
                          <p:cTn id="162" fill="hold">
                            <p:stCondLst>
                              <p:cond delay="3000"/>
                            </p:stCondLst>
                            <p:childTnLst>
                              <p:par>
                                <p:cTn id="163" presetID="26" presetClass="emph" presetSubtype="0" fill="hold" nodeType="afterEffect">
                                  <p:stCondLst>
                                    <p:cond delay="0"/>
                                  </p:stCondLst>
                                  <p:childTnLst>
                                    <p:animEffect transition="out" filter="fade">
                                      <p:cBhvr>
                                        <p:cTn id="164" dur="500" tmFilter="0, 0; .2, .5; .8, .5; 1, 0"/>
                                        <p:tgtEl>
                                          <p:spTgt spid="1026"/>
                                        </p:tgtEl>
                                      </p:cBhvr>
                                    </p:animEffect>
                                    <p:animScale>
                                      <p:cBhvr>
                                        <p:cTn id="165" dur="250" autoRev="1" fill="hold"/>
                                        <p:tgtEl>
                                          <p:spTgt spid="1026"/>
                                        </p:tgtEl>
                                      </p:cBhvr>
                                      <p:by x="105000" y="105000"/>
                                    </p:animScale>
                                  </p:childTnLst>
                                </p:cTn>
                              </p:par>
                            </p:childTnLst>
                          </p:cTn>
                        </p:par>
                        <p:par>
                          <p:cTn id="166" fill="hold">
                            <p:stCondLst>
                              <p:cond delay="3500"/>
                            </p:stCondLst>
                            <p:childTnLst>
                              <p:par>
                                <p:cTn id="167" presetID="26" presetClass="emph" presetSubtype="0" fill="hold" nodeType="afterEffect">
                                  <p:stCondLst>
                                    <p:cond delay="0"/>
                                  </p:stCondLst>
                                  <p:childTnLst>
                                    <p:animEffect transition="out" filter="fade">
                                      <p:cBhvr>
                                        <p:cTn id="168" dur="500" tmFilter="0, 0; .2, .5; .8, .5; 1, 0"/>
                                        <p:tgtEl>
                                          <p:spTgt spid="1028"/>
                                        </p:tgtEl>
                                      </p:cBhvr>
                                    </p:animEffect>
                                    <p:animScale>
                                      <p:cBhvr>
                                        <p:cTn id="169" dur="250" autoRev="1" fill="hold"/>
                                        <p:tgtEl>
                                          <p:spTgt spid="1028"/>
                                        </p:tgtEl>
                                      </p:cBhvr>
                                      <p:by x="105000" y="105000"/>
                                    </p:animScale>
                                  </p:childTnLst>
                                </p:cTn>
                              </p:par>
                            </p:childTnLst>
                          </p:cTn>
                        </p:par>
                      </p:childTnLst>
                    </p:cTn>
                  </p:par>
                  <p:par>
                    <p:cTn id="170" fill="hold">
                      <p:stCondLst>
                        <p:cond delay="indefinite"/>
                      </p:stCondLst>
                      <p:childTnLst>
                        <p:par>
                          <p:cTn id="171" fill="hold">
                            <p:stCondLst>
                              <p:cond delay="0"/>
                            </p:stCondLst>
                            <p:childTnLst>
                              <p:par>
                                <p:cTn id="172" presetID="6" presetClass="emph" presetSubtype="0" fill="hold" nodeType="clickEffect">
                                  <p:stCondLst>
                                    <p:cond delay="0"/>
                                  </p:stCondLst>
                                  <p:childTnLst>
                                    <p:animScale>
                                      <p:cBhvr>
                                        <p:cTn id="173"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7822"/>
            <a:ext cx="4191000" cy="677108"/>
            <a:chOff x="1508919" y="1718224"/>
            <a:chExt cx="3733800" cy="677108"/>
          </a:xfrm>
        </p:grpSpPr>
        <p:sp>
          <p:nvSpPr>
            <p:cNvPr id="10" name="Rectangle 9"/>
            <p:cNvSpPr/>
            <p:nvPr/>
          </p:nvSpPr>
          <p:spPr>
            <a:xfrm>
              <a:off x="1508919" y="171822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356402"/>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823119" y="2324930"/>
            <a:ext cx="14614590" cy="1200329"/>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Bài 1. Các câu trong đoạn văn dưới đây được gọi là câu kể. Hãy sắp xếp các câu đó vào nhóm thích hợp:</a:t>
            </a:r>
          </a:p>
        </p:txBody>
      </p:sp>
      <p:sp>
        <p:nvSpPr>
          <p:cNvPr id="19" name="Rectangle 95"/>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graphicFrame>
        <p:nvGraphicFramePr>
          <p:cNvPr id="3" name="Table 3">
            <a:extLst>
              <a:ext uri="{FF2B5EF4-FFF2-40B4-BE49-F238E27FC236}">
                <a16:creationId xmlns:a16="http://schemas.microsoft.com/office/drawing/2014/main" id="{EE7EE275-7938-5746-1F88-C6A90D01DA1A}"/>
              </a:ext>
            </a:extLst>
          </p:cNvPr>
          <p:cNvGraphicFramePr>
            <a:graphicFrameLocks noGrp="1"/>
          </p:cNvGraphicFramePr>
          <p:nvPr>
            <p:extLst>
              <p:ext uri="{D42A27DB-BD31-4B8C-83A1-F6EECF244321}">
                <p14:modId xmlns:p14="http://schemas.microsoft.com/office/powerpoint/2010/main" val="2541949558"/>
              </p:ext>
            </p:extLst>
          </p:nvPr>
        </p:nvGraphicFramePr>
        <p:xfrm>
          <a:off x="923962" y="6248400"/>
          <a:ext cx="14605757" cy="2514600"/>
        </p:xfrm>
        <a:graphic>
          <a:graphicData uri="http://schemas.openxmlformats.org/drawingml/2006/table">
            <a:tbl>
              <a:tblPr firstRow="1" bandRow="1">
                <a:tableStyleId>{5C22544A-7EE6-4342-B048-85BDC9FD1C3A}</a:tableStyleId>
              </a:tblPr>
              <a:tblGrid>
                <a:gridCol w="4471157">
                  <a:extLst>
                    <a:ext uri="{9D8B030D-6E8A-4147-A177-3AD203B41FA5}">
                      <a16:colId xmlns:a16="http://schemas.microsoft.com/office/drawing/2014/main" val="3957528731"/>
                    </a:ext>
                  </a:extLst>
                </a:gridCol>
                <a:gridCol w="4648200">
                  <a:extLst>
                    <a:ext uri="{9D8B030D-6E8A-4147-A177-3AD203B41FA5}">
                      <a16:colId xmlns:a16="http://schemas.microsoft.com/office/drawing/2014/main" val="1140228481"/>
                    </a:ext>
                  </a:extLst>
                </a:gridCol>
                <a:gridCol w="5486400">
                  <a:extLst>
                    <a:ext uri="{9D8B030D-6E8A-4147-A177-3AD203B41FA5}">
                      <a16:colId xmlns:a16="http://schemas.microsoft.com/office/drawing/2014/main" val="1875370715"/>
                    </a:ext>
                  </a:extLst>
                </a:gridCol>
              </a:tblGrid>
              <a:tr h="615990">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giới thiệu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nêu đặc điểm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nêu hoạt động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562994"/>
                  </a:ext>
                </a:extLst>
              </a:tr>
              <a:tr h="1898610">
                <a:tc>
                  <a:txBody>
                    <a:bodyPr/>
                    <a:lstStyle/>
                    <a:p>
                      <a:pPr algn="just"/>
                      <a:endParaRPr lang="en-US" sz="32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32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32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3278808"/>
                  </a:ext>
                </a:extLst>
              </a:tr>
            </a:tbl>
          </a:graphicData>
        </a:graphic>
      </p:graphicFrame>
      <p:sp>
        <p:nvSpPr>
          <p:cNvPr id="20" name="Rectangle 19"/>
          <p:cNvSpPr/>
          <p:nvPr/>
        </p:nvSpPr>
        <p:spPr>
          <a:xfrm>
            <a:off x="823119" y="3711476"/>
            <a:ext cx="14859000" cy="2308324"/>
          </a:xfrm>
          <a:prstGeom prst="rect">
            <a:avLst/>
          </a:prstGeom>
        </p:spPr>
        <p:txBody>
          <a:bodyPr wrap="square">
            <a:spAutoFit/>
          </a:bodyPr>
          <a:lstStyle/>
          <a:p>
            <a:pPr algn="just"/>
            <a:r>
              <a:rPr lang="en-US" sz="3600" b="1" i="1">
                <a:solidFill>
                  <a:srgbClr val="FF3399"/>
                </a:solidFill>
                <a:latin typeface="Times New Roman" pitchFamily="18" charset="0"/>
                <a:cs typeface="Times New Roman" pitchFamily="18" charset="0"/>
              </a:rPr>
              <a:t>      Tớ là bút nâu. Tớ cao nhất hộp bút vì hiếm khi được gọt. Đây là bút đỏ, bạn của tớ. Bút đó thì thấp một mẩu vì đươc gọt quá nhiều. Tớ dùng keo gắn bút đỏ vào bên cạnh tớ để khi bạn nhìn được ra ngoài hộp bút.</a:t>
            </a:r>
          </a:p>
          <a:p>
            <a:pPr algn="r"/>
            <a:r>
              <a:rPr lang="en-US" sz="3600" b="1" i="1">
                <a:solidFill>
                  <a:srgbClr val="FF3399"/>
                </a:solidFill>
                <a:latin typeface="Times New Roman" pitchFamily="18" charset="0"/>
                <a:cs typeface="Times New Roman" pitchFamily="18" charset="0"/>
              </a:rPr>
              <a:t>Theo Nguyễn Trà</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2089782"/>
            <a:ext cx="4191000" cy="677108"/>
            <a:chOff x="1508919" y="1718224"/>
            <a:chExt cx="3733800" cy="677108"/>
          </a:xfrm>
        </p:grpSpPr>
        <p:sp>
          <p:nvSpPr>
            <p:cNvPr id="10" name="Rectangle 9"/>
            <p:cNvSpPr/>
            <p:nvPr/>
          </p:nvSpPr>
          <p:spPr>
            <a:xfrm>
              <a:off x="1508919" y="171822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356402"/>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823119" y="2919290"/>
            <a:ext cx="14614590" cy="1200329"/>
          </a:xfrm>
          <a:prstGeom prst="rect">
            <a:avLst/>
          </a:prstGeom>
        </p:spPr>
        <p:txBody>
          <a:bodyPr wrap="square">
            <a:spAutoFit/>
          </a:bodyPr>
          <a:lstStyle/>
          <a:p>
            <a:pPr algn="just"/>
            <a:r>
              <a:rPr lang="en-US" sz="3600" b="1">
                <a:solidFill>
                  <a:srgbClr val="0000CC"/>
                </a:solidFill>
                <a:latin typeface="Times New Roman" pitchFamily="18" charset="0"/>
                <a:cs typeface="Times New Roman" pitchFamily="18" charset="0"/>
              </a:rPr>
              <a:t>      Bài 1. Các câu trong đoạn văn dưới đây được gọi là câu kể. Hãy sắp xếp các câu đó vào nhóm thích hợp:</a:t>
            </a:r>
          </a:p>
        </p:txBody>
      </p:sp>
      <p:sp>
        <p:nvSpPr>
          <p:cNvPr id="19" name="Rectangle 95"/>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graphicFrame>
        <p:nvGraphicFramePr>
          <p:cNvPr id="3" name="Table 3">
            <a:extLst>
              <a:ext uri="{FF2B5EF4-FFF2-40B4-BE49-F238E27FC236}">
                <a16:creationId xmlns:a16="http://schemas.microsoft.com/office/drawing/2014/main" id="{EE7EE275-7938-5746-1F88-C6A90D01DA1A}"/>
              </a:ext>
            </a:extLst>
          </p:cNvPr>
          <p:cNvGraphicFramePr>
            <a:graphicFrameLocks noGrp="1"/>
          </p:cNvGraphicFramePr>
          <p:nvPr>
            <p:extLst>
              <p:ext uri="{D42A27DB-BD31-4B8C-83A1-F6EECF244321}">
                <p14:modId xmlns:p14="http://schemas.microsoft.com/office/powerpoint/2010/main" val="1422141780"/>
              </p:ext>
            </p:extLst>
          </p:nvPr>
        </p:nvGraphicFramePr>
        <p:xfrm>
          <a:off x="994872" y="4480560"/>
          <a:ext cx="14271083" cy="3368040"/>
        </p:xfrm>
        <a:graphic>
          <a:graphicData uri="http://schemas.openxmlformats.org/drawingml/2006/table">
            <a:tbl>
              <a:tblPr firstRow="1" bandRow="1">
                <a:tableStyleId>{5C22544A-7EE6-4342-B048-85BDC9FD1C3A}</a:tableStyleId>
              </a:tblPr>
              <a:tblGrid>
                <a:gridCol w="3755483">
                  <a:extLst>
                    <a:ext uri="{9D8B030D-6E8A-4147-A177-3AD203B41FA5}">
                      <a16:colId xmlns:a16="http://schemas.microsoft.com/office/drawing/2014/main" val="3957528731"/>
                    </a:ext>
                  </a:extLst>
                </a:gridCol>
                <a:gridCol w="5257800">
                  <a:extLst>
                    <a:ext uri="{9D8B030D-6E8A-4147-A177-3AD203B41FA5}">
                      <a16:colId xmlns:a16="http://schemas.microsoft.com/office/drawing/2014/main" val="1140228481"/>
                    </a:ext>
                  </a:extLst>
                </a:gridCol>
                <a:gridCol w="5257800">
                  <a:extLst>
                    <a:ext uri="{9D8B030D-6E8A-4147-A177-3AD203B41FA5}">
                      <a16:colId xmlns:a16="http://schemas.microsoft.com/office/drawing/2014/main" val="1875370715"/>
                    </a:ext>
                  </a:extLst>
                </a:gridCol>
              </a:tblGrid>
              <a:tr h="838200">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giới thiệu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nêu đặc điểm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a:solidFill>
                            <a:srgbClr val="0000CC"/>
                          </a:solidFill>
                          <a:latin typeface="Times New Roman" panose="02020603050405020304" pitchFamily="18" charset="0"/>
                          <a:cs typeface="Times New Roman" panose="02020603050405020304" pitchFamily="18" charset="0"/>
                        </a:rPr>
                        <a:t>Câu nêu hoạt động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8562994"/>
                  </a:ext>
                </a:extLst>
              </a:tr>
              <a:tr h="2113779">
                <a:tc>
                  <a:txBody>
                    <a:bodyPr/>
                    <a:lstStyle/>
                    <a:p>
                      <a:pPr algn="just"/>
                      <a:r>
                        <a:rPr lang="en-US" sz="4000">
                          <a:solidFill>
                            <a:srgbClr val="0000CC"/>
                          </a:solidFill>
                          <a:latin typeface="Times New Roman" panose="02020603050405020304" pitchFamily="18" charset="0"/>
                          <a:cs typeface="Times New Roman" panose="02020603050405020304" pitchFamily="18" charset="0"/>
                        </a:rPr>
                        <a:t>Tớ là bút nâu. Đây là bút đỏ, bạn của tớ.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4000">
                          <a:solidFill>
                            <a:srgbClr val="0000CC"/>
                          </a:solidFill>
                          <a:latin typeface="Times New Roman" panose="02020603050405020304" pitchFamily="18" charset="0"/>
                          <a:cs typeface="Times New Roman" panose="02020603050405020304" pitchFamily="18" charset="0"/>
                        </a:rPr>
                        <a:t>Tớ cao nhất hộp bút vì hiếm khi được gọt. Bút đỏ thì thấp một mẩu vì được gọt quá nhiều.</a:t>
                      </a:r>
                      <a:endParaRPr lang="en-US" sz="40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4000">
                          <a:solidFill>
                            <a:srgbClr val="0000CC"/>
                          </a:solidFill>
                          <a:latin typeface="Times New Roman" panose="02020603050405020304" pitchFamily="18" charset="0"/>
                          <a:cs typeface="Times New Roman" panose="02020603050405020304" pitchFamily="18" charset="0"/>
                        </a:rPr>
                        <a:t>Tớ dùng keo gắn bút đỏ vào bên cạnh tớ để bạn nhìn được ra ngoài hộp bút.</a:t>
                      </a:r>
                      <a:endParaRPr lang="en-US" sz="4000">
                        <a:solidFill>
                          <a:srgbClr val="0000CC"/>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3278808"/>
                  </a:ext>
                </a:extLst>
              </a:tr>
            </a:tbl>
          </a:graphicData>
        </a:graphic>
      </p:graphicFrame>
    </p:spTree>
    <p:extLst>
      <p:ext uri="{BB962C8B-B14F-4D97-AF65-F5344CB8AC3E}">
        <p14:creationId xmlns:p14="http://schemas.microsoft.com/office/powerpoint/2010/main" val="3354846651"/>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2056814" y="1964095"/>
            <a:ext cx="4191000" cy="697775"/>
            <a:chOff x="1997044" y="2557359"/>
            <a:chExt cx="3733800" cy="697775"/>
          </a:xfrm>
        </p:grpSpPr>
        <p:sp>
          <p:nvSpPr>
            <p:cNvPr id="10" name="Rectangle 9"/>
            <p:cNvSpPr/>
            <p:nvPr/>
          </p:nvSpPr>
          <p:spPr>
            <a:xfrm>
              <a:off x="1997044" y="2557359"/>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997044" y="3255134"/>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4" y="2700904"/>
            <a:ext cx="13966284" cy="677108"/>
          </a:xfrm>
          <a:prstGeom prst="rect">
            <a:avLst/>
          </a:prstGeom>
        </p:spPr>
        <p:txBody>
          <a:bodyPr wrap="square">
            <a:spAutoFit/>
          </a:bodyPr>
          <a:lstStyle/>
          <a:p>
            <a:pPr algn="just"/>
            <a:r>
              <a:rPr lang="en-US" sz="3800" b="1">
                <a:solidFill>
                  <a:srgbClr val="FF0000"/>
                </a:solidFill>
                <a:latin typeface="Times New Roman" pitchFamily="18" charset="0"/>
                <a:cs typeface="Times New Roman" pitchFamily="18" charset="0"/>
              </a:rPr>
              <a:t>Bài 2: Chọn thông tin đúng về câu kể. (làm việc cá nhân)</a:t>
            </a:r>
          </a:p>
        </p:txBody>
      </p:sp>
      <p:pic>
        <p:nvPicPr>
          <p:cNvPr id="2" name="Picture 1">
            <a:extLst>
              <a:ext uri="{FF2B5EF4-FFF2-40B4-BE49-F238E27FC236}">
                <a16:creationId xmlns:a16="http://schemas.microsoft.com/office/drawing/2014/main" id="{7BB19985-3DE8-204E-097B-BD02C8D30CAC}"/>
              </a:ext>
            </a:extLst>
          </p:cNvPr>
          <p:cNvPicPr>
            <a:picLocks noChangeAspect="1"/>
          </p:cNvPicPr>
          <p:nvPr/>
        </p:nvPicPr>
        <p:blipFill>
          <a:blip r:embed="rId2"/>
          <a:stretch>
            <a:fillRect/>
          </a:stretch>
        </p:blipFill>
        <p:spPr>
          <a:xfrm>
            <a:off x="2194719" y="3523978"/>
            <a:ext cx="11582400" cy="3952316"/>
          </a:xfrm>
          <a:prstGeom prst="rect">
            <a:avLst/>
          </a:prstGeom>
        </p:spPr>
      </p:pic>
      <p:sp>
        <p:nvSpPr>
          <p:cNvPr id="34" name="TextBox 33">
            <a:extLst>
              <a:ext uri="{FF2B5EF4-FFF2-40B4-BE49-F238E27FC236}">
                <a16:creationId xmlns:a16="http://schemas.microsoft.com/office/drawing/2014/main" id="{8740E393-4972-994C-4C31-3A1461B0630F}"/>
              </a:ext>
            </a:extLst>
          </p:cNvPr>
          <p:cNvSpPr txBox="1"/>
          <p:nvPr/>
        </p:nvSpPr>
        <p:spPr>
          <a:xfrm>
            <a:off x="1508919" y="7702301"/>
            <a:ext cx="13792200" cy="769441"/>
          </a:xfrm>
          <a:prstGeom prst="rect">
            <a:avLst/>
          </a:prstGeom>
          <a:noFill/>
        </p:spPr>
        <p:txBody>
          <a:bodyPr wrap="square">
            <a:spAutoFit/>
          </a:bodyPr>
          <a:lstStyle/>
          <a:p>
            <a:r>
              <a:rPr lang="en-US" sz="4400">
                <a:solidFill>
                  <a:srgbClr val="0000CC"/>
                </a:solidFill>
                <a:latin typeface="Times New Roman" panose="02020603050405020304" pitchFamily="18" charset="0"/>
                <a:cs typeface="Times New Roman" panose="02020603050405020304" pitchFamily="18" charset="0"/>
              </a:rPr>
              <a:t>Câu kể dùng để kể, tả, giới thiệu... Kết thúc bằng dấu chấm.</a:t>
            </a:r>
          </a:p>
        </p:txBody>
      </p:sp>
      <p:sp>
        <p:nvSpPr>
          <p:cNvPr id="35" name="Rectangle 95">
            <a:extLst>
              <a:ext uri="{FF2B5EF4-FFF2-40B4-BE49-F238E27FC236}">
                <a16:creationId xmlns:a16="http://schemas.microsoft.com/office/drawing/2014/main" id="{E904D6AE-190E-D9DF-635B-22A47C2CC8E5}"/>
              </a:ext>
            </a:extLst>
          </p:cNvPr>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spTree>
    <p:extLst>
      <p:ext uri="{BB962C8B-B14F-4D97-AF65-F5344CB8AC3E}">
        <p14:creationId xmlns:p14="http://schemas.microsoft.com/office/powerpoint/2010/main" val="42613419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850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14600"/>
            <a:ext cx="14478000" cy="3046988"/>
          </a:xfrm>
          <a:prstGeom prst="rect">
            <a:avLst/>
          </a:prstGeom>
        </p:spPr>
        <p:txBody>
          <a:bodyPr wrap="square">
            <a:spAutoFit/>
          </a:bodyPr>
          <a:lstStyle/>
          <a:p>
            <a:pPr algn="just"/>
            <a:r>
              <a:rPr lang="vi-VN" sz="3800" b="1">
                <a:solidFill>
                  <a:srgbClr val="0000CC"/>
                </a:solidFill>
                <a:latin typeface="Times New Roman" pitchFamily="18" charset="0"/>
                <a:cs typeface="Times New Roman" pitchFamily="18" charset="0"/>
              </a:rPr>
              <a:t>Bài 3: Xếp các câu dưới đây vào nhóm thích hợp</a:t>
            </a:r>
            <a:r>
              <a:rPr lang="en-US" sz="3800" b="1">
                <a:solidFill>
                  <a:srgbClr val="0000CC"/>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và nêu lý do</a:t>
            </a:r>
            <a:r>
              <a:rPr lang="en-US" sz="3800" b="1">
                <a:solidFill>
                  <a:srgbClr val="0000CC"/>
                </a:solidFill>
                <a:latin typeface="Times New Roman" pitchFamily="18" charset="0"/>
                <a:cs typeface="Times New Roman" pitchFamily="18" charset="0"/>
              </a:rPr>
              <a:t>:</a:t>
            </a:r>
          </a:p>
          <a:p>
            <a:pPr algn="just"/>
            <a:r>
              <a:rPr lang="en-US" sz="3800" b="1" i="1">
                <a:solidFill>
                  <a:srgbClr val="FF3399"/>
                </a:solidFill>
                <a:latin typeface="Times New Roman" pitchFamily="18" charset="0"/>
                <a:cs typeface="Times New Roman" pitchFamily="18" charset="0"/>
              </a:rPr>
              <a:t>a. Bút nâu trông như thế nào?</a:t>
            </a:r>
          </a:p>
          <a:p>
            <a:pPr algn="just"/>
            <a:r>
              <a:rPr lang="en-US" sz="3800" b="1" i="1">
                <a:solidFill>
                  <a:srgbClr val="FF3399"/>
                </a:solidFill>
                <a:latin typeface="Times New Roman" pitchFamily="18" charset="0"/>
                <a:cs typeface="Times New Roman" pitchFamily="18" charset="0"/>
              </a:rPr>
              <a:t>b. Bút nâu là một người bạn tốt.</a:t>
            </a:r>
          </a:p>
          <a:p>
            <a:pPr algn="just"/>
            <a:r>
              <a:rPr lang="en-US" sz="3800" b="1" i="1">
                <a:solidFill>
                  <a:srgbClr val="FF3399"/>
                </a:solidFill>
                <a:latin typeface="Times New Roman" pitchFamily="18" charset="0"/>
                <a:cs typeface="Times New Roman" pitchFamily="18" charset="0"/>
              </a:rPr>
              <a:t>c. Bút nâu nhảy với bút vàng, lắng nghe ước mơ của bút tím.</a:t>
            </a:r>
          </a:p>
          <a:p>
            <a:pPr algn="just"/>
            <a:r>
              <a:rPr lang="nl-NL" sz="4000" b="1" i="1">
                <a:solidFill>
                  <a:srgbClr val="FF3399"/>
                </a:solidFill>
                <a:latin typeface="Times New Roman" panose="02020603050405020304" pitchFamily="18" charset="0"/>
                <a:cs typeface="Times New Roman" panose="02020603050405020304" pitchFamily="18" charset="0"/>
              </a:rPr>
              <a:t>d. Bút nâu gắn bút đỏ vào bên cạnh mình để làm gì?</a:t>
            </a:r>
            <a:endParaRPr lang="en-US" sz="3800" b="1" i="1">
              <a:solidFill>
                <a:srgbClr val="FF3399"/>
              </a:solidFill>
              <a:latin typeface="Times New Roman" pitchFamily="18" charset="0"/>
              <a:cs typeface="Times New Roman" pitchFamily="18" charset="0"/>
            </a:endParaRPr>
          </a:p>
        </p:txBody>
      </p:sp>
      <p:sp>
        <p:nvSpPr>
          <p:cNvPr id="23" name="Rectangle 95">
            <a:extLst>
              <a:ext uri="{FF2B5EF4-FFF2-40B4-BE49-F238E27FC236}">
                <a16:creationId xmlns:a16="http://schemas.microsoft.com/office/drawing/2014/main" id="{41FEF16C-1C54-B3FC-6871-E5559E56CC41}"/>
              </a:ext>
            </a:extLst>
          </p:cNvPr>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graphicFrame>
        <p:nvGraphicFramePr>
          <p:cNvPr id="5" name="Table 5">
            <a:extLst>
              <a:ext uri="{FF2B5EF4-FFF2-40B4-BE49-F238E27FC236}">
                <a16:creationId xmlns:a16="http://schemas.microsoft.com/office/drawing/2014/main" id="{C3F09B13-9DCB-D0F9-29FB-2DE8FD93BADC}"/>
              </a:ext>
            </a:extLst>
          </p:cNvPr>
          <p:cNvGraphicFramePr>
            <a:graphicFrameLocks noGrp="1"/>
          </p:cNvGraphicFramePr>
          <p:nvPr>
            <p:extLst>
              <p:ext uri="{D42A27DB-BD31-4B8C-83A1-F6EECF244321}">
                <p14:modId xmlns:p14="http://schemas.microsoft.com/office/powerpoint/2010/main" val="3179715695"/>
              </p:ext>
            </p:extLst>
          </p:nvPr>
        </p:nvGraphicFramePr>
        <p:xfrm>
          <a:off x="1508919" y="5791199"/>
          <a:ext cx="13703148" cy="3048001"/>
        </p:xfrm>
        <a:graphic>
          <a:graphicData uri="http://schemas.openxmlformats.org/drawingml/2006/table">
            <a:tbl>
              <a:tblPr firstRow="1" bandRow="1">
                <a:tableStyleId>{5C22544A-7EE6-4342-B048-85BDC9FD1C3A}</a:tableStyleId>
              </a:tblPr>
              <a:tblGrid>
                <a:gridCol w="1892148">
                  <a:extLst>
                    <a:ext uri="{9D8B030D-6E8A-4147-A177-3AD203B41FA5}">
                      <a16:colId xmlns:a16="http://schemas.microsoft.com/office/drawing/2014/main" val="2587329923"/>
                    </a:ext>
                  </a:extLst>
                </a:gridCol>
                <a:gridCol w="6019800">
                  <a:extLst>
                    <a:ext uri="{9D8B030D-6E8A-4147-A177-3AD203B41FA5}">
                      <a16:colId xmlns:a16="http://schemas.microsoft.com/office/drawing/2014/main" val="2600027368"/>
                    </a:ext>
                  </a:extLst>
                </a:gridCol>
                <a:gridCol w="5791200">
                  <a:extLst>
                    <a:ext uri="{9D8B030D-6E8A-4147-A177-3AD203B41FA5}">
                      <a16:colId xmlns:a16="http://schemas.microsoft.com/office/drawing/2014/main" val="2500088133"/>
                    </a:ext>
                  </a:extLst>
                </a:gridCol>
              </a:tblGrid>
              <a:tr h="1387649">
                <a:tc>
                  <a:txBody>
                    <a:bodyPr/>
                    <a:lstStyle/>
                    <a:p>
                      <a:pPr algn="ctr"/>
                      <a:r>
                        <a:rPr lang="en-US" sz="2800">
                          <a:solidFill>
                            <a:schemeClr val="tx1"/>
                          </a:solidFill>
                          <a:latin typeface="Times New Roman" panose="02020603050405020304" pitchFamily="18" charset="0"/>
                          <a:cs typeface="Times New Roman" panose="02020603050405020304" pitchFamily="18" charset="0"/>
                        </a:rPr>
                        <a:t>Kiểu câu</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Câu kể</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solidFill>
                  </a:tcPr>
                </a:tc>
                <a:tc>
                  <a:txBody>
                    <a:bodyPr/>
                    <a:lstStyle/>
                    <a:p>
                      <a:pPr algn="ctr"/>
                      <a:r>
                        <a:rPr lang="en-US" sz="2800">
                          <a:solidFill>
                            <a:schemeClr val="tx1"/>
                          </a:solidFill>
                          <a:latin typeface="Times New Roman" panose="02020603050405020304" pitchFamily="18" charset="0"/>
                          <a:cs typeface="Times New Roman" panose="02020603050405020304" pitchFamily="18" charset="0"/>
                        </a:rPr>
                        <a:t>Câu hỏi</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chemeClr val="accent5"/>
                    </a:solidFill>
                  </a:tcPr>
                </a:tc>
                <a:extLst>
                  <a:ext uri="{0D108BD9-81ED-4DB2-BD59-A6C34878D82A}">
                    <a16:rowId xmlns:a16="http://schemas.microsoft.com/office/drawing/2014/main" val="3695509604"/>
                  </a:ext>
                </a:extLst>
              </a:tr>
              <a:tr h="830176">
                <a:tc rowSpan="2">
                  <a:txBody>
                    <a:bodyPr/>
                    <a:lstStyle/>
                    <a:p>
                      <a:pPr algn="ctr"/>
                      <a:r>
                        <a:rPr lang="en-US" sz="2800" b="1">
                          <a:solidFill>
                            <a:schemeClr val="tx1"/>
                          </a:solidFill>
                          <a:latin typeface="Times New Roman" panose="02020603050405020304" pitchFamily="18" charset="0"/>
                          <a:cs typeface="Times New Roman" panose="02020603050405020304" pitchFamily="18" charset="0"/>
                        </a:rPr>
                        <a:t>Lí do</a:t>
                      </a: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437231645"/>
                  </a:ext>
                </a:extLst>
              </a:tr>
              <a:tr h="830176">
                <a:tc vMerge="1">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extLst>
                  <a:ext uri="{0D108BD9-81ED-4DB2-BD59-A6C34878D82A}">
                    <a16:rowId xmlns:a16="http://schemas.microsoft.com/office/drawing/2014/main" val="3744263242"/>
                  </a:ext>
                </a:extLst>
              </a:tr>
            </a:tbl>
          </a:graphicData>
        </a:graphic>
      </p:graphicFrame>
    </p:spTree>
    <p:extLst>
      <p:ext uri="{BB962C8B-B14F-4D97-AF65-F5344CB8AC3E}">
        <p14:creationId xmlns:p14="http://schemas.microsoft.com/office/powerpoint/2010/main" val="345000539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85092"/>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438400"/>
            <a:ext cx="14478000" cy="677108"/>
          </a:xfrm>
          <a:prstGeom prst="rect">
            <a:avLst/>
          </a:prstGeom>
        </p:spPr>
        <p:txBody>
          <a:bodyPr wrap="square">
            <a:spAutoFit/>
          </a:bodyPr>
          <a:lstStyle/>
          <a:p>
            <a:pPr algn="just"/>
            <a:r>
              <a:rPr lang="vi-VN" sz="3800" b="1">
                <a:solidFill>
                  <a:srgbClr val="0000CC"/>
                </a:solidFill>
                <a:latin typeface="Times New Roman" pitchFamily="18" charset="0"/>
                <a:cs typeface="Times New Roman" pitchFamily="18" charset="0"/>
              </a:rPr>
              <a:t>Bài 3: Xếp các câu dưới đây vào nhóm thích hợp</a:t>
            </a:r>
            <a:r>
              <a:rPr lang="en-US" sz="3800" b="1">
                <a:solidFill>
                  <a:srgbClr val="0000CC"/>
                </a:solidFill>
                <a:latin typeface="Times New Roman" pitchFamily="18" charset="0"/>
                <a:cs typeface="Times New Roman" pitchFamily="18" charset="0"/>
              </a:rPr>
              <a:t> </a:t>
            </a:r>
            <a:r>
              <a:rPr lang="vi-VN" sz="3800" b="1">
                <a:solidFill>
                  <a:srgbClr val="0000CC"/>
                </a:solidFill>
                <a:latin typeface="Times New Roman" pitchFamily="18" charset="0"/>
                <a:cs typeface="Times New Roman" pitchFamily="18" charset="0"/>
              </a:rPr>
              <a:t>và nêu lý do</a:t>
            </a:r>
            <a:r>
              <a:rPr lang="en-US" sz="3800" b="1">
                <a:solidFill>
                  <a:srgbClr val="0000CC"/>
                </a:solidFill>
                <a:latin typeface="Times New Roman" pitchFamily="18" charset="0"/>
                <a:cs typeface="Times New Roman" pitchFamily="18" charset="0"/>
              </a:rPr>
              <a:t>:</a:t>
            </a:r>
          </a:p>
        </p:txBody>
      </p:sp>
      <p:sp>
        <p:nvSpPr>
          <p:cNvPr id="23" name="Rectangle 95">
            <a:extLst>
              <a:ext uri="{FF2B5EF4-FFF2-40B4-BE49-F238E27FC236}">
                <a16:creationId xmlns:a16="http://schemas.microsoft.com/office/drawing/2014/main" id="{41FEF16C-1C54-B3FC-6871-E5559E56CC41}"/>
              </a:ext>
            </a:extLst>
          </p:cNvPr>
          <p:cNvSpPr>
            <a:spLocks noChangeArrowheads="1"/>
          </p:cNvSpPr>
          <p:nvPr/>
        </p:nvSpPr>
        <p:spPr bwMode="auto">
          <a:xfrm>
            <a:off x="3775167" y="1066800"/>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graphicFrame>
        <p:nvGraphicFramePr>
          <p:cNvPr id="5" name="Table 5">
            <a:extLst>
              <a:ext uri="{FF2B5EF4-FFF2-40B4-BE49-F238E27FC236}">
                <a16:creationId xmlns:a16="http://schemas.microsoft.com/office/drawing/2014/main" id="{C3F09B13-9DCB-D0F9-29FB-2DE8FD93BADC}"/>
              </a:ext>
            </a:extLst>
          </p:cNvPr>
          <p:cNvGraphicFramePr>
            <a:graphicFrameLocks noGrp="1"/>
          </p:cNvGraphicFramePr>
          <p:nvPr>
            <p:extLst>
              <p:ext uri="{D42A27DB-BD31-4B8C-83A1-F6EECF244321}">
                <p14:modId xmlns:p14="http://schemas.microsoft.com/office/powerpoint/2010/main" val="3976700479"/>
              </p:ext>
            </p:extLst>
          </p:nvPr>
        </p:nvGraphicFramePr>
        <p:xfrm>
          <a:off x="899319" y="3444861"/>
          <a:ext cx="14782801" cy="5241939"/>
        </p:xfrm>
        <a:graphic>
          <a:graphicData uri="http://schemas.openxmlformats.org/drawingml/2006/table">
            <a:tbl>
              <a:tblPr firstRow="1" bandRow="1">
                <a:tableStyleId>{5C22544A-7EE6-4342-B048-85BDC9FD1C3A}</a:tableStyleId>
              </a:tblPr>
              <a:tblGrid>
                <a:gridCol w="2041228">
                  <a:extLst>
                    <a:ext uri="{9D8B030D-6E8A-4147-A177-3AD203B41FA5}">
                      <a16:colId xmlns:a16="http://schemas.microsoft.com/office/drawing/2014/main" val="2587329923"/>
                    </a:ext>
                  </a:extLst>
                </a:gridCol>
                <a:gridCol w="6494092">
                  <a:extLst>
                    <a:ext uri="{9D8B030D-6E8A-4147-A177-3AD203B41FA5}">
                      <a16:colId xmlns:a16="http://schemas.microsoft.com/office/drawing/2014/main" val="2600027368"/>
                    </a:ext>
                  </a:extLst>
                </a:gridCol>
                <a:gridCol w="6247481">
                  <a:extLst>
                    <a:ext uri="{9D8B030D-6E8A-4147-A177-3AD203B41FA5}">
                      <a16:colId xmlns:a16="http://schemas.microsoft.com/office/drawing/2014/main" val="2500088133"/>
                    </a:ext>
                  </a:extLst>
                </a:gridCol>
              </a:tblGrid>
              <a:tr h="872292">
                <a:tc>
                  <a:txBody>
                    <a:bodyPr/>
                    <a:lstStyle/>
                    <a:p>
                      <a:pPr algn="ctr"/>
                      <a:r>
                        <a:rPr lang="en-US" sz="2800">
                          <a:solidFill>
                            <a:srgbClr val="0000FF"/>
                          </a:solidFill>
                          <a:latin typeface="Times New Roman" panose="02020603050405020304" pitchFamily="18" charset="0"/>
                          <a:cs typeface="Times New Roman" panose="02020603050405020304" pitchFamily="18" charset="0"/>
                        </a:rPr>
                        <a:t>Kiểu câu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800">
                          <a:solidFill>
                            <a:srgbClr val="0000FF"/>
                          </a:solidFill>
                          <a:latin typeface="Times New Roman" panose="02020603050405020304" pitchFamily="18" charset="0"/>
                          <a:cs typeface="Times New Roman" panose="02020603050405020304" pitchFamily="18" charset="0"/>
                        </a:rPr>
                        <a:t>Câu kể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2800">
                          <a:solidFill>
                            <a:srgbClr val="0000FF"/>
                          </a:solidFill>
                          <a:latin typeface="Times New Roman" panose="02020603050405020304" pitchFamily="18" charset="0"/>
                          <a:cs typeface="Times New Roman" panose="02020603050405020304" pitchFamily="18" charset="0"/>
                        </a:rPr>
                        <a:t>Câu hỏi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3695509604"/>
                  </a:ext>
                </a:extLst>
              </a:tr>
              <a:tr h="2007447">
                <a:tc rowSpan="2">
                  <a:txBody>
                    <a:bodyPr/>
                    <a:lstStyle/>
                    <a:p>
                      <a:pPr algn="ctr"/>
                      <a:r>
                        <a:rPr lang="en-US" sz="2800" b="1">
                          <a:solidFill>
                            <a:srgbClr val="0000FF"/>
                          </a:solidFill>
                          <a:latin typeface="Times New Roman" panose="02020603050405020304" pitchFamily="18" charset="0"/>
                          <a:cs typeface="Times New Roman" panose="02020603050405020304" pitchFamily="18" charset="0"/>
                        </a:rPr>
                        <a:t>Lí 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3600">
                        <a:solidFill>
                          <a:srgbClr val="FF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3600">
                        <a:solidFill>
                          <a:srgbClr val="FF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37231645"/>
                  </a:ext>
                </a:extLst>
              </a:tr>
              <a:tr h="2362200">
                <a:tc vMerge="1">
                  <a:txBody>
                    <a:bodyPr/>
                    <a:lstStyle/>
                    <a:p>
                      <a:pPr algn="ctr"/>
                      <a:endParaRPr lang="en-US" sz="2800" b="1">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3600">
                        <a:solidFill>
                          <a:srgbClr val="FF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endParaRPr lang="en-US" sz="3600">
                        <a:solidFill>
                          <a:srgbClr val="FF3399"/>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4263242"/>
                  </a:ext>
                </a:extLst>
              </a:tr>
            </a:tbl>
          </a:graphicData>
        </a:graphic>
      </p:graphicFrame>
      <p:sp>
        <p:nvSpPr>
          <p:cNvPr id="2" name="Rectangle 1"/>
          <p:cNvSpPr/>
          <p:nvPr/>
        </p:nvSpPr>
        <p:spPr>
          <a:xfrm>
            <a:off x="2973515" y="4419600"/>
            <a:ext cx="6400738" cy="1754326"/>
          </a:xfrm>
          <a:prstGeom prst="rect">
            <a:avLst/>
          </a:prstGeom>
        </p:spPr>
        <p:txBody>
          <a:bodyPr wrap="square">
            <a:spAutoFit/>
          </a:bodyPr>
          <a:lstStyle/>
          <a:p>
            <a:pPr algn="just"/>
            <a:r>
              <a:rPr lang="nl-NL" sz="3600" b="1" i="1">
                <a:solidFill>
                  <a:srgbClr val="FF3399"/>
                </a:solidFill>
                <a:latin typeface="Times New Roman" panose="02020603050405020304" pitchFamily="18" charset="0"/>
                <a:cs typeface="Times New Roman" panose="02020603050405020304" pitchFamily="18" charset="0"/>
              </a:rPr>
              <a:t>b. Bút nâu là một người bạn tốt.</a:t>
            </a:r>
            <a:endParaRPr lang="en-US" sz="3600" b="1">
              <a:solidFill>
                <a:srgbClr val="FF3399"/>
              </a:solidFill>
              <a:latin typeface="Times New Roman" panose="02020603050405020304" pitchFamily="18" charset="0"/>
              <a:cs typeface="Times New Roman" panose="02020603050405020304" pitchFamily="18" charset="0"/>
            </a:endParaRPr>
          </a:p>
          <a:p>
            <a:pPr algn="just"/>
            <a:r>
              <a:rPr lang="nl-NL" sz="3600" b="1" i="1">
                <a:solidFill>
                  <a:srgbClr val="FF3399"/>
                </a:solidFill>
                <a:latin typeface="Times New Roman" panose="02020603050405020304" pitchFamily="18" charset="0"/>
                <a:cs typeface="Times New Roman" panose="02020603050405020304" pitchFamily="18" charset="0"/>
              </a:rPr>
              <a:t>c. Bút nâu nhảy với  bút vàng, lắng nghe ước mơ của bút tím.</a:t>
            </a:r>
            <a:endParaRPr lang="en-US" sz="3600" b="1"/>
          </a:p>
        </p:txBody>
      </p:sp>
      <p:sp>
        <p:nvSpPr>
          <p:cNvPr id="3" name="Rectangle 2"/>
          <p:cNvSpPr/>
          <p:nvPr/>
        </p:nvSpPr>
        <p:spPr>
          <a:xfrm>
            <a:off x="2973515" y="6477000"/>
            <a:ext cx="6400738" cy="1754326"/>
          </a:xfrm>
          <a:prstGeom prst="rect">
            <a:avLst/>
          </a:prstGeom>
        </p:spPr>
        <p:txBody>
          <a:bodyPr wrap="square">
            <a:spAutoFit/>
          </a:bodyPr>
          <a:lstStyle/>
          <a:p>
            <a:pPr algn="just"/>
            <a:r>
              <a:rPr lang="nl-NL" sz="3600" b="1" i="1">
                <a:solidFill>
                  <a:srgbClr val="FF3399"/>
                </a:solidFill>
                <a:latin typeface="Times New Roman" panose="02020603050405020304" pitchFamily="18" charset="0"/>
                <a:cs typeface="Times New Roman" panose="02020603050405020304" pitchFamily="18" charset="0"/>
              </a:rPr>
              <a:t>- Nội dung câu: giới thiệu (câu b), nêu </a:t>
            </a:r>
            <a:r>
              <a:rPr lang="en-US" sz="3600" b="1" i="1">
                <a:solidFill>
                  <a:srgbClr val="FF3399"/>
                </a:solidFill>
                <a:latin typeface="Times New Roman" panose="02020603050405020304" pitchFamily="18" charset="0"/>
                <a:cs typeface="Times New Roman" panose="02020603050405020304" pitchFamily="18" charset="0"/>
              </a:rPr>
              <a:t>hoạt động (câu c)</a:t>
            </a:r>
            <a:endParaRPr lang="en-US" sz="3600" b="1">
              <a:solidFill>
                <a:srgbClr val="FF3399"/>
              </a:solidFill>
              <a:latin typeface="Times New Roman" panose="02020603050405020304" pitchFamily="18" charset="0"/>
              <a:cs typeface="Times New Roman" panose="02020603050405020304" pitchFamily="18" charset="0"/>
            </a:endParaRPr>
          </a:p>
          <a:p>
            <a:pPr algn="just"/>
            <a:r>
              <a:rPr lang="nl-NL" sz="3600" b="1" i="1">
                <a:solidFill>
                  <a:srgbClr val="FF3399"/>
                </a:solidFill>
                <a:latin typeface="Times New Roman" panose="02020603050405020304" pitchFamily="18" charset="0"/>
                <a:cs typeface="Times New Roman" panose="02020603050405020304" pitchFamily="18" charset="0"/>
              </a:rPr>
              <a:t>- Cuối câu có dấu chấm</a:t>
            </a:r>
            <a:endParaRPr lang="en-US" sz="3600" b="1"/>
          </a:p>
        </p:txBody>
      </p:sp>
      <p:sp>
        <p:nvSpPr>
          <p:cNvPr id="4" name="Rectangle 3"/>
          <p:cNvSpPr/>
          <p:nvPr/>
        </p:nvSpPr>
        <p:spPr>
          <a:xfrm>
            <a:off x="9501981" y="4373433"/>
            <a:ext cx="6027737" cy="1754326"/>
          </a:xfrm>
          <a:prstGeom prst="rect">
            <a:avLst/>
          </a:prstGeom>
        </p:spPr>
        <p:txBody>
          <a:bodyPr wrap="square">
            <a:spAutoFit/>
          </a:bodyPr>
          <a:lstStyle/>
          <a:p>
            <a:pPr algn="just"/>
            <a:r>
              <a:rPr lang="nl-NL" sz="3600" b="1" i="1">
                <a:solidFill>
                  <a:srgbClr val="FF3399"/>
                </a:solidFill>
                <a:latin typeface="Times New Roman" panose="02020603050405020304" pitchFamily="18" charset="0"/>
                <a:cs typeface="Times New Roman" panose="02020603050405020304" pitchFamily="18" charset="0"/>
              </a:rPr>
              <a:t>a. Bút nâu trông như thế nào?</a:t>
            </a:r>
            <a:endParaRPr lang="en-US" sz="3600" b="1">
              <a:solidFill>
                <a:srgbClr val="FF3399"/>
              </a:solidFill>
              <a:latin typeface="Times New Roman" panose="02020603050405020304" pitchFamily="18" charset="0"/>
              <a:cs typeface="Times New Roman" panose="02020603050405020304" pitchFamily="18" charset="0"/>
            </a:endParaRPr>
          </a:p>
          <a:p>
            <a:pPr algn="just"/>
            <a:r>
              <a:rPr lang="nl-NL" sz="3600" b="1" i="1">
                <a:solidFill>
                  <a:srgbClr val="FF3399"/>
                </a:solidFill>
                <a:latin typeface="Times New Roman" panose="02020603050405020304" pitchFamily="18" charset="0"/>
                <a:cs typeface="Times New Roman" panose="02020603050405020304" pitchFamily="18" charset="0"/>
              </a:rPr>
              <a:t>d. Bút nâu gắn bút đỏ vào bên cạnh mình để làm gì?</a:t>
            </a:r>
            <a:endParaRPr lang="en-US" sz="3600" b="1"/>
          </a:p>
        </p:txBody>
      </p:sp>
      <p:sp>
        <p:nvSpPr>
          <p:cNvPr id="6" name="Rectangle 5"/>
          <p:cNvSpPr/>
          <p:nvPr/>
        </p:nvSpPr>
        <p:spPr>
          <a:xfrm>
            <a:off x="9501981" y="6302276"/>
            <a:ext cx="6027737" cy="2308324"/>
          </a:xfrm>
          <a:prstGeom prst="rect">
            <a:avLst/>
          </a:prstGeom>
        </p:spPr>
        <p:txBody>
          <a:bodyPr wrap="square">
            <a:spAutoFit/>
          </a:bodyPr>
          <a:lstStyle/>
          <a:p>
            <a:pPr algn="just"/>
            <a:r>
              <a:rPr lang="en-US" sz="3600" b="1" i="1">
                <a:solidFill>
                  <a:srgbClr val="FF3399"/>
                </a:solidFill>
                <a:latin typeface="Times New Roman" panose="02020603050405020304" pitchFamily="18" charset="0"/>
                <a:cs typeface="Times New Roman" panose="02020603050405020304" pitchFamily="18" charset="0"/>
              </a:rPr>
              <a:t>- Nội dung câu: hỏi (câu có chứa các từ để hỏi: như thế nào, để làm gì)</a:t>
            </a:r>
            <a:endParaRPr lang="en-US" sz="3600" b="1">
              <a:solidFill>
                <a:srgbClr val="FF3399"/>
              </a:solidFill>
              <a:latin typeface="Times New Roman" panose="02020603050405020304" pitchFamily="18" charset="0"/>
              <a:cs typeface="Times New Roman" panose="02020603050405020304" pitchFamily="18" charset="0"/>
            </a:endParaRPr>
          </a:p>
          <a:p>
            <a:pPr algn="just"/>
            <a:r>
              <a:rPr lang="nl-NL" sz="3600" b="1" i="1">
                <a:solidFill>
                  <a:srgbClr val="FF3399"/>
                </a:solidFill>
                <a:latin typeface="Times New Roman" panose="02020603050405020304" pitchFamily="18" charset="0"/>
                <a:cs typeface="Times New Roman" panose="02020603050405020304" pitchFamily="18" charset="0"/>
              </a:rPr>
              <a:t>- Cuối câu có dấu chấm hỏi.</a:t>
            </a:r>
            <a:endParaRPr lang="en-US" sz="3600" b="1"/>
          </a:p>
        </p:txBody>
      </p:sp>
    </p:spTree>
    <p:extLst>
      <p:ext uri="{BB962C8B-B14F-4D97-AF65-F5344CB8AC3E}">
        <p14:creationId xmlns:p14="http://schemas.microsoft.com/office/powerpoint/2010/main" val="50224239"/>
      </p:ext>
    </p:extLst>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8288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14600"/>
            <a:ext cx="1396628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Bài 4: Tìm dấu câu phù hợp thay cho ô vuông:</a:t>
            </a:r>
          </a:p>
        </p:txBody>
      </p:sp>
      <p:sp>
        <p:nvSpPr>
          <p:cNvPr id="21" name="Rectangle 95">
            <a:extLst>
              <a:ext uri="{FF2B5EF4-FFF2-40B4-BE49-F238E27FC236}">
                <a16:creationId xmlns:a16="http://schemas.microsoft.com/office/drawing/2014/main" id="{D94A64CC-D495-D423-6B99-1323514E70BD}"/>
              </a:ext>
            </a:extLst>
          </p:cNvPr>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sp>
        <p:nvSpPr>
          <p:cNvPr id="22" name="TextBox 21">
            <a:extLst>
              <a:ext uri="{FF2B5EF4-FFF2-40B4-BE49-F238E27FC236}">
                <a16:creationId xmlns:a16="http://schemas.microsoft.com/office/drawing/2014/main" id="{E9E07013-3840-D826-8F80-B693D46EF5C8}"/>
              </a:ext>
            </a:extLst>
          </p:cNvPr>
          <p:cNvSpPr txBox="1"/>
          <p:nvPr/>
        </p:nvSpPr>
        <p:spPr>
          <a:xfrm>
            <a:off x="808663" y="3683507"/>
            <a:ext cx="14630400" cy="3970318"/>
          </a:xfrm>
          <a:prstGeom prst="rect">
            <a:avLst/>
          </a:prstGeom>
          <a:noFill/>
        </p:spPr>
        <p:txBody>
          <a:bodyPr wrap="square">
            <a:spAutoFit/>
          </a:bodyPr>
          <a:lstStyle/>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Mình là thành viên mới của lớp 3A</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 </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Mình vừa chuyển từ trường khác đến</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 Bạn ấy vui vẻ giới thiệu:</a:t>
            </a: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Tớ tên là Tuệ Minh</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 Tớ thích chơi cờ vua và múa ba lê</a:t>
            </a:r>
            <a:r>
              <a:rPr lang="en-US" sz="3600" b="1">
                <a:solidFill>
                  <a:srgbClr val="0000FF"/>
                </a:solidFill>
                <a:latin typeface="Times New Roman" panose="02020603050405020304" pitchFamily="18" charset="0"/>
                <a:cs typeface="Times New Roman" panose="02020603050405020304" pitchFamily="18" charset="0"/>
              </a:rPr>
              <a:t> </a:t>
            </a:r>
            <a:endParaRPr lang="vi-VN" sz="3600" b="1">
              <a:solidFill>
                <a:srgbClr val="0000FF"/>
              </a:solidFill>
              <a:latin typeface="Times New Roman" panose="02020603050405020304" pitchFamily="18" charset="0"/>
              <a:cs typeface="Times New Roman" panose="02020603050405020304" pitchFamily="18" charset="0"/>
            </a:endParaRP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Các bạn xôn xao đáp lại:</a:t>
            </a: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Tên của cậu đẹp quá </a:t>
            </a: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Tớ cũng thích chơi cờ vua lắm </a:t>
            </a:r>
          </a:p>
          <a:p>
            <a:pPr algn="just"/>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Cậu có muốn tham gia vào câu lạc bộ cờ vua cùng chúng tớ không </a:t>
            </a:r>
          </a:p>
        </p:txBody>
      </p:sp>
      <p:sp>
        <p:nvSpPr>
          <p:cNvPr id="4" name="Rectangle 3">
            <a:extLst>
              <a:ext uri="{FF2B5EF4-FFF2-40B4-BE49-F238E27FC236}">
                <a16:creationId xmlns:a16="http://schemas.microsoft.com/office/drawing/2014/main" id="{3B1E7489-9849-6C46-99C9-8186905FAEF8}"/>
              </a:ext>
            </a:extLst>
          </p:cNvPr>
          <p:cNvSpPr/>
          <p:nvPr/>
        </p:nvSpPr>
        <p:spPr>
          <a:xfrm>
            <a:off x="8214519" y="3835569"/>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682B8AF-9CE3-C3E4-2DF0-9D1A9E1F985A}"/>
              </a:ext>
            </a:extLst>
          </p:cNvPr>
          <p:cNvSpPr/>
          <p:nvPr/>
        </p:nvSpPr>
        <p:spPr>
          <a:xfrm>
            <a:off x="1693354" y="4407069"/>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E9FC608-B9BD-EBAF-711F-5D6D902BECA7}"/>
              </a:ext>
            </a:extLst>
          </p:cNvPr>
          <p:cNvSpPr/>
          <p:nvPr/>
        </p:nvSpPr>
        <p:spPr>
          <a:xfrm>
            <a:off x="5852319" y="4902031"/>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121889D-43AC-1996-1A25-BFC201210B31}"/>
              </a:ext>
            </a:extLst>
          </p:cNvPr>
          <p:cNvSpPr/>
          <p:nvPr/>
        </p:nvSpPr>
        <p:spPr>
          <a:xfrm>
            <a:off x="12938919" y="4902031"/>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DCE8DDF-8614-FEBF-17C2-B53E6D5F6715}"/>
              </a:ext>
            </a:extLst>
          </p:cNvPr>
          <p:cNvSpPr/>
          <p:nvPr/>
        </p:nvSpPr>
        <p:spPr>
          <a:xfrm>
            <a:off x="8062119" y="6579276"/>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B329241-3EFB-3557-8A09-9AD44B251CF0}"/>
              </a:ext>
            </a:extLst>
          </p:cNvPr>
          <p:cNvSpPr/>
          <p:nvPr/>
        </p:nvSpPr>
        <p:spPr>
          <a:xfrm>
            <a:off x="15066205" y="7188369"/>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D94624D-05CB-CAE1-A220-91ED605F25AD}"/>
              </a:ext>
            </a:extLst>
          </p:cNvPr>
          <p:cNvSpPr/>
          <p:nvPr/>
        </p:nvSpPr>
        <p:spPr>
          <a:xfrm>
            <a:off x="6136576" y="6019800"/>
            <a:ext cx="306251" cy="406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6209053"/>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8288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Luyện tập.</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14600"/>
            <a:ext cx="13966284"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Bài 4: Tìm dấu câu phù hợp thay cho ô vuông:</a:t>
            </a:r>
          </a:p>
        </p:txBody>
      </p:sp>
      <p:sp>
        <p:nvSpPr>
          <p:cNvPr id="21" name="Rectangle 95">
            <a:extLst>
              <a:ext uri="{FF2B5EF4-FFF2-40B4-BE49-F238E27FC236}">
                <a16:creationId xmlns:a16="http://schemas.microsoft.com/office/drawing/2014/main" id="{D94A64CC-D495-D423-6B99-1323514E70BD}"/>
              </a:ext>
            </a:extLst>
          </p:cNvPr>
          <p:cNvSpPr>
            <a:spLocks noChangeArrowheads="1"/>
          </p:cNvSpPr>
          <p:nvPr/>
        </p:nvSpPr>
        <p:spPr bwMode="auto">
          <a:xfrm>
            <a:off x="3775167" y="1258669"/>
            <a:ext cx="86017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a:solidFill>
                  <a:srgbClr val="0000CC"/>
                </a:solidFill>
                <a:latin typeface="Times New Roman" pitchFamily="18" charset="0"/>
                <a:cs typeface="Times New Roman" pitchFamily="18" charset="0"/>
              </a:rPr>
              <a:t>Bài 14: CUỘC HỌP CỦA CHỮ VIẾT (T3)</a:t>
            </a:r>
          </a:p>
        </p:txBody>
      </p:sp>
      <p:sp>
        <p:nvSpPr>
          <p:cNvPr id="24" name="TextBox 23">
            <a:extLst>
              <a:ext uri="{FF2B5EF4-FFF2-40B4-BE49-F238E27FC236}">
                <a16:creationId xmlns:a16="http://schemas.microsoft.com/office/drawing/2014/main" id="{282E0872-4A33-BD54-B680-23397C2FDA90}"/>
              </a:ext>
            </a:extLst>
          </p:cNvPr>
          <p:cNvSpPr txBox="1"/>
          <p:nvPr/>
        </p:nvSpPr>
        <p:spPr>
          <a:xfrm>
            <a:off x="1140721" y="3431909"/>
            <a:ext cx="14465198" cy="3970318"/>
          </a:xfrm>
          <a:prstGeom prst="rect">
            <a:avLst/>
          </a:prstGeom>
          <a:noFill/>
        </p:spPr>
        <p:txBody>
          <a:bodyPr wrap="square">
            <a:spAutoFit/>
          </a:bodyPr>
          <a:lstStyle/>
          <a:p>
            <a:pPr indent="457200" algn="just"/>
            <a:r>
              <a:rPr lang="vi-VN" sz="3600" b="1">
                <a:solidFill>
                  <a:srgbClr val="0000FF"/>
                </a:solidFill>
                <a:latin typeface="Times New Roman" panose="02020603050405020304" pitchFamily="18" charset="0"/>
                <a:cs typeface="Times New Roman" panose="02020603050405020304" pitchFamily="18" charset="0"/>
              </a:rPr>
              <a:t>Mình là thành viên mới của lớp 3A</a:t>
            </a:r>
            <a:r>
              <a:rPr lang="vi-VN" sz="3600" b="1">
                <a:solidFill>
                  <a:srgbClr val="FF0000"/>
                </a:solidFill>
                <a:latin typeface="Times New Roman" panose="02020603050405020304" pitchFamily="18" charset="0"/>
                <a:cs typeface="Times New Roman" panose="02020603050405020304" pitchFamily="18" charset="0"/>
              </a:rPr>
              <a:t>.</a:t>
            </a:r>
            <a:r>
              <a:rPr lang="vi-VN" sz="3600" b="1">
                <a:solidFill>
                  <a:srgbClr val="0000FF"/>
                </a:solidFill>
                <a:latin typeface="Times New Roman" panose="02020603050405020304" pitchFamily="18" charset="0"/>
                <a:cs typeface="Times New Roman" panose="02020603050405020304" pitchFamily="18" charset="0"/>
              </a:rPr>
              <a:t> Mình vừa chuyển từ trường khác đến</a:t>
            </a:r>
            <a:r>
              <a:rPr lang="vi-VN" sz="3600" b="1">
                <a:solidFill>
                  <a:srgbClr val="FF0000"/>
                </a:solidFill>
                <a:latin typeface="Times New Roman" panose="02020603050405020304" pitchFamily="18" charset="0"/>
                <a:cs typeface="Times New Roman" panose="02020603050405020304" pitchFamily="18" charset="0"/>
              </a:rPr>
              <a:t>.</a:t>
            </a:r>
            <a:r>
              <a:rPr lang="vi-VN" sz="3600" b="1">
                <a:solidFill>
                  <a:srgbClr val="0000FF"/>
                </a:solidFill>
                <a:latin typeface="Times New Roman" panose="02020603050405020304" pitchFamily="18" charset="0"/>
                <a:cs typeface="Times New Roman" panose="02020603050405020304" pitchFamily="18" charset="0"/>
              </a:rPr>
              <a:t> Bạn ấy vui vẻ giới thiệu:</a:t>
            </a:r>
          </a:p>
          <a:p>
            <a:pPr indent="457200" algn="just"/>
            <a:r>
              <a:rPr lang="vi-VN" sz="3600" b="1">
                <a:solidFill>
                  <a:srgbClr val="0000FF"/>
                </a:solidFill>
                <a:latin typeface="Times New Roman" panose="02020603050405020304" pitchFamily="18" charset="0"/>
                <a:cs typeface="Times New Roman" panose="02020603050405020304" pitchFamily="18" charset="0"/>
              </a:rPr>
              <a:t>-</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Tớ tên là Tuệ Minh. Tớ thích chơi cờ vua và múa ba lê</a:t>
            </a:r>
            <a:r>
              <a:rPr lang="vi-VN" sz="3600" b="1">
                <a:solidFill>
                  <a:srgbClr val="FF0000"/>
                </a:solidFill>
                <a:latin typeface="Times New Roman" panose="02020603050405020304" pitchFamily="18" charset="0"/>
                <a:cs typeface="Times New Roman" panose="02020603050405020304" pitchFamily="18" charset="0"/>
              </a:rPr>
              <a:t>.</a:t>
            </a:r>
          </a:p>
          <a:p>
            <a:pPr indent="457200" algn="just"/>
            <a:r>
              <a:rPr lang="vi-VN" sz="3600" b="1">
                <a:solidFill>
                  <a:srgbClr val="0000FF"/>
                </a:solidFill>
                <a:latin typeface="Times New Roman" panose="02020603050405020304" pitchFamily="18" charset="0"/>
                <a:cs typeface="Times New Roman" panose="02020603050405020304" pitchFamily="18" charset="0"/>
              </a:rPr>
              <a:t>-</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Các bạn xôn xao đáp lại:</a:t>
            </a:r>
          </a:p>
          <a:p>
            <a:pPr indent="457200" algn="just"/>
            <a:r>
              <a:rPr lang="vi-VN" sz="3600" b="1">
                <a:solidFill>
                  <a:srgbClr val="0000FF"/>
                </a:solidFill>
                <a:latin typeface="Times New Roman" panose="02020603050405020304" pitchFamily="18" charset="0"/>
                <a:cs typeface="Times New Roman" panose="02020603050405020304" pitchFamily="18" charset="0"/>
              </a:rPr>
              <a:t>- Tên của cậu đẹp quá </a:t>
            </a:r>
            <a:r>
              <a:rPr lang="vi-VN" sz="3600" b="1">
                <a:solidFill>
                  <a:srgbClr val="FF0000"/>
                </a:solidFill>
                <a:latin typeface="Times New Roman" panose="02020603050405020304" pitchFamily="18" charset="0"/>
                <a:cs typeface="Times New Roman" panose="02020603050405020304" pitchFamily="18" charset="0"/>
              </a:rPr>
              <a:t>!</a:t>
            </a:r>
          </a:p>
          <a:p>
            <a:pPr indent="457200" algn="just"/>
            <a:r>
              <a:rPr lang="vi-VN" sz="3600" b="1">
                <a:solidFill>
                  <a:srgbClr val="0000FF"/>
                </a:solidFill>
                <a:latin typeface="Times New Roman" panose="02020603050405020304" pitchFamily="18" charset="0"/>
                <a:cs typeface="Times New Roman" panose="02020603050405020304" pitchFamily="18" charset="0"/>
              </a:rPr>
              <a:t>-</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Tớ cũng thích chơi cờ vua lắm </a:t>
            </a:r>
            <a:r>
              <a:rPr lang="vi-VN" sz="3600" b="1">
                <a:solidFill>
                  <a:srgbClr val="FF0000"/>
                </a:solidFill>
                <a:latin typeface="Times New Roman" panose="02020603050405020304" pitchFamily="18" charset="0"/>
                <a:cs typeface="Times New Roman" panose="02020603050405020304" pitchFamily="18" charset="0"/>
              </a:rPr>
              <a:t>!</a:t>
            </a:r>
          </a:p>
          <a:p>
            <a:pPr indent="457200" algn="just"/>
            <a:r>
              <a:rPr lang="vi-VN" sz="3600" b="1">
                <a:solidFill>
                  <a:srgbClr val="0000FF"/>
                </a:solidFill>
                <a:latin typeface="Times New Roman" panose="02020603050405020304" pitchFamily="18" charset="0"/>
                <a:cs typeface="Times New Roman" panose="02020603050405020304" pitchFamily="18" charset="0"/>
              </a:rPr>
              <a:t>-</a:t>
            </a:r>
            <a:r>
              <a:rPr lang="en-US" sz="3600" b="1">
                <a:solidFill>
                  <a:srgbClr val="0000FF"/>
                </a:solidFill>
                <a:latin typeface="Times New Roman" panose="02020603050405020304" pitchFamily="18" charset="0"/>
                <a:cs typeface="Times New Roman" panose="02020603050405020304" pitchFamily="18" charset="0"/>
              </a:rPr>
              <a:t> </a:t>
            </a:r>
            <a:r>
              <a:rPr lang="vi-VN" sz="3600" b="1">
                <a:solidFill>
                  <a:srgbClr val="0000FF"/>
                </a:solidFill>
                <a:latin typeface="Times New Roman" panose="02020603050405020304" pitchFamily="18" charset="0"/>
                <a:cs typeface="Times New Roman" panose="02020603050405020304" pitchFamily="18" charset="0"/>
              </a:rPr>
              <a:t>Cậu có muốn tham gia vào câu lạc bộ cờ vua cùng chúng tớ không </a:t>
            </a:r>
            <a:r>
              <a:rPr lang="vi-VN" sz="3600" b="1">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914459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9649</TotalTime>
  <Words>876</Words>
  <Application>Microsoft Office PowerPoint</Application>
  <PresentationFormat>Custom</PresentationFormat>
  <Paragraphs>97</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Thương Phạm</cp:lastModifiedBy>
  <cp:revision>1078</cp:revision>
  <dcterms:created xsi:type="dcterms:W3CDTF">2008-09-09T22:52:10Z</dcterms:created>
  <dcterms:modified xsi:type="dcterms:W3CDTF">2025-10-23T03:12:06Z</dcterms:modified>
</cp:coreProperties>
</file>