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36" r:id="rId3"/>
    <p:sldId id="408" r:id="rId4"/>
    <p:sldId id="437" r:id="rId5"/>
    <p:sldId id="440"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lvl="0" algn="ctr"/>
            <a:r>
              <a:rPr lang="en-GB" sz="4000" b="1" dirty="0" err="1">
                <a:solidFill>
                  <a:srgbClr val="FF0000"/>
                </a:solidFill>
                <a:latin typeface="Times New Roman" pitchFamily="18" charset="0"/>
                <a:cs typeface="Times New Roman" pitchFamily="18" charset="0"/>
              </a:rPr>
              <a:t>Bài</a:t>
            </a:r>
            <a:r>
              <a:rPr lang="en-GB" sz="4000" b="1" dirty="0">
                <a:solidFill>
                  <a:srgbClr val="FF0000"/>
                </a:solidFill>
                <a:latin typeface="Times New Roman" pitchFamily="18" charset="0"/>
                <a:cs typeface="Times New Roman" pitchFamily="18" charset="0"/>
              </a:rPr>
              <a:t> 2</a:t>
            </a:r>
            <a:r>
              <a:rPr lang="vi-VN" sz="4000" b="1" dirty="0">
                <a:solidFill>
                  <a:srgbClr val="FF0000"/>
                </a:solidFill>
                <a:latin typeface="Times New Roman" pitchFamily="18" charset="0"/>
                <a:cs typeface="Times New Roman" pitchFamily="18" charset="0"/>
              </a:rPr>
              <a:t>0</a:t>
            </a:r>
            <a:r>
              <a:rPr lang="en-GB"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TRÒ CHUYỆN CÙNG MẸ </a:t>
            </a:r>
            <a:r>
              <a:rPr lang="en-GB" sz="4000" b="1">
                <a:solidFill>
                  <a:srgbClr val="FF0000"/>
                </a:solidFill>
                <a:latin typeface="Times New Roman" pitchFamily="18" charset="0"/>
                <a:cs typeface="Times New Roman" pitchFamily="18" charset="0"/>
              </a:rPr>
              <a:t>(T3)</a:t>
            </a:r>
            <a:endParaRPr lang="en-GB" sz="4000" b="1"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16" y="588230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46"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47"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48"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76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8" y="2362200"/>
            <a:ext cx="13595635"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1.</a:t>
            </a:r>
            <a:r>
              <a:rPr lang="vi-VN" sz="3600" b="1" dirty="0">
                <a:solidFill>
                  <a:srgbClr val="FF0000"/>
                </a:solidFill>
                <a:latin typeface="Times New Roman" pitchFamily="18" charset="0"/>
                <a:cs typeface="Times New Roman" pitchFamily="18" charset="0"/>
              </a:rPr>
              <a:t> Tìm các từ chỉ người thân trong đoạn văn dưới đây.</a:t>
            </a:r>
            <a:r>
              <a:rPr lang="en-US" sz="3600" b="1" dirty="0">
                <a:solidFill>
                  <a:srgbClr val="FF0000"/>
                </a:solidFill>
                <a:latin typeface="Times New Roman" pitchFamily="18" charset="0"/>
                <a:cs typeface="Times New Roman" pitchFamily="18" charset="0"/>
              </a:rPr>
              <a:t> </a:t>
            </a:r>
          </a:p>
        </p:txBody>
      </p:sp>
      <p:sp>
        <p:nvSpPr>
          <p:cNvPr id="3" name="Rectangle 2"/>
          <p:cNvSpPr/>
          <p:nvPr/>
        </p:nvSpPr>
        <p:spPr>
          <a:xfrm>
            <a:off x="1509078" y="5943600"/>
            <a:ext cx="13411200" cy="646331"/>
          </a:xfrm>
          <a:prstGeom prst="rect">
            <a:avLst/>
          </a:prstGeom>
        </p:spPr>
        <p:txBody>
          <a:bodyPr wrap="square">
            <a:spAutoFit/>
          </a:bodyPr>
          <a:lstStyle/>
          <a:p>
            <a:pPr lvl="0" algn="just"/>
            <a:r>
              <a:rPr lang="vi-VN" sz="3600" b="1" dirty="0">
                <a:solidFill>
                  <a:srgbClr val="FF3399"/>
                </a:solidFill>
                <a:latin typeface="Times New Roman" pitchFamily="18" charset="0"/>
                <a:cs typeface="Times New Roman" pitchFamily="18" charset="0"/>
              </a:rPr>
              <a:t> Bà nội, bà ngoại, chị, em, bà.</a:t>
            </a:r>
            <a:endParaRPr lang="en-US" sz="3600" b="1" dirty="0">
              <a:solidFill>
                <a:srgbClr val="FF3399"/>
              </a:solidFill>
              <a:latin typeface="Times New Roman" pitchFamily="18" charset="0"/>
              <a:cs typeface="Times New Roman" pitchFamily="18" charset="0"/>
            </a:endParaRPr>
          </a:p>
        </p:txBody>
      </p:sp>
      <p:sp>
        <p:nvSpPr>
          <p:cNvPr id="4" name="Rectangle 3"/>
          <p:cNvSpPr/>
          <p:nvPr/>
        </p:nvSpPr>
        <p:spPr>
          <a:xfrm>
            <a:off x="1258235" y="6705600"/>
            <a:ext cx="14097000" cy="646331"/>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Tìm thêm từ ngữ chỉ những người thân bên nội và bên ngoại. </a:t>
            </a:r>
            <a:endParaRPr lang="en-US" sz="36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8649655"/>
              </p:ext>
            </p:extLst>
          </p:nvPr>
        </p:nvGraphicFramePr>
        <p:xfrm>
          <a:off x="1308142" y="7543800"/>
          <a:ext cx="14221577" cy="1219200"/>
        </p:xfrm>
        <a:graphic>
          <a:graphicData uri="http://schemas.openxmlformats.org/drawingml/2006/table">
            <a:tbl>
              <a:tblPr firstRow="1" bandRow="1">
                <a:tableStyleId>{5C22544A-7EE6-4342-B048-85BDC9FD1C3A}</a:tableStyleId>
              </a:tblPr>
              <a:tblGrid>
                <a:gridCol w="6817560">
                  <a:extLst>
                    <a:ext uri="{9D8B030D-6E8A-4147-A177-3AD203B41FA5}">
                      <a16:colId xmlns:a16="http://schemas.microsoft.com/office/drawing/2014/main" val="20000"/>
                    </a:ext>
                  </a:extLst>
                </a:gridCol>
                <a:gridCol w="7404017">
                  <a:extLst>
                    <a:ext uri="{9D8B030D-6E8A-4147-A177-3AD203B41FA5}">
                      <a16:colId xmlns:a16="http://schemas.microsoft.com/office/drawing/2014/main" val="20001"/>
                    </a:ext>
                  </a:extLst>
                </a:gridCol>
              </a:tblGrid>
              <a:tr h="548640">
                <a:tc>
                  <a:txBody>
                    <a:bodyPr/>
                    <a:lstStyle/>
                    <a:p>
                      <a:pPr algn="ctr"/>
                      <a:r>
                        <a:rPr lang="vi-VN" sz="3200" b="1" dirty="0">
                          <a:solidFill>
                            <a:srgbClr val="0000CC"/>
                          </a:solidFill>
                          <a:latin typeface="Times New Roman" pitchFamily="18" charset="0"/>
                          <a:cs typeface="Times New Roman" pitchFamily="18" charset="0"/>
                        </a:rPr>
                        <a:t>Người bên nội</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3200" b="1" dirty="0">
                          <a:solidFill>
                            <a:srgbClr val="0000CC"/>
                          </a:solidFill>
                          <a:latin typeface="Times New Roman" pitchFamily="18" charset="0"/>
                          <a:cs typeface="Times New Roman" pitchFamily="18" charset="0"/>
                        </a:rPr>
                        <a:t>Người bên ngoại</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64008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Chú, thím, cô, bác, anh, chị, em,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Bác, dì, cậu, mợ, chị, em, anh, ...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1127919" y="3200400"/>
            <a:ext cx="14401799" cy="2893100"/>
          </a:xfrm>
          <a:prstGeom prst="rect">
            <a:avLst/>
          </a:prstGeom>
        </p:spPr>
        <p:txBody>
          <a:bodyPr wrap="square">
            <a:spAutoFit/>
          </a:bodyPr>
          <a:lstStyle/>
          <a:p>
            <a:pPr lvl="0" algn="just"/>
            <a:r>
              <a:rPr lang="vi-VN"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Bà </a:t>
            </a:r>
            <a:r>
              <a:rPr lang="vi-VN" sz="3600" b="1" dirty="0">
                <a:solidFill>
                  <a:srgbClr val="0000CC"/>
                </a:solidFill>
                <a:latin typeface="Times New Roman" pitchFamily="18" charset="0"/>
                <a:cs typeface="Times New Roman" pitchFamily="18" charset="0"/>
              </a:rPr>
              <a:t>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  </a:t>
            </a:r>
          </a:p>
          <a:p>
            <a:pPr lvl="0" algn="just"/>
            <a:r>
              <a:rPr lang="vi-VN"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(Theo </a:t>
            </a:r>
            <a:r>
              <a:rPr lang="vi-VN" sz="3200" b="1" dirty="0">
                <a:solidFill>
                  <a:srgbClr val="0000CC"/>
                </a:solidFill>
                <a:latin typeface="Times New Roman" pitchFamily="18" charset="0"/>
                <a:cs typeface="Times New Roman" pitchFamily="18" charset="0"/>
              </a:rPr>
              <a:t>Vũ Tú Nam )</a:t>
            </a:r>
            <a:endParaRPr lang="en-US" sz="32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49925" y="60960"/>
            <a:ext cx="6341736" cy="1381720"/>
            <a:chOff x="4649925" y="284500"/>
            <a:chExt cx="6341736" cy="1381720"/>
          </a:xfrm>
        </p:grpSpPr>
        <p:grpSp>
          <p:nvGrpSpPr>
            <p:cNvPr id="21" name="Group 20"/>
            <p:cNvGrpSpPr/>
            <p:nvPr/>
          </p:nvGrpSpPr>
          <p:grpSpPr>
            <a:xfrm>
              <a:off x="5114990" y="284500"/>
              <a:ext cx="5492209" cy="859308"/>
              <a:chOff x="5028682" y="345459"/>
              <a:chExt cx="5399539" cy="859308"/>
            </a:xfrm>
          </p:grpSpPr>
          <p:grpSp>
            <p:nvGrpSpPr>
              <p:cNvPr id="23" name="Group 22"/>
              <p:cNvGrpSpPr/>
              <p:nvPr/>
            </p:nvGrpSpPr>
            <p:grpSpPr>
              <a:xfrm>
                <a:off x="5028682" y="345459"/>
                <a:ext cx="5399539" cy="859308"/>
                <a:chOff x="5028682" y="345459"/>
                <a:chExt cx="5399539" cy="859308"/>
              </a:xfrm>
            </p:grpSpPr>
            <p:sp>
              <p:nvSpPr>
                <p:cNvPr id="25" name="TextBox 24"/>
                <p:cNvSpPr txBox="1"/>
                <p:nvPr/>
              </p:nvSpPr>
              <p:spPr>
                <a:xfrm>
                  <a:off x="5028682" y="345459"/>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4" name="Straight Connector 23"/>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28989"/>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6778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38681"/>
            <a:ext cx="13781849" cy="677108"/>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a:t>
            </a:r>
            <a:r>
              <a:rPr lang="vi-VN" sz="3800" b="1" dirty="0">
                <a:solidFill>
                  <a:srgbClr val="FF0000"/>
                </a:solidFill>
                <a:latin typeface="Times New Roman" pitchFamily="18" charset="0"/>
                <a:cs typeface="Times New Roman" pitchFamily="18" charset="0"/>
              </a:rPr>
              <a:t>3</a:t>
            </a:r>
            <a:r>
              <a:rPr lang="en-US" sz="3800" b="1">
                <a:solidFill>
                  <a:srgbClr val="FF0000"/>
                </a:solidFill>
                <a:latin typeface="Times New Roman" pitchFamily="18" charset="0"/>
                <a:cs typeface="Times New Roman" pitchFamily="18" charset="0"/>
              </a:rPr>
              <a:t>. Dấu hai chấm trong câu sau dùng để làm gì?</a:t>
            </a:r>
            <a:endParaRPr lang="en-US" sz="3800" b="1" dirty="0">
              <a:solidFill>
                <a:srgbClr val="FF0000"/>
              </a:solidFill>
              <a:latin typeface="Times New Roman" pitchFamily="18" charset="0"/>
              <a:cs typeface="Times New Roman" pitchFamily="18" charset="0"/>
            </a:endParaRPr>
          </a:p>
        </p:txBody>
      </p:sp>
      <p:sp>
        <p:nvSpPr>
          <p:cNvPr id="30" name="Rectangle 29"/>
          <p:cNvSpPr/>
          <p:nvPr/>
        </p:nvSpPr>
        <p:spPr>
          <a:xfrm>
            <a:off x="823119" y="3226675"/>
            <a:ext cx="147828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Cảnh vật xung quanh tôi đều thay đổi, vì chính lòng tôi đang có sự thay đổi lớn: Hôm nay tôi đi học.</a:t>
            </a:r>
            <a:endParaRPr lang="vi-VN" sz="3800" b="1" dirty="0">
              <a:solidFill>
                <a:srgbClr val="0000CC"/>
              </a:solidFill>
              <a:latin typeface="Times New Roman" pitchFamily="18" charset="0"/>
              <a:cs typeface="Times New Roman" pitchFamily="18" charset="0"/>
            </a:endParaRPr>
          </a:p>
          <a:p>
            <a:pPr algn="r"/>
            <a:r>
              <a:rPr lang="vi-VN" sz="3800" b="1">
                <a:solidFill>
                  <a:srgbClr val="0000CC"/>
                </a:solidFill>
                <a:latin typeface="Times New Roman" pitchFamily="18" charset="0"/>
                <a:cs typeface="Times New Roman" pitchFamily="18" charset="0"/>
              </a:rPr>
              <a:t>(</a:t>
            </a:r>
            <a:r>
              <a:rPr lang="en-US" sz="3800" b="1" i="1">
                <a:solidFill>
                  <a:srgbClr val="0000CC"/>
                </a:solidFill>
                <a:latin typeface="Times New Roman" pitchFamily="18" charset="0"/>
                <a:cs typeface="Times New Roman" pitchFamily="18" charset="0"/>
              </a:rPr>
              <a:t>Theo Thanh Tịnh</a:t>
            </a:r>
            <a:r>
              <a:rPr lang="vi-VN" sz="3800" b="1">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6" name="Rectangle 5"/>
          <p:cNvSpPr/>
          <p:nvPr/>
        </p:nvSpPr>
        <p:spPr>
          <a:xfrm>
            <a:off x="1626472" y="62233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b. Để báo hiệu phần giải thích.</a:t>
            </a:r>
            <a:endParaRPr lang="en-US" sz="3800" b="1" dirty="0">
              <a:solidFill>
                <a:srgbClr val="FF3399"/>
              </a:solidFill>
              <a:latin typeface="Times New Roman" pitchFamily="18" charset="0"/>
              <a:cs typeface="Times New Roman" pitchFamily="18" charset="0"/>
            </a:endParaRPr>
          </a:p>
        </p:txBody>
      </p:sp>
      <p:grpSp>
        <p:nvGrpSpPr>
          <p:cNvPr id="17" name="Group 16"/>
          <p:cNvGrpSpPr/>
          <p:nvPr/>
        </p:nvGrpSpPr>
        <p:grpSpPr>
          <a:xfrm>
            <a:off x="4649925" y="60960"/>
            <a:ext cx="6341736" cy="1381720"/>
            <a:chOff x="4649925" y="284500"/>
            <a:chExt cx="6341736" cy="1381720"/>
          </a:xfrm>
        </p:grpSpPr>
        <p:grpSp>
          <p:nvGrpSpPr>
            <p:cNvPr id="18" name="Group 17"/>
            <p:cNvGrpSpPr/>
            <p:nvPr/>
          </p:nvGrpSpPr>
          <p:grpSpPr>
            <a:xfrm>
              <a:off x="5114990" y="284500"/>
              <a:ext cx="5492209" cy="859308"/>
              <a:chOff x="5028682" y="345459"/>
              <a:chExt cx="5399539" cy="859308"/>
            </a:xfrm>
          </p:grpSpPr>
          <p:grpSp>
            <p:nvGrpSpPr>
              <p:cNvPr id="27" name="Group 26"/>
              <p:cNvGrpSpPr/>
              <p:nvPr/>
            </p:nvGrpSpPr>
            <p:grpSpPr>
              <a:xfrm>
                <a:off x="5028682" y="345459"/>
                <a:ext cx="5399539" cy="859308"/>
                <a:chOff x="5028682" y="345459"/>
                <a:chExt cx="5399539" cy="859308"/>
              </a:xfrm>
            </p:grpSpPr>
            <p:sp>
              <p:nvSpPr>
                <p:cNvPr id="29" name="TextBox 28"/>
                <p:cNvSpPr txBox="1"/>
                <p:nvPr/>
              </p:nvSpPr>
              <p:spPr>
                <a:xfrm>
                  <a:off x="5028682" y="345459"/>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1" name="TextBox 30"/>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19" name="Rectangle 18"/>
          <p:cNvSpPr/>
          <p:nvPr/>
        </p:nvSpPr>
        <p:spPr>
          <a:xfrm>
            <a:off x="1661319" y="53089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a. Để báo hiệu lời nói trực tiếp</a:t>
            </a:r>
            <a:endParaRPr lang="en-US" sz="3800" b="1" dirty="0">
              <a:solidFill>
                <a:srgbClr val="FF3399"/>
              </a:solidFill>
              <a:latin typeface="Times New Roman" pitchFamily="18" charset="0"/>
              <a:cs typeface="Times New Roman" pitchFamily="18" charset="0"/>
            </a:endParaRPr>
          </a:p>
        </p:txBody>
      </p:sp>
      <p:sp>
        <p:nvSpPr>
          <p:cNvPr id="20" name="Rectangle 19"/>
          <p:cNvSpPr/>
          <p:nvPr/>
        </p:nvSpPr>
        <p:spPr>
          <a:xfrm>
            <a:off x="1626472" y="7171492"/>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c. Để báo hiệu phần liệt kê.</a:t>
            </a:r>
            <a:endParaRPr lang="en-US" sz="38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6" grpId="0"/>
      <p:bldP spid="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4. Xác định công dụng của dấu hai chấm trong mỗi câu văn dưới đây</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4" name="Rectangle 3"/>
          <p:cNvSpPr/>
          <p:nvPr/>
        </p:nvSpPr>
        <p:spPr>
          <a:xfrm>
            <a:off x="396240" y="3693619"/>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492209" cy="859308"/>
              <a:chOff x="5028682" y="345459"/>
              <a:chExt cx="5399539" cy="859308"/>
            </a:xfrm>
          </p:grpSpPr>
          <p:grpSp>
            <p:nvGrpSpPr>
              <p:cNvPr id="18" name="Group 17"/>
              <p:cNvGrpSpPr/>
              <p:nvPr/>
            </p:nvGrpSpPr>
            <p:grpSpPr>
              <a:xfrm>
                <a:off x="5028682" y="345459"/>
                <a:ext cx="5399539" cy="859308"/>
                <a:chOff x="5028682" y="345459"/>
                <a:chExt cx="5399539" cy="859308"/>
              </a:xfrm>
            </p:grpSpPr>
            <p:sp>
              <p:nvSpPr>
                <p:cNvPr id="26" name="TextBox 25"/>
                <p:cNvSpPr txBox="1"/>
                <p:nvPr/>
              </p:nvSpPr>
              <p:spPr>
                <a:xfrm>
                  <a:off x="5028682" y="345459"/>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365919" y="5464911"/>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396241" y="7254895"/>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8687520" y="2819399"/>
            <a:ext cx="4339650"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liệt kê</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07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4. Xác định công dụng của dấu hai chấm trong mỗi câu văn dưới đây</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4" name="Rectangle 3"/>
          <p:cNvSpPr/>
          <p:nvPr/>
        </p:nvSpPr>
        <p:spPr>
          <a:xfrm>
            <a:off x="8308865" y="3623342"/>
            <a:ext cx="7464853" cy="2616101"/>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492209" cy="859308"/>
              <a:chOff x="5028682" y="345459"/>
              <a:chExt cx="5399539" cy="859308"/>
            </a:xfrm>
          </p:grpSpPr>
          <p:grpSp>
            <p:nvGrpSpPr>
              <p:cNvPr id="18" name="Group 17"/>
              <p:cNvGrpSpPr/>
              <p:nvPr/>
            </p:nvGrpSpPr>
            <p:grpSpPr>
              <a:xfrm>
                <a:off x="5028682" y="345459"/>
                <a:ext cx="5399539" cy="859308"/>
                <a:chOff x="5028682" y="345459"/>
                <a:chExt cx="5399539" cy="859308"/>
              </a:xfrm>
            </p:grpSpPr>
            <p:sp>
              <p:nvSpPr>
                <p:cNvPr id="26" name="TextBox 25"/>
                <p:cNvSpPr txBox="1"/>
                <p:nvPr/>
              </p:nvSpPr>
              <p:spPr>
                <a:xfrm>
                  <a:off x="5028682" y="345459"/>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594677" y="3800682"/>
            <a:ext cx="7391241"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594676" y="6301058"/>
            <a:ext cx="7266417"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9814719" y="2819400"/>
            <a:ext cx="4339650"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liệt kê</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8176419" y="2819399"/>
            <a:ext cx="0" cy="6096001"/>
          </a:xfrm>
          <a:prstGeom prst="line">
            <a:avLst/>
          </a:prstGeom>
          <a:ln>
            <a:solidFill>
              <a:srgbClr val="0000C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90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9716</TotalTime>
  <Words>652</Words>
  <Application>Microsoft Office PowerPoint</Application>
  <PresentationFormat>Custom</PresentationFormat>
  <Paragraphs>69</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1077</cp:revision>
  <dcterms:created xsi:type="dcterms:W3CDTF">2008-09-09T22:52:10Z</dcterms:created>
  <dcterms:modified xsi:type="dcterms:W3CDTF">2025-11-19T14:29:28Z</dcterms:modified>
</cp:coreProperties>
</file>