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62" r:id="rId3"/>
    <p:sldId id="427" r:id="rId4"/>
    <p:sldId id="428" r:id="rId5"/>
    <p:sldId id="426" r:id="rId6"/>
    <p:sldId id="456" r:id="rId7"/>
    <p:sldId id="458" r:id="rId8"/>
    <p:sldId id="460" r:id="rId9"/>
    <p:sldId id="433" r:id="rId10"/>
    <p:sldId id="461" r:id="rId11"/>
    <p:sldId id="463"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2" d="100"/>
          <a:sy n="42" d="100"/>
        </p:scale>
        <p:origin x="924" y="5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Giai%20nghia%20tu/nghenh%20dau.pptx" TargetMode="External"/><Relationship Id="rId2" Type="http://schemas.openxmlformats.org/officeDocument/2006/relationships/hyperlink" Target="Giai%20nghia%20tu/trang.pptx" TargetMode="External"/><Relationship Id="rId1" Type="http://schemas.openxmlformats.org/officeDocument/2006/relationships/slideLayout" Target="../slideLayouts/slideLayout2.xml"/><Relationship Id="rId4" Type="http://schemas.openxmlformats.org/officeDocument/2006/relationships/hyperlink" Target="Giai%20nghia%20tu/lang%20gieng.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2501" y="4024449"/>
            <a:ext cx="122035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29: NGÔI NHÀ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 CỎ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519" y="6004904"/>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53119" y="5443538"/>
            <a:ext cx="3320258"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r="52509" b="56140"/>
          <a:stretch/>
        </p:blipFill>
        <p:spPr bwMode="auto">
          <a:xfrm>
            <a:off x="594519" y="228600"/>
            <a:ext cx="7165181"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2625" b="56140"/>
          <a:stretch/>
        </p:blipFill>
        <p:spPr bwMode="auto">
          <a:xfrm>
            <a:off x="8534399" y="228600"/>
            <a:ext cx="7147719"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52509"/>
          <a:stretch/>
        </p:blipFill>
        <p:spPr bwMode="auto">
          <a:xfrm>
            <a:off x="594519" y="4572000"/>
            <a:ext cx="7165181"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2625" t="50000"/>
          <a:stretch/>
        </p:blipFill>
        <p:spPr bwMode="auto">
          <a:xfrm>
            <a:off x="8534399" y="4572000"/>
            <a:ext cx="714772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0"/>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447800"/>
            <a:ext cx="10465205" cy="1200329"/>
            <a:chOff x="1508918" y="1888664"/>
            <a:chExt cx="8733709" cy="2011395"/>
          </a:xfrm>
        </p:grpSpPr>
        <p:sp>
          <p:nvSpPr>
            <p:cNvPr id="10" name="Rectangle 9"/>
            <p:cNvSpPr/>
            <p:nvPr/>
          </p:nvSpPr>
          <p:spPr>
            <a:xfrm>
              <a:off x="1508918" y="1888664"/>
              <a:ext cx="8733709" cy="2011395"/>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HÀNG XÓM CỦA TẮC KÈ</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167515"/>
            <a:ext cx="1160989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Qua câu chuyện, em đã học được điều gì?</a:t>
            </a:r>
            <a:endParaRPr lang="en-US" sz="3600" b="1" dirty="0">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Subtitle 11"/>
          <p:cNvSpPr>
            <a:spLocks noGrp="1"/>
          </p:cNvSpPr>
          <p:nvPr>
            <p:ph type="subTitle" idx="1"/>
          </p:nvPr>
        </p:nvSpPr>
        <p:spPr>
          <a:xfrm>
            <a:off x="612775" y="6189355"/>
            <a:ext cx="15069344" cy="2524814"/>
          </a:xfrm>
        </p:spPr>
        <p:txBody>
          <a:bodyPr/>
          <a:lstStyle/>
          <a:p>
            <a:pPr algn="just"/>
            <a:r>
              <a:rPr lang="en-US" sz="3800" b="1">
                <a:solidFill>
                  <a:srgbClr val="0000FF"/>
                </a:solidFill>
                <a:latin typeface="Times New Roman" panose="02020603050405020304" pitchFamily="18" charset="0"/>
                <a:cs typeface="Times New Roman" panose="02020603050405020304" pitchFamily="18" charset="0"/>
              </a:rPr>
              <a:t>     Bài học rút ra: Dù sống ở đâu, chúng ta cũng phải tôn trọng những người xung quanh. Ta phải giữ gìn trật tự để không làm ảnh hưởng đến người khác. Đồng thời phải biết thông cảm, chia sẻ với họ khi hõ không cố tình.</a:t>
            </a:r>
            <a:endParaRPr lang="en-US" sz="3800" b="1" dirty="0">
              <a:solidFill>
                <a:srgbClr val="0000FF"/>
              </a:solidFill>
              <a:latin typeface="Times New Roman" panose="02020603050405020304" pitchFamily="18" charset="0"/>
              <a:cs typeface="Times New Roman" panose="02020603050405020304" pitchFamily="18" charset="0"/>
            </a:endParaRPr>
          </a:p>
        </p:txBody>
      </p:sp>
      <p:pic>
        <p:nvPicPr>
          <p:cNvPr id="20"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r="52509" b="56140"/>
          <a:stretch/>
        </p:blipFill>
        <p:spPr bwMode="auto">
          <a:xfrm>
            <a:off x="518320" y="2922969"/>
            <a:ext cx="3810000" cy="30885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2625" b="56140"/>
          <a:stretch/>
        </p:blipFill>
        <p:spPr bwMode="auto">
          <a:xfrm>
            <a:off x="4404519" y="2922969"/>
            <a:ext cx="3800715" cy="30885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52509"/>
          <a:stretch/>
        </p:blipFill>
        <p:spPr bwMode="auto">
          <a:xfrm>
            <a:off x="8290719" y="2935669"/>
            <a:ext cx="3810001" cy="35209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2625" t="50000"/>
          <a:stretch/>
        </p:blipFill>
        <p:spPr bwMode="auto">
          <a:xfrm>
            <a:off x="12176919" y="2922969"/>
            <a:ext cx="3800716" cy="35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494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2022/0316/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381000"/>
            <a:ext cx="15240000" cy="845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54485"/>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6164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diễn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thoại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ngữ</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phù</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hợp</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99452"/>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đi</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tìm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tiếng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hát</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một</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tài</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năng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âm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nhạc</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323439"/>
          </a:xfrm>
          <a:prstGeom prst="rect">
            <a:avLst/>
          </a:prstGeom>
        </p:spPr>
        <p:txBody>
          <a:bodyPr wrap="square">
            <a:spAutoFit/>
          </a:bodyPr>
          <a:lstStyle/>
          <a:p>
            <a:pPr algn="just"/>
            <a:r>
              <a:rPr lang="en-US" sz="4000" b="1">
                <a:solidFill>
                  <a:srgbClr val="0000FF"/>
                </a:solidFill>
                <a:latin typeface="Times New Roman" panose="02020603050405020304" pitchFamily="18" charset="0"/>
                <a:cs typeface="Times New Roman" panose="02020603050405020304" pitchFamily="18" charset="0"/>
              </a:rPr>
              <a:t>Chỉ </a:t>
            </a:r>
            <a:r>
              <a:rPr lang="en-US" sz="4000" b="1" dirty="0" err="1">
                <a:solidFill>
                  <a:srgbClr val="0000FF"/>
                </a:solidFill>
                <a:latin typeface="Times New Roman" panose="02020603050405020304" pitchFamily="18" charset="0"/>
                <a:cs typeface="Times New Roman" panose="02020603050405020304" pitchFamily="18" charset="0"/>
              </a:rPr>
              <a:t>chốc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lát</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ngôi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xinh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xắn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bằng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đã</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được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xây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xong</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dưới</a:t>
            </a:r>
            <a:r>
              <a:rPr lang="en-US" sz="4000" b="1" dirty="0">
                <a:solidFill>
                  <a:srgbClr val="0000FF"/>
                </a:solidFill>
                <a:latin typeface="Times New Roman" panose="02020603050405020304" pitchFamily="18" charset="0"/>
                <a:cs typeface="Times New Roman" panose="02020603050405020304" pitchFamily="18" charset="0"/>
              </a:rPr>
              <a:t> ô </a:t>
            </a:r>
            <a:r>
              <a:rPr lang="en-US" sz="4000" b="1" dirty="0" err="1">
                <a:solidFill>
                  <a:srgbClr val="0000FF"/>
                </a:solidFill>
                <a:latin typeface="Times New Roman" panose="02020603050405020304" pitchFamily="18" charset="0"/>
                <a:cs typeface="Times New Roman" panose="02020603050405020304" pitchFamily="18" charset="0"/>
              </a:rPr>
              <a:t>nấm</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giữa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vùng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cỏ</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xanh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err="1">
                <a:solidFill>
                  <a:srgbClr val="0000FF"/>
                </a:solidFill>
                <a:latin typeface="Times New Roman" panose="02020603050405020304" pitchFamily="18" charset="0"/>
                <a:cs typeface="Times New Roman" panose="02020603050405020304" pitchFamily="18" charset="0"/>
              </a:rPr>
              <a:t>tươi</a:t>
            </a:r>
            <a:r>
              <a:rPr lang="en-US" sz="4000" b="1">
                <a:solidFill>
                  <a:srgbClr val="0000FF"/>
                </a:solidFill>
                <a:latin typeface="Times New Roman" panose="02020603050405020304" pitchFamily="18" charset="0"/>
                <a:cs typeface="Times New Roman" panose="02020603050405020304" pitchFamily="18" charset="0"/>
              </a:rPr>
              <a:t>.</a:t>
            </a:r>
            <a:r>
              <a:rPr lang="en-US" sz="4000" b="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423319" y="3077886"/>
            <a:ext cx="29739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nhảy</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a</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593567" y="3078575"/>
            <a:ext cx="2171701"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vang</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ên</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736332" y="3077886"/>
            <a:ext cx="239110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ủ</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nhau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937919" y="1266918"/>
            <a:ext cx="66926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sp>
        <p:nvSpPr>
          <p:cNvPr id="19" name="Rectangle 18"/>
          <p:cNvSpPr/>
          <p:nvPr/>
        </p:nvSpPr>
        <p:spPr>
          <a:xfrm>
            <a:off x="8948144" y="3088953"/>
            <a:ext cx="239110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ch</a:t>
            </a:r>
            <a:r>
              <a:rPr lang="en-US" sz="4000" b="1" i="1" dirty="0" err="1">
                <a:solidFill>
                  <a:srgbClr val="FF0000"/>
                </a:solidFill>
                <a:latin typeface="Times New Roman" pitchFamily="18" charset="0"/>
                <a:cs typeface="Times New Roman" pitchFamily="18" charset="0"/>
              </a:rPr>
              <a:t>ốc</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11040404" y="3050247"/>
            <a:ext cx="239110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v</a:t>
            </a:r>
            <a:r>
              <a:rPr lang="en-US" sz="4000" b="1" i="1" dirty="0" err="1">
                <a:solidFill>
                  <a:srgbClr val="0000CC"/>
                </a:solidFill>
                <a:latin typeface="Times New Roman" pitchFamily="18" charset="0"/>
                <a:cs typeface="Times New Roman" pitchFamily="18" charset="0"/>
              </a:rPr>
              <a:t>ùng</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cỏ</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1164566" y="6073914"/>
            <a:ext cx="3457424" cy="707886"/>
          </a:xfrm>
          <a:prstGeom prst="rect">
            <a:avLst/>
          </a:prstGeom>
        </p:spPr>
        <p:txBody>
          <a:bodyPr wrap="square">
            <a:spAutoFit/>
          </a:bodyPr>
          <a:lstStyle/>
          <a:p>
            <a:pPr algn="just"/>
            <a:r>
              <a:rPr lang="en-US" sz="4000" b="1" u="sng">
                <a:solidFill>
                  <a:srgbClr val="FF0000"/>
                </a:solidFill>
                <a:latin typeface="Times New Roman" panose="02020603050405020304" pitchFamily="18" charset="0"/>
                <a:cs typeface="Times New Roman" panose="02020603050405020304" pitchFamily="18" charset="0"/>
              </a:rPr>
              <a:t>Giải nghĩa từ:</a:t>
            </a:r>
            <a:endParaRPr lang="en-US" sz="4000" b="1" u="sng" dirty="0">
              <a:solidFill>
                <a:srgbClr val="FF0000"/>
              </a:solidFill>
              <a:latin typeface="Times New Roman" panose="02020603050405020304" pitchFamily="18" charset="0"/>
              <a:cs typeface="Times New Roman" panose="02020603050405020304" pitchFamily="18" charset="0"/>
            </a:endParaRPr>
          </a:p>
        </p:txBody>
      </p:sp>
      <p:sp>
        <p:nvSpPr>
          <p:cNvPr id="26" name="Rectangle 25">
            <a:hlinkClick r:id="rId2" action="ppaction://hlinkpres?slideindex=1&amp;slidetitle="/>
          </p:cNvPr>
          <p:cNvSpPr/>
          <p:nvPr/>
        </p:nvSpPr>
        <p:spPr>
          <a:xfrm>
            <a:off x="2408179" y="7162800"/>
            <a:ext cx="1691540" cy="707886"/>
          </a:xfrm>
          <a:prstGeom prst="rect">
            <a:avLst/>
          </a:prstGeom>
        </p:spPr>
        <p:txBody>
          <a:bodyPr wrap="square">
            <a:spAutoFit/>
          </a:bodyPr>
          <a:lstStyle/>
          <a:p>
            <a:pPr algn="just"/>
            <a:r>
              <a:rPr lang="en-US" sz="4000" b="1">
                <a:solidFill>
                  <a:srgbClr val="0000FF"/>
                </a:solidFill>
                <a:latin typeface="Times New Roman" panose="02020603050405020304" pitchFamily="18" charset="0"/>
                <a:cs typeface="Times New Roman" panose="02020603050405020304" pitchFamily="18" charset="0"/>
              </a:rPr>
              <a:t>tràng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7" name="Rectangle 26">
            <a:hlinkClick r:id="rId3" action="ppaction://hlinkpres?slideindex=1&amp;slidetitle="/>
          </p:cNvPr>
          <p:cNvSpPr/>
          <p:nvPr/>
        </p:nvSpPr>
        <p:spPr>
          <a:xfrm>
            <a:off x="4910138" y="7146786"/>
            <a:ext cx="3457424" cy="707886"/>
          </a:xfrm>
          <a:prstGeom prst="rect">
            <a:avLst/>
          </a:prstGeom>
        </p:spPr>
        <p:txBody>
          <a:bodyPr wrap="square">
            <a:spAutoFit/>
          </a:bodyPr>
          <a:lstStyle/>
          <a:p>
            <a:pPr algn="just"/>
            <a:r>
              <a:rPr lang="en-US" sz="4000" b="1">
                <a:solidFill>
                  <a:srgbClr val="0000FF"/>
                </a:solidFill>
                <a:latin typeface="Times New Roman" panose="02020603050405020304" pitchFamily="18" charset="0"/>
                <a:cs typeface="Times New Roman" panose="02020603050405020304" pitchFamily="18" charset="0"/>
              </a:rPr>
              <a:t>Nghểnh đầu</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8" name="Rectangle 27">
            <a:hlinkClick r:id="rId4" action="ppaction://hlinkpres?slideindex=1&amp;slidetitle="/>
          </p:cNvPr>
          <p:cNvSpPr/>
          <p:nvPr/>
        </p:nvSpPr>
        <p:spPr>
          <a:xfrm>
            <a:off x="8904430" y="7146786"/>
            <a:ext cx="3457424" cy="707886"/>
          </a:xfrm>
          <a:prstGeom prst="rect">
            <a:avLst/>
          </a:prstGeom>
        </p:spPr>
        <p:txBody>
          <a:bodyPr wrap="square">
            <a:spAutoFit/>
          </a:bodyPr>
          <a:lstStyle/>
          <a:p>
            <a:pPr algn="just"/>
            <a:r>
              <a:rPr lang="en-US" sz="4000" b="1">
                <a:solidFill>
                  <a:srgbClr val="0000FF"/>
                </a:solidFill>
                <a:latin typeface="Times New Roman" panose="02020603050405020304" pitchFamily="18" charset="0"/>
                <a:cs typeface="Times New Roman" panose="02020603050405020304" pitchFamily="18" charset="0"/>
              </a:rPr>
              <a:t>Láng giềng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3" grpId="0"/>
      <p:bldP spid="19"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sang </a:t>
            </a:r>
            <a:r>
              <a:rPr lang="en-US" sz="3600" b="1" dirty="0" err="1">
                <a:solidFill>
                  <a:srgbClr val="FF0000"/>
                </a:solidFill>
                <a:latin typeface="Times New Roman" pitchFamily="18" charset="0"/>
                <a:cs typeface="Times New Roman" pitchFamily="18" charset="0"/>
              </a:rPr>
              <a:t>sớm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bén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chuồn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chuồn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chú</a:t>
            </a:r>
            <a:r>
              <a:rPr lang="en-US" sz="3600" b="1" dirty="0">
                <a:solidFill>
                  <a:srgbClr val="FF0000"/>
                </a:solidFill>
                <a:latin typeface="Times New Roman" pitchFamily="18" charset="0"/>
                <a:cs typeface="Times New Roman" pitchFamily="18" charset="0"/>
              </a:rPr>
              <a:t> ý?</a:t>
            </a:r>
          </a:p>
        </p:txBody>
      </p:sp>
      <p:sp>
        <p:nvSpPr>
          <p:cNvPr id="12" name="Rectangle 11"/>
          <p:cNvSpPr/>
          <p:nvPr/>
        </p:nvSpPr>
        <p:spPr>
          <a:xfrm>
            <a:off x="5532914" y="3881183"/>
            <a:ext cx="10149205"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 Vào sáng sớm, một âm thanh vang lên từ đâu không rõ khiến cào cào, nhái bén, chuồn chuồn chú ý.</a:t>
            </a:r>
            <a:endParaRPr lang="en-US" sz="3600" b="1" dirty="0">
              <a:solidFill>
                <a:srgbClr val="0000CC"/>
              </a:solidFill>
              <a:latin typeface="Times New Roman" panose="02020603050405020304" pitchFamily="18" charset="0"/>
              <a:cs typeface="Times New Roman" panose="02020603050405020304" pitchFamily="18" charset="0"/>
            </a:endParaRPr>
          </a:p>
          <a:p>
            <a:pPr algn="just"/>
            <a:r>
              <a:rPr lang="nl-NL" sz="3600" b="1" dirty="0">
                <a:solidFill>
                  <a:srgbClr val="0000CC"/>
                </a:solidFill>
                <a:latin typeface="Times New Roman" panose="02020603050405020304" pitchFamily="18" charset="0"/>
                <a:cs typeface="Times New Roman" panose="02020603050405020304" pitchFamily="18" charset="0"/>
              </a:rPr>
              <a:t> </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090319" y="1266918"/>
            <a:ext cx="7162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sp>
        <p:nvSpPr>
          <p:cNvPr id="40" name="Rectangle 39"/>
          <p:cNvSpPr/>
          <p:nvPr/>
        </p:nvSpPr>
        <p:spPr>
          <a:xfrm>
            <a:off x="5532914" y="59436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41" name="Rectangle 40"/>
          <p:cNvSpPr/>
          <p:nvPr/>
        </p:nvSpPr>
        <p:spPr>
          <a:xfrm>
            <a:off x="5646896" y="6781524"/>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+Các bạn phát hiện ra dế than vừa xây nhà vừa hát.</a:t>
            </a:r>
            <a:endParaRPr lang="en-US" sz="3600" b="1" dirty="0">
              <a:solidFill>
                <a:srgbClr val="0000CC"/>
              </a:solidFill>
              <a:latin typeface="Times New Roman" pitchFamily="18" charset="0"/>
              <a:cs typeface="Times New Roman" pitchFamily="18" charset="0"/>
            </a:endParaRPr>
          </a:p>
        </p:txBody>
      </p:sp>
      <p:cxnSp>
        <p:nvCxnSpPr>
          <p:cNvPr id="33" name="Straight Connector 3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556080" y="2590852"/>
            <a:ext cx="2511476"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nhảy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881201" y="2636696"/>
            <a:ext cx="2044149" cy="646331"/>
          </a:xfrm>
          <a:prstGeom prst="rect">
            <a:avLst/>
          </a:prstGeom>
        </p:spPr>
        <p:txBody>
          <a:bodyPr wrap="none">
            <a:spAutoFit/>
          </a:bodyPr>
          <a:lstStyle/>
          <a:p>
            <a:pPr algn="just"/>
            <a:r>
              <a:rPr lang="en-US" sz="3600" b="1" i="1" dirty="0" err="1">
                <a:solidFill>
                  <a:srgbClr val="FF0000"/>
                </a:solidFill>
                <a:latin typeface="Times New Roman" pitchFamily="18" charset="0"/>
                <a:cs typeface="Times New Roman" pitchFamily="18" charset="0"/>
              </a:rPr>
              <a:t>v</a:t>
            </a:r>
            <a:r>
              <a:rPr lang="en-US" sz="3600" b="1" i="1" dirty="0" err="1">
                <a:solidFill>
                  <a:srgbClr val="0000CC"/>
                </a:solidFill>
                <a:latin typeface="Times New Roman" pitchFamily="18" charset="0"/>
                <a:cs typeface="Times New Roman" pitchFamily="18" charset="0"/>
              </a:rPr>
              <a:t>ang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450383" y="3178648"/>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nhau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358933" y="4406705"/>
            <a:ext cx="5036186" cy="2862322"/>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Chỉ </a:t>
            </a:r>
            <a:r>
              <a:rPr lang="en-US" sz="3600" b="1" dirty="0" err="1">
                <a:solidFill>
                  <a:srgbClr val="0000FF"/>
                </a:solidFill>
                <a:latin typeface="Times New Roman" panose="02020603050405020304" pitchFamily="18" charset="0"/>
                <a:cs typeface="Times New Roman" panose="02020603050405020304" pitchFamily="18" charset="0"/>
              </a:rPr>
              <a:t>chốc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xắn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nấm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tươi</a:t>
            </a:r>
            <a:r>
              <a:rPr lang="en-US" sz="3600" b="1">
                <a:solidFill>
                  <a:srgbClr val="0000FF"/>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625407" y="3217097"/>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ốc</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50382" y="3759049"/>
            <a:ext cx="2391109" cy="646331"/>
          </a:xfrm>
          <a:prstGeom prst="rect">
            <a:avLst/>
          </a:prstGeom>
        </p:spPr>
        <p:txBody>
          <a:bodyPr wrap="square">
            <a:spAutoFit/>
          </a:bodyPr>
          <a:lstStyle/>
          <a:p>
            <a:pPr algn="just"/>
            <a:r>
              <a:rPr lang="en-US" sz="3600" b="1" i="1" err="1">
                <a:solidFill>
                  <a:srgbClr val="FF0000"/>
                </a:solidFill>
                <a:latin typeface="Times New Roman" pitchFamily="18" charset="0"/>
                <a:cs typeface="Times New Roman" pitchFamily="18" charset="0"/>
              </a:rPr>
              <a:t>v</a:t>
            </a:r>
            <a:r>
              <a:rPr lang="en-US" sz="3600" b="1" i="1" err="1">
                <a:solidFill>
                  <a:srgbClr val="0000CC"/>
                </a:solidFill>
                <a:latin typeface="Times New Roman" pitchFamily="18" charset="0"/>
                <a:cs typeface="Times New Roman" pitchFamily="18" charset="0"/>
              </a:rPr>
              <a:t>ùng</a:t>
            </a:r>
            <a:r>
              <a:rPr lang="en-US" sz="3600" b="1" i="1">
                <a:solidFill>
                  <a:srgbClr val="0000CC"/>
                </a:solidFill>
                <a:latin typeface="Times New Roman" pitchFamily="18" charset="0"/>
                <a:cs typeface="Times New Roman" pitchFamily="18" charset="0"/>
              </a:rPr>
              <a:t> cỏ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85474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Chi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gặp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dế</a:t>
            </a:r>
            <a:r>
              <a:rPr lang="en-US" sz="3600" b="1" dirty="0">
                <a:solidFill>
                  <a:srgbClr val="FF0000"/>
                </a:solidFill>
                <a:latin typeface="Times New Roman" pitchFamily="18" charset="0"/>
                <a:cs typeface="Times New Roman" pitchFamily="18" charset="0"/>
              </a:rPr>
              <a:t> than </a:t>
            </a:r>
            <a:r>
              <a:rPr lang="en-US" sz="3600" b="1" dirty="0" err="1">
                <a:solidFill>
                  <a:srgbClr val="FF0000"/>
                </a:solidFill>
                <a:latin typeface="Times New Roman" pitchFamily="18" charset="0"/>
                <a:cs typeface="Times New Roman" pitchFamily="18" charset="0"/>
              </a:rPr>
              <a:t>rất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mật</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00701" y="4406705"/>
            <a:ext cx="10149205" cy="3970318"/>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 Khi đế than vừa dứt lời hát, các bạn đã vỗ tay rất to thể hiện sự thán phục đối với dế than. Sau đó các bạn đã tự giới thiệu mình để làm quen với dế than. Các bạn khen ngợi dế than hát rất hay, là một tài năng âm nhạc.Còn dế than khiêm tốn chỉ nhận mình là một thợ đào đất. .</a:t>
            </a:r>
            <a:endParaRPr lang="en-US" sz="3600" b="1" dirty="0">
              <a:solidFill>
                <a:srgbClr val="0000CC"/>
              </a:solidFill>
              <a:latin typeface="Times New Roman" panose="02020603050405020304" pitchFamily="18" charset="0"/>
              <a:cs typeface="Times New Roman" panose="02020603050405020304" pitchFamily="18" charset="0"/>
            </a:endParaRPr>
          </a:p>
          <a:p>
            <a:pPr algn="just"/>
            <a:r>
              <a:rPr lang="nl-NL" sz="3600" b="1" dirty="0">
                <a:solidFill>
                  <a:srgbClr val="0000CC"/>
                </a:solidFill>
                <a:latin typeface="Times New Roman" panose="02020603050405020304" pitchFamily="18" charset="0"/>
                <a:cs typeface="Times New Roman" panose="02020603050405020304" pitchFamily="18" charset="0"/>
              </a:rPr>
              <a:t> </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090319" y="1266918"/>
            <a:ext cx="7162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cxnSp>
        <p:nvCxnSpPr>
          <p:cNvPr id="33" name="Straight Connector 3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556080" y="2590852"/>
            <a:ext cx="2511476"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nhảy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881201" y="2636696"/>
            <a:ext cx="2044149" cy="646331"/>
          </a:xfrm>
          <a:prstGeom prst="rect">
            <a:avLst/>
          </a:prstGeom>
        </p:spPr>
        <p:txBody>
          <a:bodyPr wrap="none">
            <a:spAutoFit/>
          </a:bodyPr>
          <a:lstStyle/>
          <a:p>
            <a:pPr algn="just"/>
            <a:r>
              <a:rPr lang="en-US" sz="3600" b="1" i="1" dirty="0" err="1">
                <a:solidFill>
                  <a:srgbClr val="FF0000"/>
                </a:solidFill>
                <a:latin typeface="Times New Roman" pitchFamily="18" charset="0"/>
                <a:cs typeface="Times New Roman" pitchFamily="18" charset="0"/>
              </a:rPr>
              <a:t>v</a:t>
            </a:r>
            <a:r>
              <a:rPr lang="en-US" sz="3600" b="1" i="1" dirty="0" err="1">
                <a:solidFill>
                  <a:srgbClr val="0000CC"/>
                </a:solidFill>
                <a:latin typeface="Times New Roman" pitchFamily="18" charset="0"/>
                <a:cs typeface="Times New Roman" pitchFamily="18" charset="0"/>
              </a:rPr>
              <a:t>ang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450383" y="3178648"/>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nhau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358933" y="4406705"/>
            <a:ext cx="5036186" cy="2862322"/>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Chỉ </a:t>
            </a:r>
            <a:r>
              <a:rPr lang="en-US" sz="3600" b="1" dirty="0" err="1">
                <a:solidFill>
                  <a:srgbClr val="0000FF"/>
                </a:solidFill>
                <a:latin typeface="Times New Roman" panose="02020603050405020304" pitchFamily="18" charset="0"/>
                <a:cs typeface="Times New Roman" panose="02020603050405020304" pitchFamily="18" charset="0"/>
              </a:rPr>
              <a:t>chốc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xắn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nấm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tươi</a:t>
            </a:r>
            <a:r>
              <a:rPr lang="en-US" sz="3600" b="1">
                <a:solidFill>
                  <a:srgbClr val="0000FF"/>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625407" y="3217097"/>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ốc</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50382" y="3759049"/>
            <a:ext cx="2391109" cy="646331"/>
          </a:xfrm>
          <a:prstGeom prst="rect">
            <a:avLst/>
          </a:prstGeom>
        </p:spPr>
        <p:txBody>
          <a:bodyPr wrap="square">
            <a:spAutoFit/>
          </a:bodyPr>
          <a:lstStyle/>
          <a:p>
            <a:pPr algn="just"/>
            <a:r>
              <a:rPr lang="en-US" sz="3600" b="1" i="1" err="1">
                <a:solidFill>
                  <a:srgbClr val="FF0000"/>
                </a:solidFill>
                <a:latin typeface="Times New Roman" pitchFamily="18" charset="0"/>
                <a:cs typeface="Times New Roman" pitchFamily="18" charset="0"/>
              </a:rPr>
              <a:t>v</a:t>
            </a:r>
            <a:r>
              <a:rPr lang="en-US" sz="3600" b="1" i="1" err="1">
                <a:solidFill>
                  <a:srgbClr val="0000CC"/>
                </a:solidFill>
                <a:latin typeface="Times New Roman" pitchFamily="18" charset="0"/>
                <a:cs typeface="Times New Roman" pitchFamily="18" charset="0"/>
              </a:rPr>
              <a:t>ùng</a:t>
            </a:r>
            <a:r>
              <a:rPr lang="en-US" sz="3600" b="1" i="1">
                <a:solidFill>
                  <a:srgbClr val="0000CC"/>
                </a:solidFill>
                <a:latin typeface="Times New Roman" pitchFamily="18" charset="0"/>
                <a:cs typeface="Times New Roman" pitchFamily="18" charset="0"/>
              </a:rPr>
              <a:t> cỏ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383321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giúp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dế</a:t>
            </a:r>
            <a:r>
              <a:rPr lang="en-US" sz="3600" b="1" dirty="0">
                <a:solidFill>
                  <a:srgbClr val="FF0000"/>
                </a:solidFill>
                <a:latin typeface="Times New Roman" pitchFamily="18" charset="0"/>
                <a:cs typeface="Times New Roman" pitchFamily="18" charset="0"/>
              </a:rPr>
              <a:t> than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559749" y="3628114"/>
            <a:ext cx="10149205"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 Các bạn đã xúm vào giúp dế than xây nhà.</a:t>
            </a:r>
            <a:endParaRPr lang="en-US" sz="3600" b="1" dirty="0">
              <a:solidFill>
                <a:srgbClr val="0000CC"/>
              </a:solidFill>
              <a:latin typeface="Times New Roman" panose="02020603050405020304" pitchFamily="18" charset="0"/>
              <a:cs typeface="Times New Roman" panose="02020603050405020304" pitchFamily="18" charset="0"/>
            </a:endParaRPr>
          </a:p>
          <a:p>
            <a:pPr algn="just"/>
            <a:r>
              <a:rPr lang="nl-NL" sz="3600" b="1" dirty="0">
                <a:solidFill>
                  <a:srgbClr val="0000CC"/>
                </a:solidFill>
                <a:latin typeface="Times New Roman" panose="02020603050405020304" pitchFamily="18" charset="0"/>
                <a:cs typeface="Times New Roman" panose="02020603050405020304" pitchFamily="18" charset="0"/>
              </a:rPr>
              <a:t> </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090319" y="1266918"/>
            <a:ext cx="7162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sp>
        <p:nvSpPr>
          <p:cNvPr id="40" name="Rectangle 39"/>
          <p:cNvSpPr/>
          <p:nvPr/>
        </p:nvSpPr>
        <p:spPr>
          <a:xfrm>
            <a:off x="5658078" y="4594378"/>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giúp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dế</a:t>
            </a:r>
            <a:r>
              <a:rPr lang="en-US" sz="3600" b="1" dirty="0">
                <a:solidFill>
                  <a:srgbClr val="FF0000"/>
                </a:solidFill>
                <a:latin typeface="Times New Roman" pitchFamily="18" charset="0"/>
                <a:cs typeface="Times New Roman" pitchFamily="18" charset="0"/>
              </a:rPr>
              <a:t> than?</a:t>
            </a:r>
          </a:p>
        </p:txBody>
      </p:sp>
      <p:sp>
        <p:nvSpPr>
          <p:cNvPr id="41" name="Rectangle 40"/>
          <p:cNvSpPr/>
          <p:nvPr/>
        </p:nvSpPr>
        <p:spPr>
          <a:xfrm>
            <a:off x="5797358" y="6022942"/>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 Việc các bạn giúp đỡ dế than thể hiện sự tốt bụng, thân thiện của các bạn chuồn chuồn, nhái bén, cào cào; sự đoàn kết của  những người bạn tốt; tình bạn đngá quý giữ các con vật</a:t>
            </a:r>
            <a:endParaRPr lang="en-US" sz="3600" b="1" dirty="0">
              <a:solidFill>
                <a:srgbClr val="0000CC"/>
              </a:solidFill>
              <a:latin typeface="Times New Roman" pitchFamily="18" charset="0"/>
              <a:cs typeface="Times New Roman" pitchFamily="18" charset="0"/>
            </a:endParaRPr>
          </a:p>
        </p:txBody>
      </p:sp>
      <p:cxnSp>
        <p:nvCxnSpPr>
          <p:cNvPr id="33" name="Straight Connector 3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556080" y="2590852"/>
            <a:ext cx="2511476"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nhảy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881201" y="2636696"/>
            <a:ext cx="2044149" cy="646331"/>
          </a:xfrm>
          <a:prstGeom prst="rect">
            <a:avLst/>
          </a:prstGeom>
        </p:spPr>
        <p:txBody>
          <a:bodyPr wrap="none">
            <a:spAutoFit/>
          </a:bodyPr>
          <a:lstStyle/>
          <a:p>
            <a:pPr algn="just"/>
            <a:r>
              <a:rPr lang="en-US" sz="3600" b="1" i="1" dirty="0" err="1">
                <a:solidFill>
                  <a:srgbClr val="FF0000"/>
                </a:solidFill>
                <a:latin typeface="Times New Roman" pitchFamily="18" charset="0"/>
                <a:cs typeface="Times New Roman" pitchFamily="18" charset="0"/>
              </a:rPr>
              <a:t>v</a:t>
            </a:r>
            <a:r>
              <a:rPr lang="en-US" sz="3600" b="1" i="1" dirty="0" err="1">
                <a:solidFill>
                  <a:srgbClr val="0000CC"/>
                </a:solidFill>
                <a:latin typeface="Times New Roman" pitchFamily="18" charset="0"/>
                <a:cs typeface="Times New Roman" pitchFamily="18" charset="0"/>
              </a:rPr>
              <a:t>ang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450383" y="3178648"/>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nhau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358933" y="4406705"/>
            <a:ext cx="5036186" cy="2862322"/>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Chỉ </a:t>
            </a:r>
            <a:r>
              <a:rPr lang="en-US" sz="3600" b="1" dirty="0" err="1">
                <a:solidFill>
                  <a:srgbClr val="0000FF"/>
                </a:solidFill>
                <a:latin typeface="Times New Roman" panose="02020603050405020304" pitchFamily="18" charset="0"/>
                <a:cs typeface="Times New Roman" panose="02020603050405020304" pitchFamily="18" charset="0"/>
              </a:rPr>
              <a:t>chốc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xắn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nấm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tươi</a:t>
            </a:r>
            <a:r>
              <a:rPr lang="en-US" sz="3600" b="1">
                <a:solidFill>
                  <a:srgbClr val="0000FF"/>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625407" y="3217097"/>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ốc</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50382" y="3759049"/>
            <a:ext cx="2391109" cy="646331"/>
          </a:xfrm>
          <a:prstGeom prst="rect">
            <a:avLst/>
          </a:prstGeom>
        </p:spPr>
        <p:txBody>
          <a:bodyPr wrap="square">
            <a:spAutoFit/>
          </a:bodyPr>
          <a:lstStyle/>
          <a:p>
            <a:pPr algn="just"/>
            <a:r>
              <a:rPr lang="en-US" sz="3600" b="1" i="1" err="1">
                <a:solidFill>
                  <a:srgbClr val="FF0000"/>
                </a:solidFill>
                <a:latin typeface="Times New Roman" pitchFamily="18" charset="0"/>
                <a:cs typeface="Times New Roman" pitchFamily="18" charset="0"/>
              </a:rPr>
              <a:t>v</a:t>
            </a:r>
            <a:r>
              <a:rPr lang="en-US" sz="3600" b="1" i="1" err="1">
                <a:solidFill>
                  <a:srgbClr val="0000CC"/>
                </a:solidFill>
                <a:latin typeface="Times New Roman" pitchFamily="18" charset="0"/>
                <a:cs typeface="Times New Roman" pitchFamily="18" charset="0"/>
              </a:rPr>
              <a:t>ùng</a:t>
            </a:r>
            <a:r>
              <a:rPr lang="en-US" sz="3600" b="1" i="1">
                <a:solidFill>
                  <a:srgbClr val="0000CC"/>
                </a:solidFill>
                <a:latin typeface="Times New Roman" pitchFamily="18" charset="0"/>
                <a:cs typeface="Times New Roman" pitchFamily="18" charset="0"/>
              </a:rPr>
              <a:t> cỏ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326233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1470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5090319" y="1266918"/>
            <a:ext cx="7162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grpSp>
        <p:nvGrpSpPr>
          <p:cNvPr id="33" name="Group 32"/>
          <p:cNvGrpSpPr/>
          <p:nvPr/>
        </p:nvGrpSpPr>
        <p:grpSpPr>
          <a:xfrm>
            <a:off x="5852319" y="3759048"/>
            <a:ext cx="9525001" cy="3705605"/>
            <a:chOff x="6004721" y="4166805"/>
            <a:chExt cx="9525001" cy="3409567"/>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062438" y="1109088"/>
              <a:ext cx="3409567"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614319" y="4522046"/>
              <a:ext cx="8369603" cy="2633653"/>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Câu </a:t>
              </a:r>
              <a:r>
                <a:rPr lang="en-US" sz="3600" b="1" dirty="0" err="1">
                  <a:solidFill>
                    <a:srgbClr val="FF0000"/>
                  </a:solidFill>
                  <a:latin typeface="Times New Roman" panose="02020603050405020304" pitchFamily="18" charset="0"/>
                  <a:cs typeface="Times New Roman" panose="02020603050405020304" pitchFamily="18" charset="0"/>
                </a:rPr>
                <a:t>chuyện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xóm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đồng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cuộc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hơn</a:t>
              </a:r>
              <a:r>
                <a:rPr lang="en-US" dirty="0"/>
                <a:t>.</a:t>
              </a:r>
            </a:p>
          </p:txBody>
        </p:sp>
      </p:grpSp>
      <p:sp>
        <p:nvSpPr>
          <p:cNvPr id="5" name="Rectangle 4"/>
          <p:cNvSpPr/>
          <p:nvPr/>
        </p:nvSpPr>
        <p:spPr>
          <a:xfrm>
            <a:off x="9307967" y="2944795"/>
            <a:ext cx="2792752" cy="707886"/>
          </a:xfrm>
          <a:prstGeom prst="rect">
            <a:avLst/>
          </a:prstGeom>
        </p:spPr>
        <p:txBody>
          <a:bodyPr wrap="non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cxnSp>
        <p:nvCxnSpPr>
          <p:cNvPr id="36" name="Straight Connector 3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7" name="Rectangle 36"/>
          <p:cNvSpPr/>
          <p:nvPr/>
        </p:nvSpPr>
        <p:spPr>
          <a:xfrm>
            <a:off x="556080" y="2590852"/>
            <a:ext cx="2511476"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nhảy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2881201" y="2636696"/>
            <a:ext cx="2044149" cy="646331"/>
          </a:xfrm>
          <a:prstGeom prst="rect">
            <a:avLst/>
          </a:prstGeom>
        </p:spPr>
        <p:txBody>
          <a:bodyPr wrap="none">
            <a:spAutoFit/>
          </a:bodyPr>
          <a:lstStyle/>
          <a:p>
            <a:pPr algn="just"/>
            <a:r>
              <a:rPr lang="en-US" sz="3600" b="1" i="1" dirty="0" err="1">
                <a:solidFill>
                  <a:srgbClr val="FF0000"/>
                </a:solidFill>
                <a:latin typeface="Times New Roman" pitchFamily="18" charset="0"/>
                <a:cs typeface="Times New Roman" pitchFamily="18" charset="0"/>
              </a:rPr>
              <a:t>v</a:t>
            </a:r>
            <a:r>
              <a:rPr lang="en-US" sz="3600" b="1" i="1" dirty="0" err="1">
                <a:solidFill>
                  <a:srgbClr val="0000CC"/>
                </a:solidFill>
                <a:latin typeface="Times New Roman" pitchFamily="18" charset="0"/>
                <a:cs typeface="Times New Roman" pitchFamily="18" charset="0"/>
              </a:rPr>
              <a:t>ang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50383" y="3178648"/>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nhau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358933" y="4406705"/>
            <a:ext cx="5036186" cy="2862322"/>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Chỉ </a:t>
            </a:r>
            <a:r>
              <a:rPr lang="en-US" sz="3600" b="1" dirty="0" err="1">
                <a:solidFill>
                  <a:srgbClr val="0000FF"/>
                </a:solidFill>
                <a:latin typeface="Times New Roman" panose="02020603050405020304" pitchFamily="18" charset="0"/>
                <a:cs typeface="Times New Roman" panose="02020603050405020304" pitchFamily="18" charset="0"/>
              </a:rPr>
              <a:t>chốc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xắn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nấm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tươi</a:t>
            </a:r>
            <a:r>
              <a:rPr lang="en-US" sz="3600" b="1">
                <a:solidFill>
                  <a:srgbClr val="0000FF"/>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2625407" y="3217097"/>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ốc</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450382" y="3759049"/>
            <a:ext cx="2391109" cy="646331"/>
          </a:xfrm>
          <a:prstGeom prst="rect">
            <a:avLst/>
          </a:prstGeom>
        </p:spPr>
        <p:txBody>
          <a:bodyPr wrap="square">
            <a:spAutoFit/>
          </a:bodyPr>
          <a:lstStyle/>
          <a:p>
            <a:pPr algn="just"/>
            <a:r>
              <a:rPr lang="en-US" sz="3600" b="1" i="1" err="1">
                <a:solidFill>
                  <a:srgbClr val="FF0000"/>
                </a:solidFill>
                <a:latin typeface="Times New Roman" pitchFamily="18" charset="0"/>
                <a:cs typeface="Times New Roman" pitchFamily="18" charset="0"/>
              </a:rPr>
              <a:t>v</a:t>
            </a:r>
            <a:r>
              <a:rPr lang="en-US" sz="3600" b="1" i="1" err="1">
                <a:solidFill>
                  <a:srgbClr val="0000CC"/>
                </a:solidFill>
                <a:latin typeface="Times New Roman" pitchFamily="18" charset="0"/>
                <a:cs typeface="Times New Roman" pitchFamily="18" charset="0"/>
              </a:rPr>
              <a:t>ùng</a:t>
            </a:r>
            <a:r>
              <a:rPr lang="en-US" sz="3600" b="1" i="1">
                <a:solidFill>
                  <a:srgbClr val="0000CC"/>
                </a:solidFill>
                <a:latin typeface="Times New Roman" pitchFamily="18" charset="0"/>
                <a:cs typeface="Times New Roman" pitchFamily="18" charset="0"/>
              </a:rPr>
              <a:t> cỏ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945116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395119" y="1266918"/>
            <a:ext cx="64008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NGÔI NHÀ TRONG CỎ</a:t>
            </a:r>
          </a:p>
        </p:txBody>
      </p:sp>
      <p:grpSp>
        <p:nvGrpSpPr>
          <p:cNvPr id="5" name="Group 4"/>
          <p:cNvGrpSpPr/>
          <p:nvPr/>
        </p:nvGrpSpPr>
        <p:grpSpPr>
          <a:xfrm>
            <a:off x="1572463" y="2494049"/>
            <a:ext cx="10541405" cy="1200329"/>
            <a:chOff x="1646078" y="2666220"/>
            <a:chExt cx="8733709" cy="2011395"/>
          </a:xfrm>
        </p:grpSpPr>
        <p:sp>
          <p:nvSpPr>
            <p:cNvPr id="10" name="Rectangle 9"/>
            <p:cNvSpPr/>
            <p:nvPr/>
          </p:nvSpPr>
          <p:spPr>
            <a:xfrm>
              <a:off x="1646078" y="2666220"/>
              <a:ext cx="8733709" cy="2011395"/>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HÀNG XÓM CỦA TẮC KÈ</a:t>
              </a:r>
            </a:p>
          </p:txBody>
        </p:sp>
        <p:cxnSp>
          <p:nvCxnSpPr>
            <p:cNvPr id="4" name="Straight Connector 3"/>
            <p:cNvCxnSpPr/>
            <p:nvPr/>
          </p:nvCxnSpPr>
          <p:spPr>
            <a:xfrm>
              <a:off x="1782829" y="3716879"/>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3525768"/>
            <a:ext cx="14055891" cy="1877437"/>
          </a:xfrm>
          <a:prstGeom prst="rect">
            <a:avLst/>
          </a:prstGeom>
        </p:spPr>
        <p:txBody>
          <a:bodyPr wrap="square">
            <a:spAutoFit/>
          </a:bodyPr>
          <a:lstStyle/>
          <a:p>
            <a:pPr algn="just"/>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1. </a:t>
            </a:r>
            <a:r>
              <a:rPr lang="en-US" sz="4000" b="1" dirty="0" err="1">
                <a:solidFill>
                  <a:srgbClr val="0000CC"/>
                </a:solidFill>
                <a:latin typeface="Times New Roman" pitchFamily="18" charset="0"/>
                <a:cs typeface="Times New Roman" pitchFamily="18" charset="0"/>
              </a:rPr>
              <a:t>Dựa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vào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tranh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hỏi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gợi</a:t>
            </a:r>
            <a:r>
              <a:rPr lang="en-US" sz="4000" b="1" dirty="0">
                <a:solidFill>
                  <a:srgbClr val="0000CC"/>
                </a:solidFill>
                <a:latin typeface="Times New Roman" pitchFamily="18" charset="0"/>
                <a:cs typeface="Times New Roman" pitchFamily="18" charset="0"/>
              </a:rPr>
              <a:t> ý, </a:t>
            </a:r>
            <a:r>
              <a:rPr lang="en-US" sz="4000" b="1" dirty="0" err="1">
                <a:solidFill>
                  <a:srgbClr val="0000CC"/>
                </a:solidFill>
                <a:latin typeface="Times New Roman" pitchFamily="18" charset="0"/>
                <a:cs typeface="Times New Roman" pitchFamily="18" charset="0"/>
              </a:rPr>
              <a:t>đoán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nội</a:t>
            </a:r>
            <a:r>
              <a:rPr lang="en-US" sz="4000" b="1" dirty="0">
                <a:solidFill>
                  <a:srgbClr val="0000CC"/>
                </a:solidFill>
                <a:latin typeface="Times New Roman" pitchFamily="18" charset="0"/>
                <a:cs typeface="Times New Roman" pitchFamily="18" charset="0"/>
              </a:rPr>
              <a:t> dung </a:t>
            </a:r>
            <a:r>
              <a:rPr lang="en-US" sz="4000" b="1" dirty="0" err="1">
                <a:solidFill>
                  <a:srgbClr val="0000CC"/>
                </a:solidFill>
                <a:latin typeface="Times New Roman" pitchFamily="18" charset="0"/>
                <a:cs typeface="Times New Roman" pitchFamily="18" charset="0"/>
              </a:rPr>
              <a:t>câu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chuyện</a:t>
            </a:r>
            <a:r>
              <a:rPr lang="en-US" sz="4000" b="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Hàng</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xóm</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của</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tắc</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kè</a:t>
            </a:r>
            <a:r>
              <a:rPr lang="en-US" sz="4000" b="1" i="1" dirty="0">
                <a:solidFill>
                  <a:srgbClr val="0000CC"/>
                </a:solidFill>
                <a:latin typeface="Times New Roman" pitchFamily="18" charset="0"/>
                <a:cs typeface="Times New Roman" pitchFamily="18" charset="0"/>
              </a:rPr>
              <a:t>.</a:t>
            </a:r>
          </a:p>
          <a:p>
            <a:pPr algn="just"/>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9757</TotalTime>
  <Words>899</Words>
  <Application>Microsoft Office PowerPoint</Application>
  <PresentationFormat>Custom</PresentationFormat>
  <Paragraphs>99</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1099</cp:revision>
  <dcterms:created xsi:type="dcterms:W3CDTF">2008-09-09T22:52:10Z</dcterms:created>
  <dcterms:modified xsi:type="dcterms:W3CDTF">2025-12-22T07:34:30Z</dcterms:modified>
</cp:coreProperties>
</file>