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46" r:id="rId3"/>
    <p:sldId id="427" r:id="rId4"/>
    <p:sldId id="428" r:id="rId5"/>
    <p:sldId id="426" r:id="rId6"/>
    <p:sldId id="436" r:id="rId7"/>
    <p:sldId id="437" r:id="rId8"/>
    <p:sldId id="438" r:id="rId9"/>
    <p:sldId id="442" r:id="rId10"/>
    <p:sldId id="445" r:id="rId11"/>
    <p:sldId id="433" r:id="rId12"/>
    <p:sldId id="440" r:id="rId13"/>
    <p:sldId id="444" r:id="rId14"/>
    <p:sldId id="340"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2" d="100"/>
          <a:sy n="42" d="100"/>
        </p:scale>
        <p:origin x="924" y="4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Giai%20nghia%20tu/Di%20men.pptx" TargetMode="External"/><Relationship Id="rId2" Type="http://schemas.openxmlformats.org/officeDocument/2006/relationships/hyperlink" Target="Giai%20nghia%20tu/nguong%20cua.ppt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ƯỠNG CỬA</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2119" y="5563797"/>
            <a:ext cx="3701258" cy="264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719" y="228600"/>
            <a:ext cx="13835142" cy="817031"/>
          </a:xfrm>
        </p:spPr>
        <p:txBody>
          <a:bodyPr/>
          <a:lstStyle/>
          <a:p>
            <a:pPr lvl="0" algn="ctr"/>
            <a:r>
              <a:rPr lang="en-US" sz="2800" kern="1200" dirty="0" err="1">
                <a:solidFill>
                  <a:srgbClr val="0000CC"/>
                </a:solidFill>
                <a:latin typeface="Times New Roman" pitchFamily="18" charset="0"/>
                <a:ea typeface="+mn-ea"/>
                <a:cs typeface="Times New Roman" pitchFamily="18" charset="0"/>
              </a:rPr>
              <a:t>Thứ</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ngày</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tháng</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năm</a:t>
            </a:r>
            <a:r>
              <a:rPr lang="en-US" sz="2800" kern="1200" dirty="0">
                <a:solidFill>
                  <a:srgbClr val="0000CC"/>
                </a:solidFill>
                <a:latin typeface="Times New Roman" pitchFamily="18" charset="0"/>
                <a:ea typeface="+mn-ea"/>
                <a:cs typeface="Times New Roman" pitchFamily="18" charset="0"/>
              </a:rPr>
              <a:t>…….</a:t>
            </a:r>
          </a:p>
        </p:txBody>
      </p:sp>
      <p:sp>
        <p:nvSpPr>
          <p:cNvPr id="4" name="Text Placeholder 3"/>
          <p:cNvSpPr>
            <a:spLocks noGrp="1"/>
          </p:cNvSpPr>
          <p:nvPr>
            <p:ph type="subTitle" idx="1"/>
          </p:nvPr>
        </p:nvSpPr>
        <p:spPr>
          <a:xfrm>
            <a:off x="5242719" y="914400"/>
            <a:ext cx="5181601" cy="609600"/>
          </a:xfrm>
        </p:spPr>
        <p:txBody>
          <a:bodyPr/>
          <a:lstStyle/>
          <a:p>
            <a:pPr lvl="0" algn="ctr">
              <a:spcBef>
                <a:spcPct val="0"/>
              </a:spcBef>
            </a:pPr>
            <a:r>
              <a:rPr lang="en-US" sz="3200" b="1" kern="1200" dirty="0">
                <a:solidFill>
                  <a:srgbClr val="FF0066"/>
                </a:solidFill>
                <a:latin typeface="Times New Roman" pitchFamily="18" charset="0"/>
                <a:cs typeface="Times New Roman" pitchFamily="18" charset="0"/>
              </a:rPr>
              <a:t>TIẾNG VIỆT</a:t>
            </a:r>
          </a:p>
        </p:txBody>
      </p:sp>
      <p:sp>
        <p:nvSpPr>
          <p:cNvPr id="5" name="Rectangle 4"/>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7" name="Rectangle 6"/>
          <p:cNvSpPr/>
          <p:nvPr/>
        </p:nvSpPr>
        <p:spPr>
          <a:xfrm>
            <a:off x="746919" y="2036258"/>
            <a:ext cx="14706600" cy="5632311"/>
          </a:xfrm>
          <a:prstGeom prst="rect">
            <a:avLst/>
          </a:prstGeom>
        </p:spPr>
        <p:txBody>
          <a:bodyPr wrap="square">
            <a:spAutoFit/>
          </a:bodyPr>
          <a:lstStyle/>
          <a:p>
            <a:pPr eaLnBrk="1" hangingPunct="1">
              <a:spcBef>
                <a:spcPts val="0"/>
              </a:spcBef>
              <a:defRPr/>
            </a:pPr>
            <a:r>
              <a:rPr lang="vi-VN" sz="4000" b="1" u="sng" dirty="0">
                <a:solidFill>
                  <a:srgbClr val="FF0000"/>
                </a:solidFill>
                <a:effectLst>
                  <a:outerShdw blurRad="38100" dist="38100" dir="2700000" algn="tl">
                    <a:srgbClr val="000000">
                      <a:alpha val="43137"/>
                    </a:srgbClr>
                  </a:outerShdw>
                </a:effectLst>
                <a:latin typeface="Times New Roman" pitchFamily="18" charset="0"/>
              </a:rPr>
              <a:t>Học thuộc lòng bài thơ.</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ấy ai cũng quen                                   Nơi ấy đã đưa tôi</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Còn dắt vòng đi men                                  Vẫn đang chờ tôi đi</a:t>
            </a:r>
          </a:p>
          <a:p>
            <a:pPr eaLnBrk="1" hangingPunct="1">
              <a:spcBef>
                <a:spcPts val="0"/>
              </a:spcBef>
              <a:defRPr/>
            </a:pPr>
            <a:endParaRPr lang="vi-VN" sz="4000" b="1" dirty="0">
              <a:solidFill>
                <a:srgbClr val="0000CC"/>
              </a:solidFill>
              <a:effectLst>
                <a:outerShdw blurRad="38100" dist="38100" dir="2700000" algn="tl">
                  <a:srgbClr val="000000">
                    <a:alpha val="43137"/>
                  </a:srgbClr>
                </a:outerShdw>
              </a:effectLst>
              <a:latin typeface="Times New Roman" pitchFamily="18" charset="0"/>
            </a:endParaRP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bố mẹ ngày đêm                                   Nơi ấy ngôi sao khuya</a:t>
            </a:r>
          </a:p>
          <a:p>
            <a:pPr eaLnBrk="1" hangingPunct="1">
              <a:spcBef>
                <a:spcPts val="0"/>
              </a:spcBef>
              <a:defRPr/>
            </a:pPr>
            <a:endParaRPr lang="vi-VN" sz="4000" b="1" dirty="0">
              <a:solidFill>
                <a:srgbClr val="0000CC"/>
              </a:solidFill>
              <a:effectLst>
                <a:outerShdw blurRad="38100" dist="38100" dir="2700000" algn="tl">
                  <a:srgbClr val="000000">
                    <a:alpha val="43137"/>
                  </a:srgbClr>
                </a:outerShdw>
              </a:effectLst>
              <a:latin typeface="Times New Roman" pitchFamily="18" charset="0"/>
            </a:endParaRP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Thường lúc nào cũng vui.                           Sáng một vầng trên sân.</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a:t>
            </a:r>
            <a:r>
              <a:rPr lang="vi-VN" sz="3200" b="1" dirty="0">
                <a:solidFill>
                  <a:srgbClr val="0000CC"/>
                </a:solidFill>
                <a:effectLst>
                  <a:outerShdw blurRad="38100" dist="38100" dir="2700000" algn="tl">
                    <a:srgbClr val="000000">
                      <a:alpha val="43137"/>
                    </a:srgbClr>
                  </a:outerShdw>
                </a:effectLst>
                <a:latin typeface="Times New Roman" pitchFamily="18" charset="0"/>
              </a:rPr>
              <a:t>Vũ Quần Phương</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371945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17100"/>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 SỰ TÍCH NHÀ SÀN</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2590800"/>
            <a:ext cx="11609898"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1. </a:t>
            </a:r>
            <a:r>
              <a:rPr lang="vi-VN" sz="3600" b="1" i="1" dirty="0">
                <a:solidFill>
                  <a:srgbClr val="0000CC"/>
                </a:solidFill>
                <a:latin typeface="Times New Roman" pitchFamily="18" charset="0"/>
                <a:cs typeface="Times New Roman" pitchFamily="18" charset="0"/>
              </a:rPr>
              <a:t>Dựa vào tranh đoán nội dung câu chuyện</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p:nvPr/>
        </p:nvPicPr>
        <p:blipFill rotWithShape="1">
          <a:blip r:embed="rId2"/>
          <a:srcRect l="45474" t="29036" r="42699" b="47952"/>
          <a:stretch/>
        </p:blipFill>
        <p:spPr bwMode="auto">
          <a:xfrm>
            <a:off x="2270919" y="3352800"/>
            <a:ext cx="4229100" cy="2480151"/>
          </a:xfrm>
          <a:prstGeom prst="rect">
            <a:avLst/>
          </a:prstGeom>
          <a:ln>
            <a:noFill/>
          </a:ln>
          <a:extLst>
            <a:ext uri="{53640926-AAD7-44D8-BBD7-CCE9431645EC}">
              <a14:shadowObscured xmlns:a14="http://schemas.microsoft.com/office/drawing/2010/main"/>
            </a:ext>
          </a:extLst>
        </p:spPr>
      </p:pic>
      <p:sp>
        <p:nvSpPr>
          <p:cNvPr id="19" name="Rectangle 18"/>
          <p:cNvSpPr/>
          <p:nvPr/>
        </p:nvSpPr>
        <p:spPr>
          <a:xfrm>
            <a:off x="4556919" y="1244025"/>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20" name="Picture 19"/>
          <p:cNvPicPr/>
          <p:nvPr/>
        </p:nvPicPr>
        <p:blipFill rotWithShape="1">
          <a:blip r:embed="rId2"/>
          <a:srcRect l="45730" t="51840" r="43268" b="25148"/>
          <a:stretch/>
        </p:blipFill>
        <p:spPr bwMode="auto">
          <a:xfrm>
            <a:off x="2270919" y="6130448"/>
            <a:ext cx="3934143" cy="2480152"/>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2"/>
          <a:srcRect l="58042" t="29036" r="30873" b="47952"/>
          <a:stretch/>
        </p:blipFill>
        <p:spPr bwMode="auto">
          <a:xfrm>
            <a:off x="7832068" y="3352801"/>
            <a:ext cx="3963851" cy="2480151"/>
          </a:xfrm>
          <a:prstGeom prst="rect">
            <a:avLst/>
          </a:prstGeom>
          <a:ln>
            <a:noFill/>
          </a:ln>
          <a:extLst>
            <a:ext uri="{53640926-AAD7-44D8-BBD7-CCE9431645EC}">
              <a14:shadowObscured xmlns:a14="http://schemas.microsoft.com/office/drawing/2010/main"/>
            </a:ext>
          </a:extLst>
        </p:spPr>
      </p:pic>
      <p:pic>
        <p:nvPicPr>
          <p:cNvPr id="25" name="Picture 24"/>
          <p:cNvPicPr/>
          <p:nvPr/>
        </p:nvPicPr>
        <p:blipFill rotWithShape="1">
          <a:blip r:embed="rId2"/>
          <a:srcRect l="57919" t="51840" r="31171" b="25148"/>
          <a:stretch/>
        </p:blipFill>
        <p:spPr bwMode="auto">
          <a:xfrm>
            <a:off x="7742079" y="6130448"/>
            <a:ext cx="3901440" cy="2480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2805865"/>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371600"/>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lvl="0"/>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SỰ TÍCH NHÀ SÀN</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3" y="2057400"/>
            <a:ext cx="14122805"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2. </a:t>
            </a:r>
            <a:r>
              <a:rPr lang="vi-VN" sz="3600" b="1" i="1" dirty="0">
                <a:solidFill>
                  <a:srgbClr val="0000CC"/>
                </a:solidFill>
                <a:latin typeface="Times New Roman" pitchFamily="18" charset="0"/>
                <a:cs typeface="Times New Roman" pitchFamily="18" charset="0"/>
              </a:rPr>
              <a:t>Nghe kể chuyện</a:t>
            </a:r>
            <a:r>
              <a:rPr lang="en-US" sz="3600" b="1" i="1" dirty="0">
                <a:solidFill>
                  <a:srgbClr val="0000CC"/>
                </a:solidFill>
                <a:latin typeface="Times New Roman" pitchFamily="18" charset="0"/>
                <a:cs typeface="Times New Roman" pitchFamily="18" charset="0"/>
              </a:rPr>
              <a:t>.</a:t>
            </a:r>
            <a:r>
              <a:rPr lang="vi-VN"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su tich nha s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7719" y="2718972"/>
            <a:ext cx="10776372" cy="6017994"/>
          </a:xfrm>
          <a:prstGeom prst="rect">
            <a:avLst/>
          </a:prstGeom>
        </p:spPr>
      </p:pic>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564311" y="1454302"/>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 SỰ TÍCH NHÀ SÀN</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280319" y="2325469"/>
            <a:ext cx="11609898"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vi-VN" sz="3600" b="1" i="1" dirty="0">
                <a:solidFill>
                  <a:srgbClr val="0000CC"/>
                </a:solidFill>
                <a:latin typeface="Times New Roman" pitchFamily="18" charset="0"/>
                <a:cs typeface="Times New Roman" pitchFamily="18" charset="0"/>
              </a:rPr>
              <a:t> 3</a:t>
            </a:r>
            <a:r>
              <a:rPr lang="en-US" sz="3600" b="1" i="1" dirty="0">
                <a:solidFill>
                  <a:srgbClr val="0000CC"/>
                </a:solidFill>
                <a:latin typeface="Times New Roman" pitchFamily="18" charset="0"/>
                <a:cs typeface="Times New Roman" pitchFamily="18" charset="0"/>
              </a:rPr>
              <a:t> . </a:t>
            </a:r>
            <a:r>
              <a:rPr lang="vi-VN" sz="3600" b="1" i="1" dirty="0">
                <a:solidFill>
                  <a:srgbClr val="0000CC"/>
                </a:solidFill>
                <a:latin typeface="Times New Roman" pitchFamily="18" charset="0"/>
                <a:cs typeface="Times New Roman" pitchFamily="18" charset="0"/>
              </a:rPr>
              <a:t>Kể chuyện theo tranh</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9" name="Picture 18"/>
          <p:cNvPicPr/>
          <p:nvPr/>
        </p:nvPicPr>
        <p:blipFill rotWithShape="1">
          <a:blip r:embed="rId2"/>
          <a:srcRect l="45474" t="29036" r="42699" b="47952"/>
          <a:stretch/>
        </p:blipFill>
        <p:spPr bwMode="auto">
          <a:xfrm>
            <a:off x="3337719" y="3352800"/>
            <a:ext cx="4229100" cy="2480151"/>
          </a:xfrm>
          <a:prstGeom prst="rect">
            <a:avLst/>
          </a:prstGeom>
          <a:ln>
            <a:noFill/>
          </a:ln>
          <a:extLst>
            <a:ext uri="{53640926-AAD7-44D8-BBD7-CCE9431645EC}">
              <a14:shadowObscured xmlns:a14="http://schemas.microsoft.com/office/drawing/2010/main"/>
            </a:ext>
          </a:extLst>
        </p:spPr>
      </p:pic>
      <p:pic>
        <p:nvPicPr>
          <p:cNvPr id="20" name="Picture 19"/>
          <p:cNvPicPr/>
          <p:nvPr/>
        </p:nvPicPr>
        <p:blipFill rotWithShape="1">
          <a:blip r:embed="rId2"/>
          <a:srcRect l="45730" t="51840" r="43268" b="25148"/>
          <a:stretch/>
        </p:blipFill>
        <p:spPr bwMode="auto">
          <a:xfrm>
            <a:off x="3337719" y="6130448"/>
            <a:ext cx="3934143" cy="2480152"/>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2"/>
          <a:srcRect l="58042" t="29036" r="30873" b="47952"/>
          <a:stretch/>
        </p:blipFill>
        <p:spPr bwMode="auto">
          <a:xfrm>
            <a:off x="8898868" y="3352801"/>
            <a:ext cx="3963851" cy="2480151"/>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2"/>
          <a:srcRect l="57919" t="51840" r="31171" b="25148"/>
          <a:stretch/>
        </p:blipFill>
        <p:spPr bwMode="auto">
          <a:xfrm>
            <a:off x="8808879" y="6130448"/>
            <a:ext cx="3901440" cy="24801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542387"/>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55341" t="38676" r="27281" b="14848"/>
          <a:stretch/>
        </p:blipFill>
        <p:spPr bwMode="auto">
          <a:xfrm>
            <a:off x="442120" y="152400"/>
            <a:ext cx="15240000" cy="85343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6521541"/>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861719" y="1266918"/>
            <a:ext cx="78486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 name="Rectangle 1"/>
          <p:cNvSpPr/>
          <p:nvPr/>
        </p:nvSpPr>
        <p:spPr>
          <a:xfrm>
            <a:off x="1563435" y="2828092"/>
            <a:ext cx="13966284" cy="1323439"/>
          </a:xfrm>
          <a:prstGeom prst="rect">
            <a:avLst/>
          </a:prstGeom>
        </p:spPr>
        <p:txBody>
          <a:bodyPr wrap="square">
            <a:spAutoFit/>
          </a:bodyPr>
          <a:lstStyle/>
          <a:p>
            <a:pPr>
              <a:spcAft>
                <a:spcPts val="0"/>
              </a:spcAft>
            </a:pPr>
            <a:r>
              <a:rPr lang="en-US" sz="4000" b="1" dirty="0" err="1">
                <a:solidFill>
                  <a:srgbClr val="0000CC"/>
                </a:solidFill>
                <a:latin typeface="Times New Roman"/>
                <a:ea typeface="Times New Roman"/>
              </a:rPr>
              <a:t>Đọc</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diễn</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cảm</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nhấn</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giọng</a:t>
            </a:r>
            <a:r>
              <a:rPr lang="en-US" sz="4000" b="1" dirty="0">
                <a:solidFill>
                  <a:srgbClr val="0000CC"/>
                </a:solidFill>
                <a:latin typeface="Times New Roman"/>
                <a:ea typeface="Times New Roman"/>
              </a:rPr>
              <a:t> ở </a:t>
            </a:r>
            <a:r>
              <a:rPr lang="en-US" sz="4000" b="1" dirty="0" err="1">
                <a:solidFill>
                  <a:srgbClr val="0000CC"/>
                </a:solidFill>
                <a:latin typeface="Times New Roman"/>
                <a:ea typeface="Times New Roman"/>
              </a:rPr>
              <a:t>những</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từ</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ngữ</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giàu</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sức</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gợi</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tả</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gợi</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cảm</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Đặc</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biệt</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là</a:t>
            </a:r>
            <a:r>
              <a:rPr lang="en-US" sz="4000" b="1" dirty="0">
                <a:solidFill>
                  <a:srgbClr val="0000CC"/>
                </a:solidFill>
                <a:latin typeface="Times New Roman"/>
                <a:ea typeface="Times New Roman"/>
              </a:rPr>
              <a:t> 2 </a:t>
            </a:r>
            <a:r>
              <a:rPr lang="en-US" sz="4000" b="1" dirty="0" err="1">
                <a:solidFill>
                  <a:srgbClr val="0000CC"/>
                </a:solidFill>
                <a:latin typeface="Times New Roman"/>
                <a:ea typeface="Times New Roman"/>
              </a:rPr>
              <a:t>khổ</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thơ</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cuối</a:t>
            </a:r>
            <a:r>
              <a:rPr lang="en-US" sz="4000" b="1" dirty="0">
                <a:solidFill>
                  <a:srgbClr val="0000CC"/>
                </a:solidFill>
                <a:latin typeface="Times New Roman"/>
                <a:ea typeface="Times New Roman"/>
              </a:rPr>
              <a:t>.</a:t>
            </a:r>
            <a:endParaRPr lang="en-US" sz="3600" b="1" dirty="0">
              <a:solidFill>
                <a:srgbClr val="0000CC"/>
              </a:solidFill>
              <a:effectLst/>
              <a:latin typeface="Times New Roman"/>
              <a:ea typeface="Times New Roman"/>
            </a:endParaRPr>
          </a:p>
        </p:txBody>
      </p:sp>
      <p:sp>
        <p:nvSpPr>
          <p:cNvPr id="3" name="Rectangle 2"/>
          <p:cNvSpPr/>
          <p:nvPr/>
        </p:nvSpPr>
        <p:spPr>
          <a:xfrm>
            <a:off x="1493838" y="5399452"/>
            <a:ext cx="13578681" cy="2431435"/>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vi-VN" sz="3800" b="1" dirty="0">
                <a:solidFill>
                  <a:srgbClr val="0000CC"/>
                </a:solidFill>
                <a:latin typeface="Times New Roman" pitchFamily="18" charset="0"/>
                <a:cs typeface="Times New Roman" pitchFamily="18" charset="0"/>
              </a:rPr>
              <a:t> Khổ thơ 1</a:t>
            </a:r>
            <a:endParaRPr lang="en-US" sz="3800" b="1" dirty="0">
              <a:solidFill>
                <a:srgbClr val="0000CC"/>
              </a:solidFill>
              <a:latin typeface="Times New Roman" pitchFamily="18" charset="0"/>
              <a:cs typeface="Times New Roman" pitchFamily="18" charset="0"/>
            </a:endParaRPr>
          </a:p>
          <a:p>
            <a:pPr lvl="0"/>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vi-VN" sz="3800" b="1" dirty="0">
                <a:solidFill>
                  <a:srgbClr val="0000CC"/>
                </a:solidFill>
                <a:latin typeface="Times New Roman" pitchFamily="18" charset="0"/>
                <a:cs typeface="Times New Roman" pitchFamily="18" charset="0"/>
              </a:rPr>
              <a:t>Khổ thơ 2</a:t>
            </a:r>
          </a:p>
          <a:p>
            <a:pPr lvl="0"/>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vi-VN" sz="3800" b="1" dirty="0">
                <a:solidFill>
                  <a:srgbClr val="0000CC"/>
                </a:solidFill>
                <a:latin typeface="Times New Roman" pitchFamily="18" charset="0"/>
                <a:cs typeface="Times New Roman" pitchFamily="18" charset="0"/>
              </a:rPr>
              <a:t>Khổ thơ 3</a:t>
            </a:r>
          </a:p>
          <a:p>
            <a:pPr lvl="0"/>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4: </a:t>
            </a:r>
            <a:r>
              <a:rPr lang="vi-VN" sz="3800" b="1" dirty="0">
                <a:solidFill>
                  <a:srgbClr val="0000CC"/>
                </a:solidFill>
                <a:latin typeface="Times New Roman" pitchFamily="18" charset="0"/>
                <a:cs typeface="Times New Roman" pitchFamily="18" charset="0"/>
              </a:rPr>
              <a:t>Khổ thơ 4</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69471" y="2886670"/>
            <a:ext cx="1981199" cy="707886"/>
          </a:xfrm>
          <a:prstGeom prst="rect">
            <a:avLst/>
          </a:prstGeom>
        </p:spPr>
        <p:txBody>
          <a:bodyPr wrap="square">
            <a:spAutoFit/>
          </a:bodyPr>
          <a:lstStyle/>
          <a:p>
            <a:pPr algn="just"/>
            <a:r>
              <a:rPr lang="en-US" sz="4000" b="1" dirty="0" err="1">
                <a:solidFill>
                  <a:srgbClr val="FF0000"/>
                </a:solidFill>
                <a:latin typeface="Times New Roman"/>
                <a:ea typeface="Times New Roman"/>
              </a:rPr>
              <a:t>n</a:t>
            </a:r>
            <a:r>
              <a:rPr lang="en-US" sz="4000" b="1" dirty="0" err="1">
                <a:solidFill>
                  <a:schemeClr val="accent2"/>
                </a:solidFill>
                <a:latin typeface="Times New Roman"/>
                <a:ea typeface="Times New Roman"/>
              </a:rPr>
              <a:t>ơi</a:t>
            </a:r>
            <a:r>
              <a:rPr lang="en-US" sz="4000" b="1" i="1" dirty="0">
                <a:solidFill>
                  <a:schemeClr val="accent2"/>
                </a:solidFill>
                <a:latin typeface="Times New Roman" pitchFamily="18" charset="0"/>
                <a:cs typeface="Times New Roman" pitchFamily="18" charset="0"/>
              </a:rPr>
              <a:t>, </a:t>
            </a:r>
            <a:endParaRPr lang="en-US" sz="4000" b="1" dirty="0">
              <a:solidFill>
                <a:schemeClr val="accent2"/>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4721990" y="3733800"/>
            <a:ext cx="6123498" cy="2554545"/>
          </a:xfrm>
          <a:prstGeom prst="rect">
            <a:avLst/>
          </a:prstGeom>
        </p:spPr>
        <p:txBody>
          <a:bodyPr wrap="square">
            <a:spAutoFit/>
          </a:bodyPr>
          <a:lstStyle/>
          <a:p>
            <a:pPr algn="ctr">
              <a:spcAft>
                <a:spcPts val="0"/>
              </a:spcAft>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a:ea typeface="Times New Roman"/>
              </a:rPr>
              <a:t>Nơi</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ấy</a:t>
            </a:r>
            <a:r>
              <a:rPr lang="en-US" sz="4000" b="1" dirty="0">
                <a:solidFill>
                  <a:srgbClr val="FF0000"/>
                </a:solidFill>
                <a:latin typeface="Times New Roman"/>
                <a:ea typeface="Times New Roman"/>
              </a:rPr>
              <a:t>/</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đã</a:t>
            </a:r>
            <a:r>
              <a:rPr lang="en-US" sz="4000" b="1" dirty="0">
                <a:solidFill>
                  <a:srgbClr val="0000CC"/>
                </a:solidFill>
                <a:latin typeface="Times New Roman"/>
                <a:ea typeface="Times New Roman"/>
              </a:rPr>
              <a:t> </a:t>
            </a:r>
            <a:r>
              <a:rPr lang="en-US" sz="4000" b="1" err="1">
                <a:solidFill>
                  <a:srgbClr val="0000CC"/>
                </a:solidFill>
                <a:latin typeface="Times New Roman"/>
                <a:ea typeface="Times New Roman"/>
              </a:rPr>
              <a:t>đưa</a:t>
            </a:r>
            <a:r>
              <a:rPr lang="en-US" sz="4000" b="1">
                <a:solidFill>
                  <a:srgbClr val="0000CC"/>
                </a:solidFill>
                <a:latin typeface="Times New Roman"/>
                <a:ea typeface="Times New Roman"/>
              </a:rPr>
              <a:t> tôi</a:t>
            </a:r>
            <a:r>
              <a:rPr lang="en-US" sz="40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4000" b="1" dirty="0" err="1">
                <a:solidFill>
                  <a:srgbClr val="0000CC"/>
                </a:solidFill>
                <a:latin typeface="Times New Roman"/>
                <a:ea typeface="Times New Roman"/>
              </a:rPr>
              <a:t>Buổi</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đầu</a:t>
            </a:r>
            <a:r>
              <a:rPr lang="en-US" sz="4000" b="1" dirty="0">
                <a:solidFill>
                  <a:srgbClr val="0000CC"/>
                </a:solidFill>
                <a:latin typeface="Times New Roman"/>
                <a:ea typeface="Times New Roman"/>
              </a:rPr>
              <a:t> </a:t>
            </a:r>
            <a:r>
              <a:rPr lang="en-US" sz="4000" b="1" dirty="0" err="1">
                <a:solidFill>
                  <a:srgbClr val="0000CC"/>
                </a:solidFill>
                <a:latin typeface="Times New Roman"/>
                <a:ea typeface="Times New Roman"/>
              </a:rPr>
              <a:t>tiên</a:t>
            </a:r>
            <a:r>
              <a:rPr lang="en-US" sz="4000" b="1" dirty="0">
                <a:solidFill>
                  <a:srgbClr val="FF0000"/>
                </a:solidFill>
                <a:latin typeface="Times New Roman"/>
                <a:ea typeface="Times New Roman"/>
              </a:rPr>
              <a:t>/</a:t>
            </a:r>
            <a:r>
              <a:rPr lang="en-US" sz="4000" b="1" dirty="0">
                <a:solidFill>
                  <a:srgbClr val="0000CC"/>
                </a:solidFill>
                <a:latin typeface="Times New Roman"/>
                <a:ea typeface="Times New Roman"/>
              </a:rPr>
              <a:t> </a:t>
            </a:r>
            <a:r>
              <a:rPr lang="en-US" sz="4000" b="1" err="1">
                <a:solidFill>
                  <a:srgbClr val="0000CC"/>
                </a:solidFill>
                <a:latin typeface="Times New Roman"/>
                <a:ea typeface="Times New Roman"/>
              </a:rPr>
              <a:t>đến</a:t>
            </a:r>
            <a:r>
              <a:rPr lang="en-US" sz="4000" b="1">
                <a:solidFill>
                  <a:srgbClr val="0000CC"/>
                </a:solidFill>
                <a:latin typeface="Times New Roman"/>
                <a:ea typeface="Times New Roman"/>
              </a:rPr>
              <a:t> lớp</a:t>
            </a:r>
            <a:r>
              <a:rPr lang="en-US" sz="4000" b="1">
                <a:solidFill>
                  <a:srgbClr val="FF0000"/>
                </a:solidFill>
                <a:latin typeface="Times New Roman"/>
                <a:ea typeface="Times New Roman"/>
              </a:rPr>
              <a:t>/</a:t>
            </a:r>
            <a:endParaRPr lang="vi-VN" sz="4000" b="1" dirty="0">
              <a:solidFill>
                <a:srgbClr val="FF0000"/>
              </a:solidFill>
              <a:latin typeface="Times New Roman"/>
              <a:ea typeface="Times New Roman"/>
            </a:endParaRPr>
          </a:p>
          <a:p>
            <a:pPr algn="ctr">
              <a:spcAft>
                <a:spcPts val="0"/>
              </a:spcAft>
            </a:pPr>
            <a:r>
              <a:rPr lang="vi-VN" sz="4000" b="1" dirty="0">
                <a:solidFill>
                  <a:srgbClr val="0000CC"/>
                </a:solidFill>
                <a:effectLst/>
                <a:latin typeface="Times New Roman"/>
                <a:ea typeface="Times New Roman"/>
              </a:rPr>
              <a:t>     Nay</a:t>
            </a:r>
            <a:r>
              <a:rPr lang="vi-VN" sz="4000" b="1" dirty="0">
                <a:solidFill>
                  <a:srgbClr val="FF0000"/>
                </a:solidFill>
                <a:effectLst/>
                <a:latin typeface="Times New Roman"/>
                <a:ea typeface="Times New Roman"/>
              </a:rPr>
              <a:t>/ </a:t>
            </a:r>
            <a:r>
              <a:rPr lang="vi-VN" sz="4000" b="1" dirty="0">
                <a:solidFill>
                  <a:srgbClr val="0000CC"/>
                </a:solidFill>
                <a:effectLst/>
                <a:latin typeface="Times New Roman"/>
                <a:ea typeface="Times New Roman"/>
              </a:rPr>
              <a:t>con đường </a:t>
            </a:r>
            <a:r>
              <a:rPr lang="vi-VN" sz="4000" b="1">
                <a:solidFill>
                  <a:srgbClr val="0000CC"/>
                </a:solidFill>
                <a:effectLst/>
                <a:latin typeface="Times New Roman"/>
                <a:ea typeface="Times New Roman"/>
              </a:rPr>
              <a:t>xa tắp</a:t>
            </a:r>
            <a:r>
              <a:rPr lang="en-US" sz="4000" b="1">
                <a:solidFill>
                  <a:srgbClr val="FF0000"/>
                </a:solidFill>
                <a:effectLst/>
                <a:latin typeface="Times New Roman"/>
                <a:ea typeface="Times New Roman"/>
              </a:rPr>
              <a:t>/</a:t>
            </a:r>
            <a:endParaRPr lang="vi-VN" sz="4000" b="1" dirty="0">
              <a:solidFill>
                <a:srgbClr val="FF0000"/>
              </a:solidFill>
              <a:effectLst/>
              <a:latin typeface="Times New Roman"/>
              <a:ea typeface="Times New Roman"/>
            </a:endParaRPr>
          </a:p>
          <a:p>
            <a:pPr algn="ctr">
              <a:spcAft>
                <a:spcPts val="0"/>
              </a:spcAft>
            </a:pPr>
            <a:r>
              <a:rPr lang="vi-VN" sz="4000" b="1" dirty="0">
                <a:solidFill>
                  <a:srgbClr val="0000CC"/>
                </a:solidFill>
                <a:latin typeface="Times New Roman"/>
                <a:ea typeface="Times New Roman"/>
              </a:rPr>
              <a:t>Vẫn đang chờ tôi </a:t>
            </a:r>
            <a:r>
              <a:rPr lang="vi-VN" sz="4000" b="1">
                <a:solidFill>
                  <a:srgbClr val="0000CC"/>
                </a:solidFill>
                <a:latin typeface="Times New Roman"/>
                <a:ea typeface="Times New Roman"/>
              </a:rPr>
              <a:t>đi.</a:t>
            </a:r>
            <a:r>
              <a:rPr lang="en-US" sz="4000" b="1">
                <a:solidFill>
                  <a:srgbClr val="FF0000"/>
                </a:solidFill>
                <a:latin typeface="Times New Roman"/>
                <a:ea typeface="Times New Roman"/>
              </a:rPr>
              <a:t>//</a:t>
            </a:r>
            <a:endParaRPr lang="vi-VN" sz="4000" b="1" dirty="0">
              <a:solidFill>
                <a:srgbClr val="FF0000"/>
              </a:solidFill>
              <a:latin typeface="Times New Roman"/>
              <a:ea typeface="Times New Roman"/>
            </a:endParaRPr>
          </a:p>
        </p:txBody>
      </p:sp>
      <p:sp>
        <p:nvSpPr>
          <p:cNvPr id="21" name="Rectangle 20"/>
          <p:cNvSpPr/>
          <p:nvPr/>
        </p:nvSpPr>
        <p:spPr>
          <a:xfrm>
            <a:off x="2536566" y="2897556"/>
            <a:ext cx="2059506" cy="707886"/>
          </a:xfrm>
          <a:prstGeom prst="rect">
            <a:avLst/>
          </a:prstGeom>
        </p:spPr>
        <p:txBody>
          <a:bodyPr wrap="square">
            <a:spAutoFit/>
          </a:bodyPr>
          <a:lstStyle/>
          <a:p>
            <a:pPr algn="just"/>
            <a:r>
              <a:rPr lang="en-US" sz="4000" b="1" dirty="0" err="1">
                <a:solidFill>
                  <a:srgbClr val="0000CC"/>
                </a:solidFill>
                <a:latin typeface="Times New Roman"/>
                <a:ea typeface="Times New Roman"/>
              </a:rPr>
              <a:t>đ</a:t>
            </a:r>
            <a:r>
              <a:rPr lang="en-US" sz="4000" b="1" dirty="0" err="1">
                <a:solidFill>
                  <a:srgbClr val="FF0000"/>
                </a:solidFill>
                <a:latin typeface="Times New Roman"/>
                <a:ea typeface="Times New Roman"/>
              </a:rPr>
              <a:t>ến</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3550670" y="2875784"/>
            <a:ext cx="1638301" cy="707886"/>
          </a:xfrm>
          <a:prstGeom prst="rect">
            <a:avLst/>
          </a:prstGeom>
        </p:spPr>
        <p:txBody>
          <a:bodyPr wrap="square">
            <a:spAutoFit/>
          </a:bodyPr>
          <a:lstStyle/>
          <a:p>
            <a:pPr algn="just"/>
            <a:r>
              <a:rPr lang="vi-VN" sz="4000" b="1" dirty="0">
                <a:solidFill>
                  <a:srgbClr val="FF0000"/>
                </a:solidFill>
                <a:latin typeface="Times New Roman"/>
                <a:ea typeface="Times New Roman"/>
              </a:rPr>
              <a:t>l</a:t>
            </a:r>
            <a:r>
              <a:rPr lang="en-US" sz="4000" b="1" dirty="0" err="1">
                <a:solidFill>
                  <a:schemeClr val="accent2"/>
                </a:solidFill>
                <a:latin typeface="Times New Roman"/>
                <a:ea typeface="Times New Roman"/>
              </a:rPr>
              <a:t>ớp</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4502286" y="2865927"/>
            <a:ext cx="2262982" cy="707886"/>
          </a:xfrm>
          <a:prstGeom prst="rect">
            <a:avLst/>
          </a:prstGeom>
        </p:spPr>
        <p:txBody>
          <a:bodyPr wrap="square">
            <a:spAutoFit/>
          </a:bodyPr>
          <a:lstStyle/>
          <a:p>
            <a:pPr algn="just"/>
            <a:r>
              <a:rPr lang="en-US" sz="4000" b="1" dirty="0" err="1">
                <a:solidFill>
                  <a:srgbClr val="0000CC"/>
                </a:solidFill>
                <a:latin typeface="Times New Roman"/>
                <a:ea typeface="Times New Roman"/>
              </a:rPr>
              <a:t>đ</a:t>
            </a:r>
            <a:r>
              <a:rPr lang="en-US" sz="4000" b="1" dirty="0" err="1">
                <a:solidFill>
                  <a:srgbClr val="FF0000"/>
                </a:solidFill>
                <a:latin typeface="Times New Roman"/>
                <a:ea typeface="Times New Roman"/>
              </a:rPr>
              <a:t>èn</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4" name="Rectangle 23"/>
          <p:cNvSpPr/>
          <p:nvPr/>
        </p:nvSpPr>
        <p:spPr>
          <a:xfrm>
            <a:off x="5434466" y="2875784"/>
            <a:ext cx="2349273" cy="1323439"/>
          </a:xfrm>
          <a:prstGeom prst="rect">
            <a:avLst/>
          </a:prstGeom>
        </p:spPr>
        <p:txBody>
          <a:bodyPr wrap="square">
            <a:spAutoFit/>
          </a:bodyPr>
          <a:lstStyle/>
          <a:p>
            <a:pPr lvl="0"/>
            <a:r>
              <a:rPr lang="en-US" sz="4000" b="1" dirty="0" err="1">
                <a:solidFill>
                  <a:srgbClr val="0000CC"/>
                </a:solidFill>
                <a:latin typeface="Times New Roman"/>
                <a:ea typeface="Times New Roman"/>
              </a:rPr>
              <a:t>kh</a:t>
            </a:r>
            <a:r>
              <a:rPr lang="en-US" sz="4000" b="1" dirty="0" err="1">
                <a:solidFill>
                  <a:srgbClr val="FF0000"/>
                </a:solidFill>
                <a:latin typeface="Times New Roman"/>
                <a:ea typeface="Times New Roman"/>
              </a:rPr>
              <a:t>uya</a:t>
            </a:r>
            <a:endParaRPr lang="en-US" sz="4000" b="1" dirty="0">
              <a:solidFill>
                <a:srgbClr val="FF0000"/>
              </a:solidFill>
            </a:endParaRPr>
          </a:p>
          <a:p>
            <a:pPr algn="just"/>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0" name="Text Box 14"/>
          <p:cNvSpPr txBox="1">
            <a:spLocks noChangeArrowheads="1"/>
          </p:cNvSpPr>
          <p:nvPr/>
        </p:nvSpPr>
        <p:spPr bwMode="auto">
          <a:xfrm>
            <a:off x="5014119" y="1227595"/>
            <a:ext cx="6044151"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6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9" name="Rectangle 18"/>
          <p:cNvSpPr/>
          <p:nvPr/>
        </p:nvSpPr>
        <p:spPr>
          <a:xfrm>
            <a:off x="1406914" y="6340911"/>
            <a:ext cx="4064306" cy="707886"/>
          </a:xfrm>
          <a:prstGeom prst="rect">
            <a:avLst/>
          </a:prstGeom>
        </p:spPr>
        <p:txBody>
          <a:bodyPr wrap="square">
            <a:spAutoFit/>
          </a:bodyPr>
          <a:lstStyle/>
          <a:p>
            <a:pPr algn="just"/>
            <a:r>
              <a:rPr lang="en-US" sz="4000" b="1">
                <a:solidFill>
                  <a:srgbClr val="FF0000"/>
                </a:solidFill>
                <a:latin typeface="Times New Roman"/>
                <a:ea typeface="Times New Roman"/>
              </a:rPr>
              <a:t>Giải nghĩa từ: </a:t>
            </a:r>
            <a:endParaRPr lang="en-US" sz="4000" b="1" dirty="0">
              <a:solidFill>
                <a:schemeClr val="accent2"/>
              </a:solidFill>
              <a:latin typeface="Times New Roman" pitchFamily="18" charset="0"/>
              <a:cs typeface="Times New Roman" pitchFamily="18" charset="0"/>
            </a:endParaRPr>
          </a:p>
        </p:txBody>
      </p:sp>
      <p:sp>
        <p:nvSpPr>
          <p:cNvPr id="25" name="Rectangle 24">
            <a:hlinkClick r:id="rId2" action="ppaction://hlinkpres?slideindex=1&amp;slidetitle="/>
          </p:cNvPr>
          <p:cNvSpPr/>
          <p:nvPr/>
        </p:nvSpPr>
        <p:spPr>
          <a:xfrm>
            <a:off x="1459120" y="7162800"/>
            <a:ext cx="4064306" cy="707886"/>
          </a:xfrm>
          <a:prstGeom prst="rect">
            <a:avLst/>
          </a:prstGeom>
        </p:spPr>
        <p:txBody>
          <a:bodyPr wrap="square">
            <a:spAutoFit/>
          </a:bodyPr>
          <a:lstStyle/>
          <a:p>
            <a:pPr algn="just"/>
            <a:r>
              <a:rPr lang="en-US" sz="4000" b="1">
                <a:solidFill>
                  <a:srgbClr val="0000CC"/>
                </a:solidFill>
                <a:latin typeface="Times New Roman"/>
                <a:ea typeface="Times New Roman"/>
              </a:rPr>
              <a:t>- Ngưỡng cửa</a:t>
            </a:r>
            <a:endParaRPr lang="en-US" sz="4000" b="1" dirty="0">
              <a:solidFill>
                <a:srgbClr val="0000CC"/>
              </a:solidFill>
              <a:latin typeface="Times New Roman" pitchFamily="18" charset="0"/>
              <a:cs typeface="Times New Roman" pitchFamily="18" charset="0"/>
            </a:endParaRPr>
          </a:p>
        </p:txBody>
      </p:sp>
      <p:sp>
        <p:nvSpPr>
          <p:cNvPr id="26" name="Rectangle 25">
            <a:hlinkClick r:id="rId3" action="ppaction://hlinkpres?slideindex=1&amp;slidetitle="/>
          </p:cNvPr>
          <p:cNvSpPr/>
          <p:nvPr/>
        </p:nvSpPr>
        <p:spPr>
          <a:xfrm>
            <a:off x="1432719" y="8153400"/>
            <a:ext cx="3188706" cy="707886"/>
          </a:xfrm>
          <a:prstGeom prst="rect">
            <a:avLst/>
          </a:prstGeom>
        </p:spPr>
        <p:txBody>
          <a:bodyPr wrap="square">
            <a:spAutoFit/>
          </a:bodyPr>
          <a:lstStyle/>
          <a:p>
            <a:pPr algn="just"/>
            <a:r>
              <a:rPr lang="en-US" sz="4000" b="1">
                <a:solidFill>
                  <a:srgbClr val="0000CC"/>
                </a:solidFill>
                <a:latin typeface="Times New Roman"/>
              </a:rPr>
              <a:t>- Đi men</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xEl>
                                              <p:pRg st="1" end="1"/>
                                            </p:txEl>
                                          </p:spTgt>
                                        </p:tgtEl>
                                        <p:attrNameLst>
                                          <p:attrName>style.visibility</p:attrName>
                                        </p:attrNameLst>
                                      </p:cBhvr>
                                      <p:to>
                                        <p:strVal val="visible"/>
                                      </p:to>
                                    </p:set>
                                    <p:animEffect transition="in" filter="fade">
                                      <p:cBhvr>
                                        <p:cTn id="32" dur="500"/>
                                        <p:tgtEl>
                                          <p:spTgt spid="2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animEffect transition="in" filter="fade">
                                      <p:cBhvr>
                                        <p:cTn id="47" dur="500"/>
                                        <p:tgtEl>
                                          <p:spTgt spid="2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xEl>
                                              <p:pRg st="0" end="0"/>
                                            </p:txEl>
                                          </p:spTgt>
                                        </p:tgtEl>
                                        <p:attrNameLst>
                                          <p:attrName>style.visibility</p:attrName>
                                        </p:attrNameLst>
                                      </p:cBhvr>
                                      <p:to>
                                        <p:strVal val="visible"/>
                                      </p:to>
                                    </p:set>
                                    <p:animEffect transition="in" filter="fade">
                                      <p:cBhvr>
                                        <p:cTn id="52"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309519" y="2362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461919" y="2743200"/>
            <a:ext cx="9372599" cy="646331"/>
          </a:xfrm>
          <a:prstGeom prst="rect">
            <a:avLst/>
          </a:prstGeom>
        </p:spPr>
        <p:txBody>
          <a:bodyPr wrap="square">
            <a:spAutoFit/>
          </a:bodyPr>
          <a:lstStyle/>
          <a:p>
            <a:pPr>
              <a:spcAft>
                <a:spcPts val="0"/>
              </a:spcAft>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a:solidFill>
                  <a:srgbClr val="FF0000"/>
                </a:solidFill>
                <a:latin typeface="Times New Roman"/>
                <a:ea typeface="Times New Roman"/>
              </a:rPr>
              <a:t>“</a:t>
            </a:r>
            <a:r>
              <a:rPr lang="en-US" sz="3600" b="1" dirty="0" err="1">
                <a:solidFill>
                  <a:srgbClr val="FF0000"/>
                </a:solidFill>
                <a:latin typeface="Times New Roman"/>
                <a:ea typeface="Times New Roman"/>
              </a:rPr>
              <a:t>Nơi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ấy</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trong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bài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thơ</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chỉ</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cái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 </a:t>
            </a:r>
            <a:endParaRPr lang="en-US" sz="3200" b="1" dirty="0">
              <a:solidFill>
                <a:srgbClr val="FF0000"/>
              </a:solidFill>
              <a:effectLst/>
              <a:latin typeface="Times New Roman"/>
              <a:ea typeface="Times New Roman"/>
            </a:endParaRPr>
          </a:p>
        </p:txBody>
      </p:sp>
      <p:sp>
        <p:nvSpPr>
          <p:cNvPr id="12" name="Rectangle 11"/>
          <p:cNvSpPr/>
          <p:nvPr/>
        </p:nvSpPr>
        <p:spPr>
          <a:xfrm>
            <a:off x="6461919" y="3503652"/>
            <a:ext cx="9424239" cy="1200329"/>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a:t>
            </a:r>
            <a:r>
              <a:rPr lang="nl-NL" sz="3600" b="1" dirty="0">
                <a:solidFill>
                  <a:srgbClr val="0000CC"/>
                </a:solidFill>
                <a:latin typeface="Times New Roman"/>
                <a:ea typeface="Times New Roman"/>
              </a:rPr>
              <a:t>“Nơi ấy” </a:t>
            </a:r>
            <a:r>
              <a:rPr lang="vi-VN" sz="3600" b="1" dirty="0">
                <a:solidFill>
                  <a:srgbClr val="0000CC"/>
                </a:solidFill>
                <a:latin typeface="Times New Roman"/>
                <a:ea typeface="Times New Roman"/>
              </a:rPr>
              <a:t>nói trong bài thơ </a:t>
            </a:r>
            <a:r>
              <a:rPr lang="nl-NL" sz="3600" b="1" dirty="0">
                <a:solidFill>
                  <a:srgbClr val="0000CC"/>
                </a:solidFill>
                <a:latin typeface="Times New Roman"/>
                <a:ea typeface="Times New Roman"/>
              </a:rPr>
              <a:t>là cái ngưỡng cửa</a:t>
            </a:r>
            <a:r>
              <a:rPr lang="vi-VN" sz="3600" b="1" dirty="0">
                <a:solidFill>
                  <a:srgbClr val="0000CC"/>
                </a:solidFill>
                <a:latin typeface="Times New Roman"/>
                <a:ea typeface="Times New Roman"/>
              </a:rPr>
              <a:t> – nơi gợi lên bao kỉ niệm của bạn nhỏ.</a:t>
            </a:r>
          </a:p>
        </p:txBody>
      </p:sp>
      <p:sp>
        <p:nvSpPr>
          <p:cNvPr id="40" name="Rectangle 39"/>
          <p:cNvSpPr/>
          <p:nvPr/>
        </p:nvSpPr>
        <p:spPr>
          <a:xfrm>
            <a:off x="6486221" y="5116626"/>
            <a:ext cx="9372600" cy="1200329"/>
          </a:xfrm>
          <a:prstGeom prst="rect">
            <a:avLst/>
          </a:prstGeom>
        </p:spPr>
        <p:txBody>
          <a:bodyPr wrap="square">
            <a:spAutoFit/>
          </a:bodyPr>
          <a:lstStyle/>
          <a:p>
            <a:pPr algn="just">
              <a:spcAft>
                <a:spcPts val="0"/>
              </a:spcAft>
            </a:pPr>
            <a:r>
              <a:rPr lang="en-US" sz="3600" b="1">
                <a:solidFill>
                  <a:srgbClr val="FF0000"/>
                </a:solidFill>
                <a:latin typeface="Times New Roman" pitchFamily="18" charset="0"/>
                <a:cs typeface="Times New Roman" pitchFamily="18" charset="0"/>
              </a:rPr>
              <a:t>    Câu </a:t>
            </a:r>
            <a:r>
              <a:rPr lang="vi-VN" sz="3600" b="1" dirty="0">
                <a:solidFill>
                  <a:srgbClr val="FF0000"/>
                </a:solidFill>
                <a:latin typeface="Times New Roman" pitchFamily="18" charset="0"/>
                <a:cs typeface="Times New Roman" pitchFamily="18" charset="0"/>
              </a:rPr>
              <a:t>2</a:t>
            </a:r>
            <a:r>
              <a:rPr lang="en-US" sz="3600" b="1" dirty="0">
                <a:solidFill>
                  <a:srgbClr val="FF0000"/>
                </a:solidFill>
                <a:latin typeface="Times New Roman" pitchFamily="18" charset="0"/>
                <a:cs typeface="Times New Roman" pitchFamily="18" charset="0"/>
              </a:rPr>
              <a:t>: </a:t>
            </a:r>
            <a:r>
              <a:rPr lang="en-US" sz="3600" b="1" dirty="0">
                <a:latin typeface="Times New Roman"/>
                <a:ea typeface="Times New Roman"/>
              </a:rPr>
              <a:t>: </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Nơi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ấy</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đã</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chứng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kiến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những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điều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trong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cuộc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sống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của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bạn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nhỏ</a:t>
            </a:r>
            <a:r>
              <a:rPr lang="en-US" sz="3600" b="1" dirty="0">
                <a:solidFill>
                  <a:srgbClr val="FF0000"/>
                </a:solidFill>
                <a:latin typeface="Times New Roman"/>
                <a:ea typeface="Times New Roman"/>
              </a:rPr>
              <a:t> ?</a:t>
            </a:r>
            <a:endParaRPr lang="en-US" sz="3200" b="1" dirty="0">
              <a:solidFill>
                <a:srgbClr val="FF0000"/>
              </a:solidFill>
              <a:latin typeface="Times New Roman"/>
              <a:ea typeface="Times New Roman"/>
            </a:endParaRPr>
          </a:p>
        </p:txBody>
      </p:sp>
      <p:sp>
        <p:nvSpPr>
          <p:cNvPr id="41" name="Rectangle 40"/>
          <p:cNvSpPr/>
          <p:nvPr/>
        </p:nvSpPr>
        <p:spPr>
          <a:xfrm>
            <a:off x="6397729" y="6495871"/>
            <a:ext cx="9424239" cy="1200329"/>
          </a:xfrm>
          <a:prstGeom prst="rect">
            <a:avLst/>
          </a:prstGeom>
        </p:spPr>
        <p:txBody>
          <a:bodyPr wrap="square">
            <a:spAutoFit/>
          </a:bodyPr>
          <a:lstStyle/>
          <a:p>
            <a:pPr algn="just"/>
            <a:r>
              <a:rPr lang="nl-NL" sz="3600" b="1" dirty="0">
                <a:solidFill>
                  <a:srgbClr val="0000CC"/>
                </a:solidFill>
                <a:latin typeface="Times New Roman"/>
                <a:ea typeface="Times New Roman"/>
              </a:rPr>
              <a:t>“Nơi ấy”</a:t>
            </a:r>
            <a:r>
              <a:rPr lang="vi-VN" sz="3600" b="1" dirty="0">
                <a:solidFill>
                  <a:srgbClr val="0000CC"/>
                </a:solidFill>
                <a:latin typeface="Times New Roman"/>
                <a:ea typeface="Times New Roman"/>
              </a:rPr>
              <a:t> ngưỡng cửa đã chứng kiến bạn nhỏ cùng bạn bè tới cùng chơi thật là vui.</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45" name="Rectangle 44"/>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6" name="Rectangle 45"/>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49" name="Rectangle 48"/>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
        <p:nvSpPr>
          <p:cNvPr id="33" name="Rectangle 32"/>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157119" y="259249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309519" y="2744926"/>
            <a:ext cx="9372600" cy="1754326"/>
          </a:xfrm>
          <a:prstGeom prst="rect">
            <a:avLst/>
          </a:prstGeom>
        </p:spPr>
        <p:txBody>
          <a:bodyPr wrap="square">
            <a:spAutoFit/>
          </a:bodyPr>
          <a:lstStyle/>
          <a:p>
            <a:pPr algn="just">
              <a:spcAft>
                <a:spcPts val="0"/>
              </a:spcAft>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a:solidFill>
                  <a:srgbClr val="FF0000"/>
                </a:solidFill>
                <a:latin typeface="Times New Roman"/>
                <a:ea typeface="Times New Roman"/>
              </a:rPr>
              <a:t>Theo </a:t>
            </a:r>
            <a:r>
              <a:rPr lang="en-US" sz="3600" b="1" dirty="0" err="1">
                <a:solidFill>
                  <a:srgbClr val="FF0000"/>
                </a:solidFill>
                <a:latin typeface="Times New Roman"/>
                <a:ea typeface="Times New Roman"/>
              </a:rPr>
              <a:t>em</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hình</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ảnh”con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đường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xa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tắp</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muốn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nói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điều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Chọn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câu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trả</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lời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hoặc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nêu</a:t>
            </a:r>
            <a:r>
              <a:rPr lang="en-US" sz="3600" b="1" dirty="0">
                <a:solidFill>
                  <a:srgbClr val="FF0000"/>
                </a:solidFill>
                <a:latin typeface="Times New Roman"/>
                <a:ea typeface="Times New Roman"/>
              </a:rPr>
              <a:t> ý </a:t>
            </a:r>
            <a:r>
              <a:rPr lang="en-US" sz="3600" b="1" dirty="0" err="1">
                <a:solidFill>
                  <a:srgbClr val="FF0000"/>
                </a:solidFill>
                <a:latin typeface="Times New Roman"/>
                <a:ea typeface="Times New Roman"/>
              </a:rPr>
              <a:t>kiến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khác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của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em</a:t>
            </a:r>
            <a:r>
              <a:rPr lang="en-US" sz="3600" b="1" dirty="0">
                <a:solidFill>
                  <a:srgbClr val="FF0000"/>
                </a:solidFill>
                <a:latin typeface="Times New Roman"/>
                <a:ea typeface="Times New Roman"/>
              </a:rPr>
              <a:t>. </a:t>
            </a:r>
            <a:endParaRPr lang="en-US" sz="3200" b="1" dirty="0">
              <a:solidFill>
                <a:srgbClr val="FF0000"/>
              </a:solidFill>
              <a:effectLst/>
              <a:latin typeface="Times New Roman"/>
              <a:ea typeface="Times New Roman"/>
            </a:endParaRPr>
          </a:p>
        </p:txBody>
      </p:sp>
      <p:sp>
        <p:nvSpPr>
          <p:cNvPr id="12" name="Rectangle 11"/>
          <p:cNvSpPr/>
          <p:nvPr/>
        </p:nvSpPr>
        <p:spPr>
          <a:xfrm>
            <a:off x="6511005" y="4697611"/>
            <a:ext cx="9475914" cy="2062103"/>
          </a:xfrm>
          <a:prstGeom prst="rect">
            <a:avLst/>
          </a:prstGeom>
        </p:spPr>
        <p:txBody>
          <a:bodyPr wrap="square">
            <a:spAutoFit/>
          </a:bodyPr>
          <a:lstStyle/>
          <a:p>
            <a:pPr>
              <a:spcBef>
                <a:spcPts val="1200"/>
              </a:spcBef>
            </a:pPr>
            <a:r>
              <a:rPr lang="vi-VN" sz="3600" b="1">
                <a:solidFill>
                  <a:srgbClr val="0000CC"/>
                </a:solidFill>
                <a:latin typeface="Times New Roman" pitchFamily="18" charset="0"/>
                <a:cs typeface="Times New Roman" pitchFamily="18" charset="0"/>
              </a:rPr>
              <a:t>a</a:t>
            </a:r>
            <a:r>
              <a:rPr lang="vi-VN" sz="3600" b="1" dirty="0">
                <a:solidFill>
                  <a:srgbClr val="0000CC"/>
                </a:solidFill>
                <a:latin typeface="Times New Roman" pitchFamily="18" charset="0"/>
                <a:cs typeface="Times New Roman" pitchFamily="18" charset="0"/>
              </a:rPr>
              <a:t>) Hành trình học tập còn dài lâu.</a:t>
            </a:r>
          </a:p>
          <a:p>
            <a:pPr>
              <a:spcBef>
                <a:spcPts val="1200"/>
              </a:spcBef>
            </a:pPr>
            <a:r>
              <a:rPr lang="vi-VN" sz="3600" b="1">
                <a:solidFill>
                  <a:srgbClr val="0000CC"/>
                </a:solidFill>
                <a:latin typeface="Times New Roman" pitchFamily="18" charset="0"/>
                <a:cs typeface="Times New Roman" pitchFamily="18" charset="0"/>
              </a:rPr>
              <a:t>b)</a:t>
            </a: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Nhiều </a:t>
            </a:r>
            <a:r>
              <a:rPr lang="vi-VN" sz="3600" b="1" dirty="0">
                <a:solidFill>
                  <a:srgbClr val="0000CC"/>
                </a:solidFill>
                <a:latin typeface="Times New Roman" pitchFamily="18" charset="0"/>
                <a:cs typeface="Times New Roman" pitchFamily="18" charset="0"/>
              </a:rPr>
              <a:t>điều mới mẻ chờ đón em ở phía trước.</a:t>
            </a:r>
          </a:p>
          <a:p>
            <a:pPr>
              <a:spcBef>
                <a:spcPts val="1200"/>
              </a:spcBef>
            </a:pPr>
            <a:r>
              <a:rPr lang="vi-VN" sz="3600" b="1" dirty="0">
                <a:solidFill>
                  <a:srgbClr val="0000CC"/>
                </a:solidFill>
                <a:latin typeface="Times New Roman" pitchFamily="18" charset="0"/>
                <a:cs typeface="Times New Roman" pitchFamily="18" charset="0"/>
              </a:rPr>
              <a:t>c</a:t>
            </a:r>
            <a:r>
              <a:rPr lang="vi-VN" sz="3600" b="1">
                <a:solidFill>
                  <a:srgbClr val="0000CC"/>
                </a:solidFill>
                <a:latin typeface="Times New Roman" pitchFamily="18" charset="0"/>
                <a:cs typeface="Times New Roman" pitchFamily="18" charset="0"/>
              </a:rPr>
              <a:t>) </a:t>
            </a:r>
            <a:r>
              <a:rPr lang="en-US" sz="3600" b="1">
                <a:solidFill>
                  <a:srgbClr val="0000CC"/>
                </a:solidFill>
                <a:latin typeface="Times New Roman" pitchFamily="18" charset="0"/>
                <a:cs typeface="Times New Roman" pitchFamily="18" charset="0"/>
              </a:rPr>
              <a:t>Đ</a:t>
            </a:r>
            <a:r>
              <a:rPr lang="vi-VN" sz="3600" b="1">
                <a:solidFill>
                  <a:srgbClr val="0000CC"/>
                </a:solidFill>
                <a:latin typeface="Times New Roman" pitchFamily="18" charset="0"/>
                <a:cs typeface="Times New Roman" pitchFamily="18" charset="0"/>
              </a:rPr>
              <a:t>ường </a:t>
            </a:r>
            <a:r>
              <a:rPr lang="vi-VN" sz="3600" b="1" dirty="0">
                <a:solidFill>
                  <a:srgbClr val="0000CC"/>
                </a:solidFill>
                <a:latin typeface="Times New Roman" pitchFamily="18" charset="0"/>
                <a:cs typeface="Times New Roman" pitchFamily="18" charset="0"/>
              </a:rPr>
              <a:t>đến tương lai </a:t>
            </a:r>
            <a:r>
              <a:rPr lang="vi-VN" sz="3600" b="1">
                <a:solidFill>
                  <a:srgbClr val="0000CC"/>
                </a:solidFill>
                <a:latin typeface="Times New Roman" pitchFamily="18" charset="0"/>
                <a:cs typeface="Times New Roman" pitchFamily="18" charset="0"/>
              </a:rPr>
              <a:t>còn xa</a:t>
            </a:r>
            <a:r>
              <a:rPr lang="en-US" sz="3600" b="1">
                <a:solidFill>
                  <a:srgbClr val="0000CC"/>
                </a:solidFill>
                <a:latin typeface="Times New Roman" pitchFamily="18" charset="0"/>
                <a:cs typeface="Times New Roman" pitchFamily="18" charset="0"/>
              </a:rPr>
              <a:t>.</a:t>
            </a:r>
            <a:endParaRPr lang="vi-VN" sz="3600" b="1" dirty="0">
              <a:solidFill>
                <a:srgbClr val="0000CC"/>
              </a:solidFill>
              <a:latin typeface="Times New Roman" pitchFamily="18" charset="0"/>
              <a:cs typeface="Times New Roman" pitchFamily="18" charset="0"/>
            </a:endParaRPr>
          </a:p>
        </p:txBody>
      </p:sp>
      <p:sp>
        <p:nvSpPr>
          <p:cNvPr id="33" name="Rectangle 32"/>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34" name="Rectangle 33"/>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5" name="Rectangle 34"/>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23" name="Rectangle 22"/>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
        <p:nvSpPr>
          <p:cNvPr id="24" name="Rectangle 23"/>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7881208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561714"/>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ea typeface="+mj-ea"/>
                <a:cs typeface="Times New Roman" pitchFamily="18" charset="0"/>
              </a:rPr>
              <a:t>Câu</a:t>
            </a:r>
            <a:r>
              <a:rPr lang="en-US" sz="3600" b="1" dirty="0">
                <a:solidFill>
                  <a:srgbClr val="FF0000"/>
                </a:solidFill>
                <a:latin typeface="Times New Roman" pitchFamily="18" charset="0"/>
                <a:ea typeface="+mj-ea"/>
                <a:cs typeface="Times New Roman" pitchFamily="18" charset="0"/>
              </a:rPr>
              <a:t> </a:t>
            </a:r>
            <a:r>
              <a:rPr lang="vi-VN" sz="3600" b="1" dirty="0">
                <a:solidFill>
                  <a:srgbClr val="FF0000"/>
                </a:solidFill>
                <a:latin typeface="Times New Roman" pitchFamily="18" charset="0"/>
                <a:ea typeface="+mj-ea"/>
                <a:cs typeface="Times New Roman" pitchFamily="18" charset="0"/>
              </a:rPr>
              <a:t>4</a:t>
            </a:r>
            <a:r>
              <a:rPr lang="en-US" sz="3600" b="1" dirty="0">
                <a:solidFill>
                  <a:srgbClr val="FF0000"/>
                </a:solidFill>
                <a:latin typeface="Times New Roman" pitchFamily="18" charset="0"/>
                <a:ea typeface="+mj-ea"/>
                <a:cs typeface="Times New Roman" pitchFamily="18" charset="0"/>
              </a:rPr>
              <a:t>: </a:t>
            </a:r>
            <a:r>
              <a:rPr lang="en-US" sz="3600" b="1" kern="0" dirty="0" err="1">
                <a:solidFill>
                  <a:srgbClr val="FF0000"/>
                </a:solidFill>
                <a:latin typeface="Times New Roman"/>
                <a:ea typeface="Times New Roman"/>
                <a:cs typeface="+mj-cs"/>
              </a:rPr>
              <a:t>Ngưỡng</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cửa</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đã</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nhắc</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bạn</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nhỏ</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nhớ</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tới</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những</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ai</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giúp</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bạn</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nhỏ</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cảm</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nhận</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điều</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gì</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về</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những</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người</a:t>
            </a:r>
            <a:r>
              <a:rPr lang="en-US" sz="3600" b="1" kern="0" dirty="0">
                <a:solidFill>
                  <a:srgbClr val="FF0000"/>
                </a:solidFill>
                <a:latin typeface="Times New Roman"/>
                <a:ea typeface="Times New Roman"/>
                <a:cs typeface="+mj-cs"/>
              </a:rPr>
              <a:t> </a:t>
            </a:r>
            <a:r>
              <a:rPr lang="en-US" sz="3600" b="1" kern="0" dirty="0" err="1">
                <a:solidFill>
                  <a:srgbClr val="FF0000"/>
                </a:solidFill>
                <a:latin typeface="Times New Roman"/>
                <a:ea typeface="Times New Roman"/>
                <a:cs typeface="+mj-cs"/>
              </a:rPr>
              <a:t>đó</a:t>
            </a:r>
            <a:r>
              <a:rPr lang="en-US" sz="3600" b="1" kern="0" dirty="0">
                <a:solidFill>
                  <a:srgbClr val="FF0000"/>
                </a:solidFill>
                <a:latin typeface="Times New Roman"/>
                <a:ea typeface="Times New Roman"/>
                <a:cs typeface="+mj-cs"/>
              </a:rPr>
              <a:t>? </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6690519" y="4679990"/>
            <a:ext cx="9144001" cy="2862322"/>
          </a:xfrm>
          <a:prstGeom prst="rect">
            <a:avLst/>
          </a:prstGeom>
        </p:spPr>
        <p:txBody>
          <a:bodyPr wrap="square">
            <a:spAutoFit/>
          </a:bodyPr>
          <a:lstStyle/>
          <a:p>
            <a:pPr lvl="0" algn="just">
              <a:spcBef>
                <a:spcPct val="20000"/>
              </a:spcBef>
            </a:pPr>
            <a:r>
              <a:rPr lang="en-US" sz="3600" b="1" kern="0">
                <a:solidFill>
                  <a:srgbClr val="0000CC"/>
                </a:solidFill>
                <a:latin typeface="Times New Roman" pitchFamily="18" charset="0"/>
                <a:cs typeface="Times New Roman" pitchFamily="18" charset="0"/>
              </a:rPr>
              <a:t>      </a:t>
            </a:r>
            <a:r>
              <a:rPr lang="vi-VN" sz="3600" b="1" kern="0">
                <a:solidFill>
                  <a:srgbClr val="0000CC"/>
                </a:solidFill>
                <a:latin typeface="Times New Roman" pitchFamily="18" charset="0"/>
                <a:cs typeface="Times New Roman" pitchFamily="18" charset="0"/>
              </a:rPr>
              <a:t>Ngưỡng</a:t>
            </a:r>
            <a:r>
              <a:rPr lang="vi-VN" sz="3600" kern="0">
                <a:solidFill>
                  <a:srgbClr val="000000"/>
                </a:solidFill>
                <a:latin typeface="Times New Roman" pitchFamily="18" charset="0"/>
                <a:cs typeface="Times New Roman" pitchFamily="18" charset="0"/>
              </a:rPr>
              <a:t> </a:t>
            </a:r>
            <a:r>
              <a:rPr lang="vi-VN" sz="3600" b="1" kern="0" dirty="0">
                <a:solidFill>
                  <a:srgbClr val="0000CC"/>
                </a:solidFill>
                <a:latin typeface="Times New Roman" pitchFamily="18" charset="0"/>
                <a:cs typeface="Times New Roman" pitchFamily="18" charset="0"/>
              </a:rPr>
              <a:t>cửa nhắc bạn nhỏ nhớ đến sự chăm chút của bà, của mẹ từ thuở tập cho mình đi men, nhắc nhở đến nỗi vất vả tất bật của bố, của mẹ mỗi ngày đi làm, nhắc nhở sự đi làm cặm cụi của mẹ tới tận canh khuya.</a:t>
            </a:r>
            <a:endParaRPr lang="en-US" sz="3600" b="1" kern="0" dirty="0">
              <a:solidFill>
                <a:srgbClr val="0000CC"/>
              </a:solidFill>
              <a:latin typeface="Times New Roman" pitchFamily="18" charset="0"/>
              <a:cs typeface="Times New Roman" pitchFamily="18" charset="0"/>
            </a:endParaRPr>
          </a:p>
        </p:txBody>
      </p:sp>
      <p:sp>
        <p:nvSpPr>
          <p:cNvPr id="23" name="Rectangle 22"/>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24" name="Rectangle 23"/>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6" name="Rectangle 35"/>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7" name="Rectangle 36"/>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40" name="Rectangle 39"/>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
        <p:nvSpPr>
          <p:cNvPr id="33" name="Rectangle 32"/>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0466232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27011"/>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776119" y="259249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791030" cy="654607"/>
            <a:chOff x="1024127" y="1442589"/>
            <a:chExt cx="2791030"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140819" y="2067013"/>
              <a:ext cx="267433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4861719" y="1144356"/>
            <a:ext cx="6476999"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269830" y="3733800"/>
            <a:ext cx="9031289" cy="4038600"/>
            <a:chOff x="6034117" y="4176174"/>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44750" y="1665541"/>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85696" y="4855983"/>
              <a:ext cx="8084955" cy="3355204"/>
            </a:xfrm>
            <a:prstGeom prst="rect">
              <a:avLst/>
            </a:prstGeom>
          </p:spPr>
          <p:txBody>
            <a:bodyPr wrap="square">
              <a:spAutoFit/>
            </a:bodyPr>
            <a:lstStyle/>
            <a:p>
              <a:pPr algn="just"/>
              <a:r>
                <a:rPr lang="en-US" sz="4000" b="1" i="1">
                  <a:solidFill>
                    <a:srgbClr val="FF0000"/>
                  </a:solidFill>
                  <a:latin typeface="Times New Roman" pitchFamily="18" charset="0"/>
                  <a:cs typeface="Times New Roman" pitchFamily="18" charset="0"/>
                </a:rPr>
                <a:t>    Bài </a:t>
              </a:r>
              <a:r>
                <a:rPr lang="vi-VN" sz="4000" b="1" i="1">
                  <a:solidFill>
                    <a:srgbClr val="FF0000"/>
                  </a:solidFill>
                  <a:latin typeface="Times New Roman" pitchFamily="18" charset="0"/>
                  <a:cs typeface="Times New Roman" pitchFamily="18" charset="0"/>
                </a:rPr>
                <a:t> thơ</a:t>
              </a:r>
              <a:r>
                <a:rPr lang="en-US" sz="4000" b="1" i="1">
                  <a:solidFill>
                    <a:srgbClr val="FF0000"/>
                  </a:solidFill>
                  <a:latin typeface="Times New Roman" pitchFamily="18" charset="0"/>
                  <a:cs typeface="Times New Roman" pitchFamily="18" charset="0"/>
                </a:rPr>
                <a:t> thể hiện những kỉ niệm của bạn nhỏ gắn bó với ngưỡng cửa, với những người thân yêu từ thuở ấu thơ đến khi khôn lớn.</a:t>
              </a:r>
              <a:endParaRPr lang="vi-VN" sz="4000" dirty="0">
                <a:solidFill>
                  <a:srgbClr val="FF0000"/>
                </a:solidFill>
                <a:latin typeface="Times New Roman" pitchFamily="18" charset="0"/>
                <a:cs typeface="Times New Roman" pitchFamily="18" charset="0"/>
              </a:endParaRPr>
            </a:p>
          </p:txBody>
        </p:sp>
      </p:grpSp>
      <p:sp>
        <p:nvSpPr>
          <p:cNvPr id="36" name="Rectangle 35"/>
          <p:cNvSpPr/>
          <p:nvPr/>
        </p:nvSpPr>
        <p:spPr>
          <a:xfrm>
            <a:off x="325553" y="2841486"/>
            <a:ext cx="1131491" cy="646331"/>
          </a:xfrm>
          <a:prstGeom prst="rect">
            <a:avLst/>
          </a:prstGeom>
        </p:spPr>
        <p:txBody>
          <a:bodyPr wrap="square">
            <a:spAutoFit/>
          </a:bodyPr>
          <a:lstStyle/>
          <a:p>
            <a:pPr lvl="0" algn="just"/>
            <a:r>
              <a:rPr lang="en-US" sz="3600" b="1" dirty="0" err="1">
                <a:solidFill>
                  <a:srgbClr val="FF0000"/>
                </a:solidFill>
                <a:latin typeface="Times New Roman"/>
                <a:ea typeface="Times New Roman"/>
              </a:rPr>
              <a:t>n</a:t>
            </a:r>
            <a:r>
              <a:rPr lang="en-US" sz="3600" b="1" dirty="0" err="1">
                <a:solidFill>
                  <a:srgbClr val="333399"/>
                </a:solidFill>
                <a:latin typeface="Times New Roman"/>
                <a:ea typeface="Times New Roman"/>
              </a:rPr>
              <a:t>ơi</a:t>
            </a:r>
            <a:r>
              <a:rPr lang="en-US" sz="3600" b="1" i="1">
                <a:solidFill>
                  <a:srgbClr val="333399"/>
                </a:solidFill>
                <a:latin typeface="Times New Roman" pitchFamily="18" charset="0"/>
                <a:cs typeface="Times New Roman" pitchFamily="18" charset="0"/>
              </a:rPr>
              <a:t>, </a:t>
            </a:r>
            <a:endParaRPr lang="en-US" sz="3600" b="1" dirty="0">
              <a:solidFill>
                <a:srgbClr val="333399"/>
              </a:solidFill>
              <a:latin typeface="Times New Roman" pitchFamily="18" charset="0"/>
              <a:cs typeface="Times New Roman" pitchFamily="18" charset="0"/>
            </a:endParaRPr>
          </a:p>
        </p:txBody>
      </p:sp>
      <p:sp>
        <p:nvSpPr>
          <p:cNvPr id="37" name="Rectangle 36"/>
          <p:cNvSpPr/>
          <p:nvPr/>
        </p:nvSpPr>
        <p:spPr>
          <a:xfrm>
            <a:off x="1280319" y="2828109"/>
            <a:ext cx="1308216" cy="646331"/>
          </a:xfrm>
          <a:prstGeom prst="rect">
            <a:avLst/>
          </a:prstGeom>
        </p:spPr>
        <p:txBody>
          <a:bodyPr wrap="square">
            <a:spAutoFit/>
          </a:bodyPr>
          <a:lstStyle/>
          <a:p>
            <a:pPr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ến</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9" name="Rectangle 38"/>
          <p:cNvSpPr/>
          <p:nvPr/>
        </p:nvSpPr>
        <p:spPr>
          <a:xfrm>
            <a:off x="2294991" y="2804789"/>
            <a:ext cx="1042727" cy="646331"/>
          </a:xfrm>
          <a:prstGeom prst="rect">
            <a:avLst/>
          </a:prstGeom>
        </p:spPr>
        <p:txBody>
          <a:bodyPr wrap="square">
            <a:spAutoFit/>
          </a:bodyPr>
          <a:lstStyle/>
          <a:p>
            <a:pPr lvl="0" algn="just"/>
            <a:r>
              <a:rPr lang="vi-VN" sz="3600" b="1" dirty="0">
                <a:solidFill>
                  <a:srgbClr val="FF0000"/>
                </a:solidFill>
                <a:latin typeface="Times New Roman"/>
                <a:ea typeface="Times New Roman"/>
              </a:rPr>
              <a:t>l</a:t>
            </a:r>
            <a:r>
              <a:rPr lang="en-US" sz="3600" b="1" dirty="0" err="1">
                <a:solidFill>
                  <a:srgbClr val="333399"/>
                </a:solidFill>
                <a:latin typeface="Times New Roman"/>
                <a:ea typeface="Times New Roman"/>
              </a:rPr>
              <a:t>ớp</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0" name="Rectangle 39"/>
          <p:cNvSpPr/>
          <p:nvPr/>
        </p:nvSpPr>
        <p:spPr>
          <a:xfrm>
            <a:off x="3185318" y="2828109"/>
            <a:ext cx="1143001" cy="646331"/>
          </a:xfrm>
          <a:prstGeom prst="rect">
            <a:avLst/>
          </a:prstGeom>
        </p:spPr>
        <p:txBody>
          <a:bodyPr wrap="square">
            <a:spAutoFit/>
          </a:bodyPr>
          <a:lstStyle/>
          <a:p>
            <a:pPr lvl="0" algn="just"/>
            <a:r>
              <a:rPr lang="en-US" sz="3600" b="1" dirty="0" err="1">
                <a:solidFill>
                  <a:srgbClr val="0000CC"/>
                </a:solidFill>
                <a:latin typeface="Times New Roman"/>
                <a:ea typeface="Times New Roman"/>
              </a:rPr>
              <a:t>đ</a:t>
            </a:r>
            <a:r>
              <a:rPr lang="en-US" sz="3600" b="1" dirty="0" err="1">
                <a:solidFill>
                  <a:srgbClr val="FF0000"/>
                </a:solidFill>
                <a:latin typeface="Times New Roman"/>
                <a:ea typeface="Times New Roman"/>
              </a:rPr>
              <a:t>èn</a:t>
            </a:r>
            <a:r>
              <a:rPr lang="en-US" sz="3600" b="1" i="1">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4190724" y="2851743"/>
            <a:ext cx="1661596" cy="646331"/>
          </a:xfrm>
          <a:prstGeom prst="rect">
            <a:avLst/>
          </a:prstGeom>
        </p:spPr>
        <p:txBody>
          <a:bodyPr wrap="square">
            <a:spAutoFit/>
          </a:bodyPr>
          <a:lstStyle/>
          <a:p>
            <a:pPr lvl="0"/>
            <a:r>
              <a:rPr lang="en-US" sz="3600" b="1">
                <a:solidFill>
                  <a:srgbClr val="0000CC"/>
                </a:solidFill>
                <a:latin typeface="Times New Roman"/>
                <a:ea typeface="Times New Roman"/>
              </a:rPr>
              <a:t>kh</a:t>
            </a:r>
            <a:r>
              <a:rPr lang="en-US" sz="3600" b="1">
                <a:solidFill>
                  <a:srgbClr val="FF0000"/>
                </a:solidFill>
                <a:latin typeface="Times New Roman"/>
                <a:ea typeface="Times New Roman"/>
              </a:rPr>
              <a:t>uya</a:t>
            </a:r>
            <a:r>
              <a:rPr lang="vi-VN" sz="3600" b="1" dirty="0">
                <a:solidFill>
                  <a:srgbClr val="FF0000"/>
                </a:solidFill>
                <a:latin typeface="Times New Roman"/>
                <a:ea typeface="Times New Roman"/>
              </a:rPr>
              <a:t>.</a:t>
            </a:r>
            <a:endParaRPr lang="en-US" sz="3600" b="1" dirty="0">
              <a:solidFill>
                <a:srgbClr val="FF0000"/>
              </a:solidFill>
            </a:endParaRPr>
          </a:p>
        </p:txBody>
      </p:sp>
      <p:sp>
        <p:nvSpPr>
          <p:cNvPr id="43" name="Rectangle 42"/>
          <p:cNvSpPr/>
          <p:nvPr/>
        </p:nvSpPr>
        <p:spPr>
          <a:xfrm>
            <a:off x="325711" y="4038600"/>
            <a:ext cx="5858905" cy="2308324"/>
          </a:xfrm>
          <a:prstGeom prst="rect">
            <a:avLst/>
          </a:prstGeom>
        </p:spPr>
        <p:txBody>
          <a:bodyPr wrap="square">
            <a:spAutoFit/>
          </a:bodyPr>
          <a:lstStyle/>
          <a:p>
            <a:pPr algn="ctr">
              <a:spcAft>
                <a:spcPts val="0"/>
              </a:spcAft>
            </a:pPr>
            <a:r>
              <a:rPr lang="en-US" sz="3600" b="1">
                <a:solidFill>
                  <a:srgbClr val="0000CC"/>
                </a:solidFill>
                <a:latin typeface="Times New Roman"/>
                <a:ea typeface="Times New Roman"/>
              </a:rPr>
              <a:t>Nơi </a:t>
            </a:r>
            <a:r>
              <a:rPr lang="en-US" sz="3600" b="1" dirty="0" err="1">
                <a:solidFill>
                  <a:srgbClr val="0000CC"/>
                </a:solidFill>
                <a:latin typeface="Times New Roman"/>
                <a:ea typeface="Times New Roman"/>
              </a:rPr>
              <a:t>ấy</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đã</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đưa</a:t>
            </a:r>
            <a:r>
              <a:rPr lang="en-US" sz="3600" b="1">
                <a:solidFill>
                  <a:srgbClr val="0000CC"/>
                </a:solidFill>
                <a:latin typeface="Times New Roman"/>
                <a:ea typeface="Times New Roman"/>
              </a:rPr>
              <a:t> tôi</a:t>
            </a:r>
            <a:r>
              <a:rPr lang="en-US" sz="3600" b="1">
                <a:solidFill>
                  <a:srgbClr val="FF0000"/>
                </a:solidFill>
                <a:latin typeface="Times New Roman"/>
                <a:ea typeface="Times New Roman"/>
              </a:rPr>
              <a:t>/</a:t>
            </a:r>
            <a:endParaRPr lang="en-US" sz="3600" b="1" dirty="0">
              <a:solidFill>
                <a:srgbClr val="FF0000"/>
              </a:solidFill>
              <a:latin typeface="Times New Roman"/>
              <a:ea typeface="Times New Roman"/>
            </a:endParaRPr>
          </a:p>
          <a:p>
            <a:pPr algn="ctr">
              <a:spcAft>
                <a:spcPts val="0"/>
              </a:spcAft>
            </a:pPr>
            <a:r>
              <a:rPr lang="en-US" sz="3600" b="1" dirty="0" err="1">
                <a:solidFill>
                  <a:srgbClr val="0000CC"/>
                </a:solidFill>
                <a:latin typeface="Times New Roman"/>
                <a:ea typeface="Times New Roman"/>
              </a:rPr>
              <a:t>Buổi</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đầu</a:t>
            </a:r>
            <a:r>
              <a:rPr lang="en-US" sz="3600" b="1" dirty="0">
                <a:solidFill>
                  <a:srgbClr val="0000CC"/>
                </a:solidFill>
                <a:latin typeface="Times New Roman"/>
                <a:ea typeface="Times New Roman"/>
              </a:rPr>
              <a:t> </a:t>
            </a:r>
            <a:r>
              <a:rPr lang="en-US" sz="3600" b="1" dirty="0" err="1">
                <a:solidFill>
                  <a:srgbClr val="0000CC"/>
                </a:solidFill>
                <a:latin typeface="Times New Roman"/>
                <a:ea typeface="Times New Roman"/>
              </a:rPr>
              <a:t>tiên</a:t>
            </a:r>
            <a:r>
              <a:rPr lang="en-US" sz="3600" b="1" dirty="0">
                <a:solidFill>
                  <a:srgbClr val="FF0000"/>
                </a:solidFill>
                <a:latin typeface="Times New Roman"/>
                <a:ea typeface="Times New Roman"/>
              </a:rPr>
              <a:t>/</a:t>
            </a:r>
            <a:r>
              <a:rPr lang="en-US" sz="3600" b="1" dirty="0">
                <a:solidFill>
                  <a:srgbClr val="0000CC"/>
                </a:solidFill>
                <a:latin typeface="Times New Roman"/>
                <a:ea typeface="Times New Roman"/>
              </a:rPr>
              <a:t> </a:t>
            </a:r>
            <a:r>
              <a:rPr lang="en-US" sz="3600" b="1" err="1">
                <a:solidFill>
                  <a:srgbClr val="0000CC"/>
                </a:solidFill>
                <a:latin typeface="Times New Roman"/>
                <a:ea typeface="Times New Roman"/>
              </a:rPr>
              <a:t>đến</a:t>
            </a:r>
            <a:r>
              <a:rPr lang="en-US" sz="3600" b="1">
                <a:solidFill>
                  <a:srgbClr val="0000CC"/>
                </a:solidFill>
                <a:latin typeface="Times New Roman"/>
                <a:ea typeface="Times New Roman"/>
              </a:rPr>
              <a:t> lớp</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a:p>
            <a:pPr algn="ctr">
              <a:spcAft>
                <a:spcPts val="0"/>
              </a:spcAft>
            </a:pPr>
            <a:r>
              <a:rPr lang="vi-VN" sz="3600" b="1">
                <a:solidFill>
                  <a:srgbClr val="0000CC"/>
                </a:solidFill>
                <a:effectLst/>
                <a:latin typeface="Times New Roman"/>
                <a:ea typeface="Times New Roman"/>
              </a:rPr>
              <a:t>Nay</a:t>
            </a:r>
            <a:r>
              <a:rPr lang="vi-VN" sz="3600" b="1" dirty="0">
                <a:solidFill>
                  <a:srgbClr val="FF0000"/>
                </a:solidFill>
                <a:effectLst/>
                <a:latin typeface="Times New Roman"/>
                <a:ea typeface="Times New Roman"/>
              </a:rPr>
              <a:t>/ </a:t>
            </a:r>
            <a:r>
              <a:rPr lang="vi-VN" sz="3600" b="1" dirty="0">
                <a:solidFill>
                  <a:srgbClr val="0000CC"/>
                </a:solidFill>
                <a:effectLst/>
                <a:latin typeface="Times New Roman"/>
                <a:ea typeface="Times New Roman"/>
              </a:rPr>
              <a:t>con đường </a:t>
            </a:r>
            <a:r>
              <a:rPr lang="vi-VN" sz="3600" b="1">
                <a:solidFill>
                  <a:srgbClr val="0000CC"/>
                </a:solidFill>
                <a:effectLst/>
                <a:latin typeface="Times New Roman"/>
                <a:ea typeface="Times New Roman"/>
              </a:rPr>
              <a:t>xa tắp</a:t>
            </a:r>
            <a:r>
              <a:rPr lang="en-US" sz="3600" b="1">
                <a:solidFill>
                  <a:srgbClr val="FF0000"/>
                </a:solidFill>
                <a:effectLst/>
                <a:latin typeface="Times New Roman"/>
                <a:ea typeface="Times New Roman"/>
              </a:rPr>
              <a:t>/</a:t>
            </a:r>
            <a:endParaRPr lang="vi-VN" sz="3600" b="1" dirty="0">
              <a:solidFill>
                <a:srgbClr val="FF0000"/>
              </a:solidFill>
              <a:effectLst/>
              <a:latin typeface="Times New Roman"/>
              <a:ea typeface="Times New Roman"/>
            </a:endParaRPr>
          </a:p>
          <a:p>
            <a:pPr algn="ctr">
              <a:spcAft>
                <a:spcPts val="0"/>
              </a:spcAft>
            </a:pPr>
            <a:r>
              <a:rPr lang="vi-VN" sz="3600" b="1" dirty="0">
                <a:solidFill>
                  <a:srgbClr val="0000CC"/>
                </a:solidFill>
                <a:latin typeface="Times New Roman"/>
                <a:ea typeface="Times New Roman"/>
              </a:rPr>
              <a:t>Vẫn đang chờ tôi </a:t>
            </a:r>
            <a:r>
              <a:rPr lang="vi-VN" sz="3600" b="1">
                <a:solidFill>
                  <a:srgbClr val="0000CC"/>
                </a:solidFill>
                <a:latin typeface="Times New Roman"/>
                <a:ea typeface="Times New Roman"/>
              </a:rPr>
              <a:t>đi.</a:t>
            </a:r>
            <a:r>
              <a:rPr lang="en-US" sz="3600" b="1">
                <a:solidFill>
                  <a:srgbClr val="FF0000"/>
                </a:solidFill>
                <a:latin typeface="Times New Roman"/>
                <a:ea typeface="Times New Roman"/>
              </a:rPr>
              <a:t>//</a:t>
            </a:r>
            <a:endParaRPr lang="vi-VN" sz="3600" b="1" dirty="0">
              <a:solidFill>
                <a:srgbClr val="FF0000"/>
              </a:solidFill>
              <a:latin typeface="Times New Roman"/>
              <a:ea typeface="Times New Roman"/>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719" y="228600"/>
            <a:ext cx="13835142" cy="817031"/>
          </a:xfrm>
        </p:spPr>
        <p:txBody>
          <a:bodyPr/>
          <a:lstStyle/>
          <a:p>
            <a:pPr lvl="0" algn="ctr"/>
            <a:r>
              <a:rPr lang="en-US" sz="2800" kern="1200" dirty="0" err="1">
                <a:solidFill>
                  <a:srgbClr val="0000CC"/>
                </a:solidFill>
                <a:latin typeface="Times New Roman" pitchFamily="18" charset="0"/>
                <a:ea typeface="+mn-ea"/>
                <a:cs typeface="Times New Roman" pitchFamily="18" charset="0"/>
              </a:rPr>
              <a:t>Thứ</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ngày</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tháng</a:t>
            </a:r>
            <a:r>
              <a:rPr lang="en-US" sz="2800" kern="1200" dirty="0">
                <a:solidFill>
                  <a:srgbClr val="0000CC"/>
                </a:solidFill>
                <a:latin typeface="Times New Roman" pitchFamily="18" charset="0"/>
                <a:ea typeface="+mn-ea"/>
                <a:cs typeface="Times New Roman" pitchFamily="18" charset="0"/>
              </a:rPr>
              <a:t>…..</a:t>
            </a:r>
            <a:r>
              <a:rPr lang="en-US" sz="2800" kern="1200" dirty="0" err="1">
                <a:solidFill>
                  <a:srgbClr val="0000CC"/>
                </a:solidFill>
                <a:latin typeface="Times New Roman" pitchFamily="18" charset="0"/>
                <a:ea typeface="+mn-ea"/>
                <a:cs typeface="Times New Roman" pitchFamily="18" charset="0"/>
              </a:rPr>
              <a:t>năm</a:t>
            </a:r>
            <a:r>
              <a:rPr lang="en-US" sz="2800" kern="1200" dirty="0">
                <a:solidFill>
                  <a:srgbClr val="0000CC"/>
                </a:solidFill>
                <a:latin typeface="Times New Roman" pitchFamily="18" charset="0"/>
                <a:ea typeface="+mn-ea"/>
                <a:cs typeface="Times New Roman" pitchFamily="18" charset="0"/>
              </a:rPr>
              <a:t>…….</a:t>
            </a:r>
          </a:p>
        </p:txBody>
      </p:sp>
      <p:sp>
        <p:nvSpPr>
          <p:cNvPr id="4" name="Text Placeholder 3"/>
          <p:cNvSpPr>
            <a:spLocks noGrp="1"/>
          </p:cNvSpPr>
          <p:nvPr>
            <p:ph type="subTitle" idx="1"/>
          </p:nvPr>
        </p:nvSpPr>
        <p:spPr>
          <a:xfrm>
            <a:off x="5242719" y="914400"/>
            <a:ext cx="5181601" cy="609600"/>
          </a:xfrm>
        </p:spPr>
        <p:txBody>
          <a:bodyPr/>
          <a:lstStyle/>
          <a:p>
            <a:pPr lvl="0" algn="ctr">
              <a:spcBef>
                <a:spcPct val="0"/>
              </a:spcBef>
            </a:pPr>
            <a:r>
              <a:rPr lang="en-US" sz="3200" b="1" kern="1200" dirty="0">
                <a:solidFill>
                  <a:srgbClr val="FF0066"/>
                </a:solidFill>
                <a:latin typeface="Times New Roman" pitchFamily="18" charset="0"/>
                <a:cs typeface="Times New Roman" pitchFamily="18" charset="0"/>
              </a:rPr>
              <a:t>TIẾNG VIỆT</a:t>
            </a:r>
          </a:p>
        </p:txBody>
      </p:sp>
      <p:sp>
        <p:nvSpPr>
          <p:cNvPr id="7" name="Rectangle 6"/>
          <p:cNvSpPr/>
          <p:nvPr/>
        </p:nvSpPr>
        <p:spPr>
          <a:xfrm>
            <a:off x="746919" y="2036258"/>
            <a:ext cx="14706600" cy="7478970"/>
          </a:xfrm>
          <a:prstGeom prst="rect">
            <a:avLst/>
          </a:prstGeom>
        </p:spPr>
        <p:txBody>
          <a:bodyPr wrap="square">
            <a:spAutoFit/>
          </a:bodyPr>
          <a:lstStyle/>
          <a:p>
            <a:pPr eaLnBrk="1" hangingPunct="1">
              <a:spcBef>
                <a:spcPts val="0"/>
              </a:spcBef>
              <a:defRPr/>
            </a:pPr>
            <a:r>
              <a:rPr lang="vi-VN" sz="4000" b="1" u="sng" dirty="0">
                <a:solidFill>
                  <a:srgbClr val="FF0000"/>
                </a:solidFill>
                <a:effectLst>
                  <a:outerShdw blurRad="38100" dist="38100" dir="2700000" algn="tl">
                    <a:srgbClr val="000000">
                      <a:alpha val="43137"/>
                    </a:srgbClr>
                  </a:outerShdw>
                </a:effectLst>
                <a:latin typeface="Times New Roman" pitchFamily="18" charset="0"/>
              </a:rPr>
              <a:t>Học thuộc lòng bài thơ.</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ấy ai cũng quen                                   Nơi ấy đã đưa tôi</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Ngay  từ thời tấm bé                                  Buổi đầu tiên đến lớp</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Khi tay bà, tay mẹ                                      Nay con đương xa tắp</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Còn dắt vòng đi men                                  Vẫn đang chờ tôi đi</a:t>
            </a:r>
          </a:p>
          <a:p>
            <a:pPr eaLnBrk="1" hangingPunct="1">
              <a:spcBef>
                <a:spcPts val="0"/>
              </a:spcBef>
              <a:defRPr/>
            </a:pPr>
            <a:endParaRPr lang="vi-VN" sz="4000" b="1" dirty="0">
              <a:solidFill>
                <a:srgbClr val="0000CC"/>
              </a:solidFill>
              <a:effectLst>
                <a:outerShdw blurRad="38100" dist="38100" dir="2700000" algn="tl">
                  <a:srgbClr val="000000">
                    <a:alpha val="43137"/>
                  </a:srgbClr>
                </a:outerShdw>
              </a:effectLst>
              <a:latin typeface="Times New Roman" pitchFamily="18" charset="0"/>
            </a:endParaRP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bố mẹ ngày đêm                                   Nơi ấy ngôi sao khuya</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Lúc nào qua cũng vội                                  Soi vào trong giấc ngủ</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Nơi bạn bè chạy tới                                     Ngọn đèn khuya bóng mẹ</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Thường lúc nào cũng vui.                           Sáng một vầng trên sân.</a:t>
            </a:r>
          </a:p>
          <a:p>
            <a:pPr eaLnBrk="1" hangingPunct="1">
              <a:spcBef>
                <a:spcPts val="0"/>
              </a:spcBef>
              <a:defRPr/>
            </a:pPr>
            <a:r>
              <a:rPr lang="vi-VN" sz="4000" b="1" dirty="0">
                <a:solidFill>
                  <a:srgbClr val="0000CC"/>
                </a:solidFill>
                <a:effectLst>
                  <a:outerShdw blurRad="38100" dist="38100" dir="2700000" algn="tl">
                    <a:srgbClr val="000000">
                      <a:alpha val="43137"/>
                    </a:srgbClr>
                  </a:outerShdw>
                </a:effectLst>
                <a:latin typeface="Times New Roman" pitchFamily="18" charset="0"/>
              </a:rPr>
              <a:t>                                                                                   Vũ Quần Phương</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6" name="Rectangle 5"/>
          <p:cNvSpPr/>
          <p:nvPr/>
        </p:nvSpPr>
        <p:spPr>
          <a:xfrm>
            <a:off x="4556919" y="1447800"/>
            <a:ext cx="6705600" cy="584775"/>
          </a:xfrm>
          <a:prstGeom prst="rect">
            <a:avLst/>
          </a:prstGeom>
        </p:spPr>
        <p:txBody>
          <a:bodyPr wrap="square">
            <a:spAutoFit/>
          </a:bodyPr>
          <a:lstStyle/>
          <a:p>
            <a:pPr algn="ctr" eaLnBrk="1" hangingPunct="1">
              <a:spcBef>
                <a:spcPts val="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7</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NG</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ƯỠNG CỬA</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9355471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9869</TotalTime>
  <Words>995</Words>
  <Application>Microsoft Office PowerPoint</Application>
  <PresentationFormat>Custom</PresentationFormat>
  <Paragraphs>141</Paragraphs>
  <Slides>14</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Thứ……ngày…..tháng…..năm…….</vt:lpstr>
      <vt:lpstr>Thứ……ngày…..tháng…..năm…….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Thương Phạm</cp:lastModifiedBy>
  <cp:revision>1072</cp:revision>
  <dcterms:created xsi:type="dcterms:W3CDTF">2008-09-09T22:52:10Z</dcterms:created>
  <dcterms:modified xsi:type="dcterms:W3CDTF">2025-12-26T06:52:18Z</dcterms:modified>
</cp:coreProperties>
</file>