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8" r:id="rId3"/>
    <p:sldId id="437" r:id="rId4"/>
    <p:sldId id="438" r:id="rId5"/>
    <p:sldId id="442" r:id="rId6"/>
    <p:sldId id="441"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42" d="100"/>
          <a:sy n="42" d="100"/>
        </p:scale>
        <p:origin x="924" y="4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607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6229986"/>
            <a:ext cx="4334745" cy="1974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590800"/>
            <a:ext cx="13966284" cy="677108"/>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vi-VN" sz="3800" b="1" dirty="0">
                <a:solidFill>
                  <a:srgbClr val="0000CC"/>
                </a:solidFill>
                <a:latin typeface="Times New Roman" pitchFamily="18" charset="0"/>
                <a:cs typeface="Times New Roman" pitchFamily="18" charset="0"/>
              </a:rPr>
              <a:t>Tìm từ ngữ về bạn trong nhà theo từng nhóm sau:</a:t>
            </a:r>
            <a:endParaRPr lang="en-US" sz="3800" b="1" dirty="0">
              <a:solidFill>
                <a:srgbClr val="0000CC"/>
              </a:solidFill>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576678941"/>
              </p:ext>
            </p:extLst>
          </p:nvPr>
        </p:nvGraphicFramePr>
        <p:xfrm>
          <a:off x="823119" y="3810000"/>
          <a:ext cx="14782800" cy="3886200"/>
        </p:xfrm>
        <a:graphic>
          <a:graphicData uri="http://schemas.openxmlformats.org/drawingml/2006/table">
            <a:tbl>
              <a:tblPr firstRow="1" bandRow="1">
                <a:tableStyleId>{5C22544A-7EE6-4342-B048-85BDC9FD1C3A}</a:tableStyleId>
              </a:tblPr>
              <a:tblGrid>
                <a:gridCol w="845820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533400">
                <a:tc>
                  <a:txBody>
                    <a:bodyPr/>
                    <a:lstStyle/>
                    <a:p>
                      <a:pPr algn="ctr"/>
                      <a:r>
                        <a:rPr lang="vi-VN" sz="3800" b="1" dirty="0">
                          <a:solidFill>
                            <a:srgbClr val="0000CC"/>
                          </a:solidFill>
                          <a:latin typeface="Times New Roman" pitchFamily="18" charset="0"/>
                          <a:cs typeface="Times New Roman" pitchFamily="18" charset="0"/>
                        </a:rPr>
                        <a:t>Vật nuôi</a:t>
                      </a:r>
                      <a:endParaRPr lang="en-US" sz="3800" b="1" dirty="0">
                        <a:solidFill>
                          <a:srgbClr val="0000CC"/>
                        </a:solidFill>
                        <a:latin typeface="Times New Roman" pitchFamily="18" charset="0"/>
                        <a:cs typeface="Times New Roman" pitchFamily="18" charset="0"/>
                      </a:endParaRPr>
                    </a:p>
                  </a:txBody>
                  <a:tcPr anchor="ctr">
                    <a:lnL w="28575"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c>
                  <a:txBody>
                    <a:bodyPr/>
                    <a:lstStyle/>
                    <a:p>
                      <a:pPr algn="ctr"/>
                      <a:r>
                        <a:rPr lang="vi-VN" sz="3800" b="1" dirty="0">
                          <a:solidFill>
                            <a:srgbClr val="0000CC"/>
                          </a:solidFill>
                          <a:latin typeface="Times New Roman" pitchFamily="18" charset="0"/>
                          <a:cs typeface="Times New Roman" pitchFamily="18" charset="0"/>
                        </a:rPr>
                        <a:t>Đồ đạc</a:t>
                      </a:r>
                      <a:endParaRPr lang="en-US" sz="3800" b="1" dirty="0">
                        <a:solidFill>
                          <a:srgbClr val="0000CC"/>
                        </a:solidFill>
                        <a:latin typeface="Times New Roman" pitchFamily="18" charset="0"/>
                        <a:cs typeface="Times New Roman" pitchFamily="18" charset="0"/>
                      </a:endParaRPr>
                    </a:p>
                  </a:txBody>
                  <a:tcPr anchor="ctr">
                    <a:lnL w="12700"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extLst>
                  <a:ext uri="{0D108BD9-81ED-4DB2-BD59-A6C34878D82A}">
                    <a16:rowId xmlns:a16="http://schemas.microsoft.com/office/drawing/2014/main" val="10000"/>
                  </a:ext>
                </a:extLst>
              </a:tr>
              <a:tr h="411480">
                <a:tc>
                  <a:txBody>
                    <a:bodyPr/>
                    <a:lstStyle/>
                    <a:p>
                      <a:pPr algn="ctr"/>
                      <a:r>
                        <a:rPr lang="vi-VN" sz="3800" b="1" dirty="0">
                          <a:solidFill>
                            <a:srgbClr val="FF0000"/>
                          </a:solidFill>
                          <a:latin typeface="Times New Roman" pitchFamily="18" charset="0"/>
                          <a:cs typeface="Times New Roman" pitchFamily="18" charset="0"/>
                        </a:rPr>
                        <a:t>M:</a:t>
                      </a:r>
                      <a:r>
                        <a:rPr lang="vi-VN" sz="3800" b="1" dirty="0">
                          <a:solidFill>
                            <a:srgbClr val="0000CC"/>
                          </a:solidFill>
                          <a:latin typeface="Times New Roman" pitchFamily="18" charset="0"/>
                          <a:cs typeface="Times New Roman" pitchFamily="18" charset="0"/>
                        </a:rPr>
                        <a:t>Mèo </a:t>
                      </a:r>
                      <a:endParaRPr lang="en-US" sz="3800" b="1" dirty="0">
                        <a:solidFill>
                          <a:srgbClr val="0000CC"/>
                        </a:solidFill>
                        <a:latin typeface="Times New Roman" pitchFamily="18" charset="0"/>
                        <a:cs typeface="Times New Roman" pitchFamily="18" charset="0"/>
                      </a:endParaRPr>
                    </a:p>
                  </a:txBody>
                  <a:tcPr anchor="ctr">
                    <a:lnL w="28575"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c>
                  <a:txBody>
                    <a:bodyPr/>
                    <a:lstStyle/>
                    <a:p>
                      <a:pPr algn="ctr"/>
                      <a:r>
                        <a:rPr lang="vi-VN" sz="3800" b="1" dirty="0">
                          <a:solidFill>
                            <a:srgbClr val="FF0000"/>
                          </a:solidFill>
                          <a:latin typeface="Times New Roman" pitchFamily="18" charset="0"/>
                          <a:cs typeface="Times New Roman" pitchFamily="18" charset="0"/>
                        </a:rPr>
                        <a:t>M:</a:t>
                      </a:r>
                      <a:r>
                        <a:rPr lang="vi-VN" sz="3800" b="1" dirty="0">
                          <a:solidFill>
                            <a:srgbClr val="0000CC"/>
                          </a:solidFill>
                          <a:latin typeface="Times New Roman" pitchFamily="18" charset="0"/>
                          <a:cs typeface="Times New Roman" pitchFamily="18" charset="0"/>
                        </a:rPr>
                        <a:t> Quạt điên</a:t>
                      </a:r>
                      <a:endParaRPr lang="en-US" sz="3800" b="1" dirty="0">
                        <a:solidFill>
                          <a:srgbClr val="0000CC"/>
                        </a:solidFill>
                        <a:latin typeface="Times New Roman" pitchFamily="18" charset="0"/>
                        <a:cs typeface="Times New Roman" pitchFamily="18" charset="0"/>
                      </a:endParaRPr>
                    </a:p>
                  </a:txBody>
                  <a:tcPr anchor="ctr">
                    <a:lnL w="12700"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extLst>
                  <a:ext uri="{0D108BD9-81ED-4DB2-BD59-A6C34878D82A}">
                    <a16:rowId xmlns:a16="http://schemas.microsoft.com/office/drawing/2014/main" val="10001"/>
                  </a:ext>
                </a:extLst>
              </a:tr>
              <a:tr h="2545080">
                <a:tc>
                  <a:txBody>
                    <a:bodyPr/>
                    <a:lstStyle/>
                    <a:p>
                      <a:pPr algn="ctr"/>
                      <a:endParaRPr lang="en-US" sz="3800" b="1" dirty="0">
                        <a:solidFill>
                          <a:srgbClr val="0000CC"/>
                        </a:solidFill>
                        <a:latin typeface="Times New Roman" pitchFamily="18" charset="0"/>
                        <a:cs typeface="Times New Roman" pitchFamily="18" charset="0"/>
                      </a:endParaRPr>
                    </a:p>
                  </a:txBody>
                  <a:tcPr anchor="ctr">
                    <a:lnL w="28575"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c>
                  <a:txBody>
                    <a:bodyPr/>
                    <a:lstStyle/>
                    <a:p>
                      <a:pPr algn="ctr"/>
                      <a:endParaRPr lang="en-US" sz="3800" b="1" dirty="0">
                        <a:solidFill>
                          <a:srgbClr val="0000CC"/>
                        </a:solidFill>
                        <a:latin typeface="Times New Roman" pitchFamily="18" charset="0"/>
                        <a:cs typeface="Times New Roman" pitchFamily="18" charset="0"/>
                      </a:endParaRPr>
                    </a:p>
                  </a:txBody>
                  <a:tcPr anchor="ctr">
                    <a:lnL w="12700"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extLst>
                  <a:ext uri="{0D108BD9-81ED-4DB2-BD59-A6C34878D82A}">
                    <a16:rowId xmlns:a16="http://schemas.microsoft.com/office/drawing/2014/main" val="10002"/>
                  </a:ext>
                </a:extLst>
              </a:tr>
            </a:tbl>
          </a:graphicData>
        </a:graphic>
      </p:graphicFrame>
      <p:grpSp>
        <p:nvGrpSpPr>
          <p:cNvPr id="21" name="Group 20"/>
          <p:cNvGrpSpPr/>
          <p:nvPr/>
        </p:nvGrpSpPr>
        <p:grpSpPr>
          <a:xfrm>
            <a:off x="4549347" y="76200"/>
            <a:ext cx="7475172" cy="1489756"/>
            <a:chOff x="4244547" y="238780"/>
            <a:chExt cx="7475172" cy="1489756"/>
          </a:xfrm>
        </p:grpSpPr>
        <p:grpSp>
          <p:nvGrpSpPr>
            <p:cNvPr id="22" name="Group 21"/>
            <p:cNvGrpSpPr/>
            <p:nvPr/>
          </p:nvGrpSpPr>
          <p:grpSpPr>
            <a:xfrm>
              <a:off x="5242719" y="238780"/>
              <a:ext cx="5492209" cy="905028"/>
              <a:chOff x="5154256" y="299739"/>
              <a:chExt cx="5399539" cy="905028"/>
            </a:xfrm>
          </p:grpSpPr>
          <p:grpSp>
            <p:nvGrpSpPr>
              <p:cNvPr id="24" name="Group 23"/>
              <p:cNvGrpSpPr/>
              <p:nvPr/>
            </p:nvGrpSpPr>
            <p:grpSpPr>
              <a:xfrm>
                <a:off x="5154256" y="299739"/>
                <a:ext cx="5399539" cy="905028"/>
                <a:chOff x="5154256" y="299739"/>
                <a:chExt cx="5399539" cy="905028"/>
              </a:xfrm>
            </p:grpSpPr>
            <p:sp>
              <p:nvSpPr>
                <p:cNvPr id="26" name="TextBox 25"/>
                <p:cNvSpPr txBox="1"/>
                <p:nvPr/>
              </p:nvSpPr>
              <p:spPr>
                <a:xfrm>
                  <a:off x="5154256" y="299739"/>
                  <a:ext cx="5399539" cy="523220"/>
                </a:xfrm>
                <a:prstGeom prst="rect">
                  <a:avLst/>
                </a:prstGeom>
                <a:no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27" name="TextBox 26"/>
                <p:cNvSpPr txBox="1"/>
                <p:nvPr/>
              </p:nvSpPr>
              <p:spPr>
                <a:xfrm>
                  <a:off x="6857128" y="743102"/>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25" name="Straight Connector 24"/>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a:solidFill>
                  <a:srgbClr val="0000CC"/>
                </a:solidFill>
                <a:effectLst>
                  <a:outerShdw blurRad="38100" dist="38100" dir="2700000" algn="tl">
                    <a:srgbClr val="000000">
                      <a:alpha val="43137"/>
                    </a:srgbClr>
                  </a:outerShdw>
                </a:effectLst>
                <a:latin typeface="Times New Roman" pitchFamily="18" charset="0"/>
              </a:endParaRPr>
            </a:p>
          </p:txBody>
        </p:sp>
      </p:grpSp>
      <p:sp>
        <p:nvSpPr>
          <p:cNvPr id="2" name="Rectangle 1"/>
          <p:cNvSpPr/>
          <p:nvPr/>
        </p:nvSpPr>
        <p:spPr>
          <a:xfrm>
            <a:off x="934245" y="5334000"/>
            <a:ext cx="8137525" cy="707886"/>
          </a:xfrm>
          <a:prstGeom prst="rect">
            <a:avLst/>
          </a:prstGeom>
        </p:spPr>
        <p:txBody>
          <a:bodyPr>
            <a:spAutoFit/>
          </a:bodyPr>
          <a:lstStyle/>
          <a:p>
            <a:pPr algn="just"/>
            <a:r>
              <a:rPr lang="vi-VN" sz="4000" b="1">
                <a:solidFill>
                  <a:srgbClr val="0000CC"/>
                </a:solidFill>
                <a:latin typeface="Times New Roman" pitchFamily="18" charset="0"/>
                <a:cs typeface="Times New Roman" pitchFamily="18" charset="0"/>
              </a:rPr>
              <a:t>Chó</a:t>
            </a:r>
            <a:r>
              <a:rPr lang="en-US" sz="4000" b="1">
                <a:solidFill>
                  <a:srgbClr val="0000CC"/>
                </a:solidFill>
                <a:latin typeface="Times New Roman" pitchFamily="18" charset="0"/>
                <a:cs typeface="Times New Roman" pitchFamily="18" charset="0"/>
              </a:rPr>
              <a:t>, t</a:t>
            </a:r>
            <a:r>
              <a:rPr lang="vi-VN" sz="4000" b="1">
                <a:solidFill>
                  <a:srgbClr val="0000CC"/>
                </a:solidFill>
                <a:latin typeface="Times New Roman" pitchFamily="18" charset="0"/>
                <a:cs typeface="Times New Roman" pitchFamily="18" charset="0"/>
              </a:rPr>
              <a:t>hỏ, </a:t>
            </a:r>
            <a:r>
              <a:rPr lang="en-US" sz="4000" b="1">
                <a:solidFill>
                  <a:srgbClr val="0000CC"/>
                </a:solidFill>
                <a:latin typeface="Times New Roman" pitchFamily="18" charset="0"/>
                <a:cs typeface="Times New Roman" pitchFamily="18" charset="0"/>
              </a:rPr>
              <a:t>cá, </a:t>
            </a:r>
            <a:r>
              <a:rPr lang="vi-VN" sz="4000" b="1">
                <a:solidFill>
                  <a:srgbClr val="0000CC"/>
                </a:solidFill>
                <a:latin typeface="Times New Roman" pitchFamily="18" charset="0"/>
                <a:cs typeface="Times New Roman" pitchFamily="18" charset="0"/>
              </a:rPr>
              <a:t>trâu, bò, lợn, gà,...</a:t>
            </a:r>
            <a:endParaRPr lang="en-US" sz="4000" b="1" dirty="0">
              <a:solidFill>
                <a:srgbClr val="0000CC"/>
              </a:solidFill>
              <a:latin typeface="Times New Roman" pitchFamily="18" charset="0"/>
              <a:cs typeface="Times New Roman" pitchFamily="18" charset="0"/>
            </a:endParaRPr>
          </a:p>
        </p:txBody>
      </p:sp>
      <p:sp>
        <p:nvSpPr>
          <p:cNvPr id="3" name="Rectangle 2"/>
          <p:cNvSpPr/>
          <p:nvPr/>
        </p:nvSpPr>
        <p:spPr>
          <a:xfrm>
            <a:off x="9509919" y="5343178"/>
            <a:ext cx="5791200" cy="1846659"/>
          </a:xfrm>
          <a:prstGeom prst="rect">
            <a:avLst/>
          </a:prstGeom>
        </p:spPr>
        <p:txBody>
          <a:bodyPr wrap="square">
            <a:spAutoFit/>
          </a:bodyPr>
          <a:lstStyle/>
          <a:p>
            <a:pPr lvl="0" algn="just" defTabSz="1436888" eaLnBrk="1" fontAlgn="auto" hangingPunct="1">
              <a:spcBef>
                <a:spcPts val="0"/>
              </a:spcBef>
              <a:spcAft>
                <a:spcPts val="0"/>
              </a:spcAft>
            </a:pPr>
            <a:r>
              <a:rPr lang="vi-VN" sz="3800" b="1">
                <a:solidFill>
                  <a:srgbClr val="0000CC"/>
                </a:solidFill>
                <a:latin typeface="Times New Roman" pitchFamily="18" charset="0"/>
                <a:cs typeface="Times New Roman" pitchFamily="18" charset="0"/>
              </a:rPr>
              <a:t>Bàn, ghế, tủ lạnh, nồi cơm điện; đèn bàn, tivi, giá sách,...</a:t>
            </a:r>
            <a:endParaRPr lang="vi-VN" sz="3800" b="1" dirty="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3802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268140"/>
            <a:ext cx="13966284" cy="646331"/>
          </a:xfrm>
          <a:prstGeom prst="rect">
            <a:avLst/>
          </a:prstGeom>
        </p:spPr>
        <p:txBody>
          <a:bodyPr wrap="square">
            <a:spAutoFit/>
          </a:bodyPr>
          <a:lstStyle/>
          <a:p>
            <a:pPr algn="just"/>
            <a:r>
              <a:rPr lang="en-US" sz="3600" b="1" dirty="0" err="1">
                <a:solidFill>
                  <a:srgbClr val="0000CC"/>
                </a:solidFill>
                <a:latin typeface="Times New Roman" pitchFamily="18" charset="0"/>
                <a:cs typeface="Times New Roman" pitchFamily="18" charset="0"/>
              </a:rPr>
              <a:t>Bài</a:t>
            </a:r>
            <a:r>
              <a:rPr lang="en-US" sz="3600" b="1" dirty="0">
                <a:solidFill>
                  <a:srgbClr val="0000CC"/>
                </a:solidFill>
                <a:latin typeface="Times New Roman" pitchFamily="18" charset="0"/>
                <a:cs typeface="Times New Roman" pitchFamily="18" charset="0"/>
              </a:rPr>
              <a:t> </a:t>
            </a:r>
            <a:r>
              <a:rPr lang="vi-VN" sz="3600" b="1" dirty="0">
                <a:solidFill>
                  <a:srgbClr val="0000CC"/>
                </a:solidFill>
                <a:latin typeface="Times New Roman" pitchFamily="18" charset="0"/>
                <a:cs typeface="Times New Roman" pitchFamily="18" charset="0"/>
              </a:rPr>
              <a:t>2</a:t>
            </a:r>
            <a:r>
              <a:rPr lang="en-US" sz="3600" b="1" dirty="0">
                <a:solidFill>
                  <a:srgbClr val="0000CC"/>
                </a:solidFill>
                <a:latin typeface="Times New Roman" pitchFamily="18" charset="0"/>
                <a:cs typeface="Times New Roman" pitchFamily="18" charset="0"/>
              </a:rPr>
              <a:t>. </a:t>
            </a:r>
            <a:r>
              <a:rPr lang="vi-VN" sz="3600" b="1" dirty="0">
                <a:solidFill>
                  <a:srgbClr val="0000CC"/>
                </a:solidFill>
                <a:latin typeface="Times New Roman" pitchFamily="18" charset="0"/>
                <a:cs typeface="Times New Roman" pitchFamily="18" charset="0"/>
              </a:rPr>
              <a:t>Đọc đoạn văn dưới đây và trả lời câu hỏi.</a:t>
            </a:r>
            <a:endParaRPr lang="en-US" sz="3600" b="1" dirty="0">
              <a:solidFill>
                <a:srgbClr val="0000CC"/>
              </a:solidFill>
              <a:latin typeface="Times New Roman" pitchFamily="18" charset="0"/>
              <a:cs typeface="Times New Roman" pitchFamily="18" charset="0"/>
            </a:endParaRPr>
          </a:p>
        </p:txBody>
      </p:sp>
      <p:sp>
        <p:nvSpPr>
          <p:cNvPr id="20" name="Rectangle 19"/>
          <p:cNvSpPr/>
          <p:nvPr/>
        </p:nvSpPr>
        <p:spPr>
          <a:xfrm>
            <a:off x="929903" y="2958911"/>
            <a:ext cx="14545300" cy="3416320"/>
          </a:xfrm>
          <a:prstGeom prst="rect">
            <a:avLst/>
          </a:prstGeom>
        </p:spPr>
        <p:txBody>
          <a:bodyPr wrap="square">
            <a:spAutoFit/>
          </a:bodyPr>
          <a:lstStyle/>
          <a:p>
            <a:pPr algn="just"/>
            <a:r>
              <a:rPr lang="vi-VN" sz="3600" b="1" dirty="0">
                <a:solidFill>
                  <a:srgbClr val="0000CC"/>
                </a:solidFill>
                <a:latin typeface="Times New Roman" pitchFamily="18" charset="0"/>
                <a:cs typeface="Times New Roman" pitchFamily="18" charset="0"/>
              </a:rPr>
              <a:t>    Nhà Thủy ở ngay dưới thuyền. Con sông thân yêu, nơi có « nhà» của Thủy ấy, là sông Hồng, lòng sông mở mênh mông, quãng chảy qua Hà Nội càng mênh mông hơn. Mỗi cánh buồm nổi trên dòng sông, nom cứ như là một con bướm nhỏ. Lúc nắng ửng mây hồng, nước sông nhấp nháy như sao bay.</a:t>
            </a:r>
          </a:p>
          <a:p>
            <a:pPr algn="just"/>
            <a:r>
              <a:rPr lang="vi-VN" sz="3600" b="1" dirty="0">
                <a:solidFill>
                  <a:srgbClr val="0000CC"/>
                </a:solidFill>
                <a:latin typeface="Times New Roman" pitchFamily="18" charset="0"/>
                <a:cs typeface="Times New Roman" pitchFamily="18" charset="0"/>
              </a:rPr>
              <a:t>                                                                                           ( Theo Phong Thu )</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1158558" y="7504331"/>
            <a:ext cx="13627041" cy="646331"/>
          </a:xfrm>
          <a:prstGeom prst="rect">
            <a:avLst/>
          </a:prstGeom>
        </p:spPr>
        <p:txBody>
          <a:bodyPr wrap="square">
            <a:spAutoFit/>
          </a:bodyPr>
          <a:lstStyle/>
          <a:p>
            <a:pPr algn="just"/>
            <a:r>
              <a:rPr lang="vi-VN" sz="3600" b="1">
                <a:solidFill>
                  <a:srgbClr val="FF0000"/>
                </a:solidFill>
                <a:latin typeface="Times New Roman" pitchFamily="18" charset="0"/>
                <a:cs typeface="Times New Roman" pitchFamily="18" charset="0"/>
              </a:rPr>
              <a:t>- </a:t>
            </a:r>
            <a:r>
              <a:rPr lang="vi-VN" sz="3600" b="1" dirty="0">
                <a:solidFill>
                  <a:srgbClr val="FF0000"/>
                </a:solidFill>
                <a:latin typeface="Times New Roman" pitchFamily="18" charset="0"/>
                <a:cs typeface="Times New Roman" pitchFamily="18" charset="0"/>
              </a:rPr>
              <a:t>Nước sông được ví với sự vật nào?</a:t>
            </a:r>
          </a:p>
        </p:txBody>
      </p:sp>
      <p:sp>
        <p:nvSpPr>
          <p:cNvPr id="23" name="Rectangle 22"/>
          <p:cNvSpPr/>
          <p:nvPr/>
        </p:nvSpPr>
        <p:spPr>
          <a:xfrm>
            <a:off x="1127919" y="6858000"/>
            <a:ext cx="13533266" cy="646331"/>
          </a:xfrm>
          <a:prstGeom prst="rect">
            <a:avLst/>
          </a:prstGeom>
        </p:spPr>
        <p:txBody>
          <a:bodyPr wrap="square">
            <a:spAutoFit/>
          </a:bodyPr>
          <a:lstStyle/>
          <a:p>
            <a:pPr algn="just"/>
            <a:r>
              <a:rPr lang="vi-VN" sz="3600" b="1" dirty="0">
                <a:solidFill>
                  <a:srgbClr val="0000CC"/>
                </a:solidFill>
                <a:latin typeface="Times New Roman" pitchFamily="18" charset="0"/>
                <a:cs typeface="Times New Roman" pitchFamily="18" charset="0"/>
              </a:rPr>
              <a:t>+ Cánh buồm trên sông được so sánh với con bướm </a:t>
            </a:r>
            <a:r>
              <a:rPr lang="vi-VN" sz="3600" b="1">
                <a:solidFill>
                  <a:srgbClr val="0000CC"/>
                </a:solidFill>
                <a:latin typeface="Times New Roman" pitchFamily="18" charset="0"/>
                <a:cs typeface="Times New Roman" pitchFamily="18" charset="0"/>
              </a:rPr>
              <a:t>nhỏ.</a:t>
            </a:r>
            <a:endParaRPr lang="vi-VN" sz="3600" b="1" dirty="0">
              <a:solidFill>
                <a:srgbClr val="0000CC"/>
              </a:solidFill>
              <a:latin typeface="Times New Roman" pitchFamily="18" charset="0"/>
              <a:cs typeface="Times New Roman" pitchFamily="18" charset="0"/>
            </a:endParaRPr>
          </a:p>
        </p:txBody>
      </p:sp>
      <p:sp>
        <p:nvSpPr>
          <p:cNvPr id="29" name="Rectangle 28"/>
          <p:cNvSpPr/>
          <p:nvPr/>
        </p:nvSpPr>
        <p:spPr>
          <a:xfrm>
            <a:off x="1244812" y="6211669"/>
            <a:ext cx="9941507" cy="646331"/>
          </a:xfrm>
          <a:prstGeom prst="rect">
            <a:avLst/>
          </a:prstGeom>
        </p:spPr>
        <p:txBody>
          <a:bodyPr wrap="square">
            <a:spAutoFit/>
          </a:bodyPr>
          <a:lstStyle/>
          <a:p>
            <a:pPr algn="just"/>
            <a:r>
              <a:rPr lang="vi-VN" sz="3600" b="1" dirty="0">
                <a:solidFill>
                  <a:srgbClr val="FF0000"/>
                </a:solidFill>
                <a:latin typeface="Times New Roman" pitchFamily="18" charset="0"/>
                <a:cs typeface="Times New Roman" pitchFamily="18" charset="0"/>
              </a:rPr>
              <a:t>- Cánh buồm trên sông được so sánh với vật </a:t>
            </a:r>
            <a:r>
              <a:rPr lang="vi-VN" sz="3600" b="1">
                <a:solidFill>
                  <a:srgbClr val="FF0000"/>
                </a:solidFill>
                <a:latin typeface="Times New Roman" pitchFamily="18" charset="0"/>
                <a:cs typeface="Times New Roman" pitchFamily="18" charset="0"/>
              </a:rPr>
              <a:t>nào?</a:t>
            </a:r>
            <a:endParaRPr lang="vi-VN" sz="3600" b="1" dirty="0">
              <a:solidFill>
                <a:srgbClr val="FF0000"/>
              </a:solidFill>
              <a:latin typeface="Times New Roman" pitchFamily="18" charset="0"/>
              <a:cs typeface="Times New Roman" pitchFamily="18" charset="0"/>
            </a:endParaRPr>
          </a:p>
        </p:txBody>
      </p:sp>
      <p:sp>
        <p:nvSpPr>
          <p:cNvPr id="30" name="Rectangle 29"/>
          <p:cNvSpPr/>
          <p:nvPr/>
        </p:nvSpPr>
        <p:spPr>
          <a:xfrm>
            <a:off x="1158253" y="8269069"/>
            <a:ext cx="13533266" cy="646331"/>
          </a:xfrm>
          <a:prstGeom prst="rect">
            <a:avLst/>
          </a:prstGeom>
        </p:spPr>
        <p:txBody>
          <a:bodyPr wrap="square">
            <a:spAutoFit/>
          </a:bodyPr>
          <a:lstStyle/>
          <a:p>
            <a:pPr algn="just"/>
            <a:r>
              <a:rPr lang="vi-VN" sz="3600" b="1">
                <a:solidFill>
                  <a:srgbClr val="0000CC"/>
                </a:solidFill>
                <a:latin typeface="Times New Roman" pitchFamily="18" charset="0"/>
                <a:cs typeface="Times New Roman" pitchFamily="18" charset="0"/>
              </a:rPr>
              <a:t>+ </a:t>
            </a:r>
            <a:r>
              <a:rPr lang="vi-VN" sz="3600" b="1" dirty="0">
                <a:solidFill>
                  <a:srgbClr val="0000CC"/>
                </a:solidFill>
                <a:latin typeface="Times New Roman" pitchFamily="18" charset="0"/>
                <a:cs typeface="Times New Roman" pitchFamily="18" charset="0"/>
              </a:rPr>
              <a:t>Nước sông nhấp nháy lúc nắng ửng hồng được ví với sao bay.</a:t>
            </a:r>
            <a:endParaRPr lang="en-US" sz="3600" b="1" dirty="0">
              <a:solidFill>
                <a:srgbClr val="0000CC"/>
              </a:solidFill>
              <a:latin typeface="Times New Roman" pitchFamily="18" charset="0"/>
              <a:cs typeface="Times New Roman" pitchFamily="18" charset="0"/>
            </a:endParaRPr>
          </a:p>
        </p:txBody>
      </p:sp>
      <p:grpSp>
        <p:nvGrpSpPr>
          <p:cNvPr id="31" name="Group 30"/>
          <p:cNvGrpSpPr/>
          <p:nvPr/>
        </p:nvGrpSpPr>
        <p:grpSpPr>
          <a:xfrm>
            <a:off x="4549347" y="76200"/>
            <a:ext cx="7475172" cy="1489756"/>
            <a:chOff x="4244547" y="238780"/>
            <a:chExt cx="7475172" cy="1489756"/>
          </a:xfrm>
        </p:grpSpPr>
        <p:grpSp>
          <p:nvGrpSpPr>
            <p:cNvPr id="32" name="Group 31"/>
            <p:cNvGrpSpPr/>
            <p:nvPr/>
          </p:nvGrpSpPr>
          <p:grpSpPr>
            <a:xfrm>
              <a:off x="5242719" y="238780"/>
              <a:ext cx="5492209" cy="905028"/>
              <a:chOff x="5154256" y="299739"/>
              <a:chExt cx="5399539" cy="905028"/>
            </a:xfrm>
          </p:grpSpPr>
          <p:grpSp>
            <p:nvGrpSpPr>
              <p:cNvPr id="34" name="Group 33"/>
              <p:cNvGrpSpPr/>
              <p:nvPr/>
            </p:nvGrpSpPr>
            <p:grpSpPr>
              <a:xfrm>
                <a:off x="5154256" y="299739"/>
                <a:ext cx="5399539" cy="905028"/>
                <a:chOff x="5154256" y="299739"/>
                <a:chExt cx="5399539" cy="905028"/>
              </a:xfrm>
            </p:grpSpPr>
            <p:sp>
              <p:nvSpPr>
                <p:cNvPr id="36" name="TextBox 35"/>
                <p:cNvSpPr txBox="1"/>
                <p:nvPr/>
              </p:nvSpPr>
              <p:spPr>
                <a:xfrm>
                  <a:off x="5154256" y="299739"/>
                  <a:ext cx="5399539" cy="523220"/>
                </a:xfrm>
                <a:prstGeom prst="rect">
                  <a:avLst/>
                </a:prstGeom>
                <a:no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37" name="TextBox 36"/>
                <p:cNvSpPr txBox="1"/>
                <p:nvPr/>
              </p:nvSpPr>
              <p:spPr>
                <a:xfrm>
                  <a:off x="6857128" y="743102"/>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35" name="Straight Connector 34"/>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3"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p:bldP spid="29"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8137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167116"/>
            <a:ext cx="14290996" cy="1200329"/>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      Bài</a:t>
            </a:r>
            <a:r>
              <a:rPr lang="vi-VN" sz="3600" b="1">
                <a:solidFill>
                  <a:srgbClr val="FF0000"/>
                </a:solidFill>
                <a:latin typeface="Times New Roman" pitchFamily="18" charset="0"/>
                <a:cs typeface="Times New Roman" pitchFamily="18" charset="0"/>
              </a:rPr>
              <a:t> </a:t>
            </a:r>
            <a:r>
              <a:rPr lang="vi-VN" sz="3600" b="1" dirty="0">
                <a:solidFill>
                  <a:srgbClr val="FF0000"/>
                </a:solidFill>
                <a:latin typeface="Times New Roman" pitchFamily="18" charset="0"/>
                <a:cs typeface="Times New Roman" pitchFamily="18" charset="0"/>
              </a:rPr>
              <a:t>3. Tìm hình ảnh so sánh trong các đoạn thơ dưới đây. Nêu tác dụng của hình ảnh so sánh.</a:t>
            </a:r>
            <a:endParaRPr lang="en-US" sz="3600" b="1" dirty="0">
              <a:solidFill>
                <a:srgbClr val="FF0000"/>
              </a:solidFill>
              <a:latin typeface="Times New Roman" pitchFamily="18" charset="0"/>
              <a:cs typeface="Times New Roman" pitchFamily="18" charset="0"/>
            </a:endParaRPr>
          </a:p>
        </p:txBody>
      </p:sp>
      <p:sp>
        <p:nvSpPr>
          <p:cNvPr id="13" name="Rectangle 12"/>
          <p:cNvSpPr/>
          <p:nvPr/>
        </p:nvSpPr>
        <p:spPr>
          <a:xfrm>
            <a:off x="2974295" y="3429000"/>
            <a:ext cx="4478224" cy="2862322"/>
          </a:xfrm>
          <a:prstGeom prst="rect">
            <a:avLst/>
          </a:prstGeom>
        </p:spPr>
        <p:txBody>
          <a:bodyPr wrap="square">
            <a:spAutoFit/>
          </a:bodyPr>
          <a:lstStyle/>
          <a:p>
            <a:pPr algn="just"/>
            <a:r>
              <a:rPr lang="vi-VN" sz="3600" b="1" dirty="0">
                <a:solidFill>
                  <a:srgbClr val="0000CC"/>
                </a:solidFill>
                <a:latin typeface="Times New Roman" pitchFamily="18" charset="0"/>
                <a:cs typeface="Times New Roman" pitchFamily="18" charset="0"/>
              </a:rPr>
              <a:t>Cau cao cao mãi </a:t>
            </a:r>
          </a:p>
          <a:p>
            <a:pPr algn="just"/>
            <a:r>
              <a:rPr lang="vi-VN" sz="3600" b="1" dirty="0">
                <a:solidFill>
                  <a:srgbClr val="0000CC"/>
                </a:solidFill>
                <a:latin typeface="Times New Roman" pitchFamily="18" charset="0"/>
                <a:cs typeface="Times New Roman" pitchFamily="18" charset="0"/>
              </a:rPr>
              <a:t>Tàu vươn giữa trời</a:t>
            </a:r>
          </a:p>
          <a:p>
            <a:r>
              <a:rPr lang="vi-VN" sz="3600" b="1" dirty="0">
                <a:solidFill>
                  <a:srgbClr val="0000CC"/>
                </a:solidFill>
                <a:latin typeface="Times New Roman" pitchFamily="18" charset="0"/>
                <a:cs typeface="Times New Roman" pitchFamily="18" charset="0"/>
              </a:rPr>
              <a:t>Như tay xòe rộng</a:t>
            </a:r>
          </a:p>
          <a:p>
            <a:pPr algn="just"/>
            <a:r>
              <a:rPr lang="vi-VN" sz="3600" b="1" dirty="0">
                <a:solidFill>
                  <a:srgbClr val="0000CC"/>
                </a:solidFill>
                <a:latin typeface="Times New Roman" pitchFamily="18" charset="0"/>
                <a:cs typeface="Times New Roman" pitchFamily="18" charset="0"/>
              </a:rPr>
              <a:t>Hứng làn mưa rơi.</a:t>
            </a:r>
          </a:p>
          <a:p>
            <a:r>
              <a:rPr lang="vi-VN" sz="3600" b="1" dirty="0">
                <a:solidFill>
                  <a:srgbClr val="0000CC"/>
                </a:solidFill>
                <a:latin typeface="Times New Roman" pitchFamily="18" charset="0"/>
                <a:cs typeface="Times New Roman" pitchFamily="18" charset="0"/>
              </a:rPr>
              <a:t>       (Ngô Viết Dinh)</a:t>
            </a:r>
            <a:endParaRPr lang="en-US" sz="3600" b="1" dirty="0">
              <a:solidFill>
                <a:srgbClr val="0000CC"/>
              </a:solidFill>
              <a:latin typeface="Times New Roman" pitchFamily="18" charset="0"/>
              <a:cs typeface="Times New Roman" pitchFamily="18" charset="0"/>
            </a:endParaRPr>
          </a:p>
        </p:txBody>
      </p:sp>
      <p:sp>
        <p:nvSpPr>
          <p:cNvPr id="20" name="Rectangle 19"/>
          <p:cNvSpPr/>
          <p:nvPr/>
        </p:nvSpPr>
        <p:spPr>
          <a:xfrm>
            <a:off x="8500043" y="3429000"/>
            <a:ext cx="5962876" cy="2862322"/>
          </a:xfrm>
          <a:prstGeom prst="rect">
            <a:avLst/>
          </a:prstGeom>
        </p:spPr>
        <p:txBody>
          <a:bodyPr wrap="square">
            <a:spAutoFit/>
          </a:bodyPr>
          <a:lstStyle/>
          <a:p>
            <a:pPr algn="just"/>
            <a:r>
              <a:rPr lang="vi-VN" sz="3600" b="1" dirty="0">
                <a:solidFill>
                  <a:srgbClr val="0000CC"/>
                </a:solidFill>
                <a:latin typeface="Times New Roman" pitchFamily="18" charset="0"/>
                <a:cs typeface="Times New Roman" pitchFamily="18" charset="0"/>
              </a:rPr>
              <a:t>Sân nhà em sáng quá</a:t>
            </a:r>
          </a:p>
          <a:p>
            <a:pPr algn="just"/>
            <a:r>
              <a:rPr lang="vi-VN" sz="3600" b="1" dirty="0">
                <a:solidFill>
                  <a:srgbClr val="0000CC"/>
                </a:solidFill>
                <a:latin typeface="Times New Roman" pitchFamily="18" charset="0"/>
                <a:cs typeface="Times New Roman" pitchFamily="18" charset="0"/>
              </a:rPr>
              <a:t>Nhờ ánh trăng sáng ngời</a:t>
            </a:r>
          </a:p>
          <a:p>
            <a:pPr algn="just"/>
            <a:r>
              <a:rPr lang="vi-VN" sz="3600" b="1" dirty="0">
                <a:solidFill>
                  <a:srgbClr val="0000CC"/>
                </a:solidFill>
                <a:latin typeface="Times New Roman" pitchFamily="18" charset="0"/>
                <a:cs typeface="Times New Roman" pitchFamily="18" charset="0"/>
              </a:rPr>
              <a:t>Trăng tròn như cái đĩa</a:t>
            </a:r>
          </a:p>
          <a:p>
            <a:pPr algn="just"/>
            <a:r>
              <a:rPr lang="vi-VN" sz="3600" b="1" dirty="0">
                <a:solidFill>
                  <a:srgbClr val="0000CC"/>
                </a:solidFill>
                <a:latin typeface="Times New Roman" pitchFamily="18" charset="0"/>
                <a:cs typeface="Times New Roman" pitchFamily="18" charset="0"/>
              </a:rPr>
              <a:t>Lơ lửng mà không rơi.</a:t>
            </a:r>
          </a:p>
          <a:p>
            <a:r>
              <a:rPr lang="vi-VN" sz="3600" b="1" dirty="0">
                <a:solidFill>
                  <a:srgbClr val="0000CC"/>
                </a:solidFill>
                <a:latin typeface="Times New Roman" pitchFamily="18" charset="0"/>
                <a:cs typeface="Times New Roman" pitchFamily="18" charset="0"/>
              </a:rPr>
              <a:t>(Nhược Thủy–Phương Hoa)</a:t>
            </a:r>
          </a:p>
        </p:txBody>
      </p:sp>
      <p:sp>
        <p:nvSpPr>
          <p:cNvPr id="22" name="Rectangle 21"/>
          <p:cNvSpPr/>
          <p:nvPr/>
        </p:nvSpPr>
        <p:spPr>
          <a:xfrm>
            <a:off x="1452631" y="6435191"/>
            <a:ext cx="14534288" cy="1200329"/>
          </a:xfrm>
          <a:prstGeom prst="rect">
            <a:avLst/>
          </a:prstGeom>
        </p:spPr>
        <p:txBody>
          <a:bodyPr wrap="square">
            <a:spAutoFit/>
          </a:bodyPr>
          <a:lstStyle/>
          <a:p>
            <a:r>
              <a:rPr lang="vi-VN" sz="3600" b="1" dirty="0">
                <a:solidFill>
                  <a:srgbClr val="FF3399"/>
                </a:solidFill>
                <a:latin typeface="Times New Roman" pitchFamily="18" charset="0"/>
                <a:cs typeface="Times New Roman" pitchFamily="18" charset="0"/>
              </a:rPr>
              <a:t>+ Hình ảnh so sánh trong đoạn thơ thứ nhất: Tàu cau như tay xòe rộng hứng mưa.</a:t>
            </a:r>
            <a:endParaRPr lang="en-US" sz="3600" b="1" dirty="0">
              <a:solidFill>
                <a:srgbClr val="FF3399"/>
              </a:solidFill>
              <a:latin typeface="Times New Roman" pitchFamily="18" charset="0"/>
              <a:cs typeface="Times New Roman" pitchFamily="18" charset="0"/>
            </a:endParaRPr>
          </a:p>
        </p:txBody>
      </p:sp>
      <p:sp>
        <p:nvSpPr>
          <p:cNvPr id="2" name="Rectangle 1"/>
          <p:cNvSpPr/>
          <p:nvPr/>
        </p:nvSpPr>
        <p:spPr>
          <a:xfrm>
            <a:off x="1482952" y="7676162"/>
            <a:ext cx="13622223" cy="646331"/>
          </a:xfrm>
          <a:prstGeom prst="rect">
            <a:avLst/>
          </a:prstGeom>
        </p:spPr>
        <p:txBody>
          <a:bodyPr wrap="square">
            <a:spAutoFit/>
          </a:bodyPr>
          <a:lstStyle/>
          <a:p>
            <a:pPr lvl="0"/>
            <a:r>
              <a:rPr lang="vi-VN" sz="3600" b="1" dirty="0">
                <a:solidFill>
                  <a:srgbClr val="FF3399"/>
                </a:solidFill>
                <a:latin typeface="Times New Roman" pitchFamily="18" charset="0"/>
                <a:cs typeface="Times New Roman" pitchFamily="18" charset="0"/>
              </a:rPr>
              <a:t>+ Hình ảnh so sánh trong đoạn thơ thứ hai: Trăng tròn như cái đĩa.</a:t>
            </a:r>
            <a:endParaRPr lang="en-US" sz="3600" b="1" dirty="0">
              <a:solidFill>
                <a:srgbClr val="FF3399"/>
              </a:solidFill>
              <a:latin typeface="Times New Roman" pitchFamily="18" charset="0"/>
              <a:cs typeface="Times New Roman" pitchFamily="18" charset="0"/>
            </a:endParaRPr>
          </a:p>
        </p:txBody>
      </p:sp>
      <p:grpSp>
        <p:nvGrpSpPr>
          <p:cNvPr id="29" name="Group 28"/>
          <p:cNvGrpSpPr/>
          <p:nvPr/>
        </p:nvGrpSpPr>
        <p:grpSpPr>
          <a:xfrm>
            <a:off x="4549347" y="76200"/>
            <a:ext cx="7475172" cy="1489756"/>
            <a:chOff x="4244547" y="238780"/>
            <a:chExt cx="7475172" cy="1489756"/>
          </a:xfrm>
        </p:grpSpPr>
        <p:grpSp>
          <p:nvGrpSpPr>
            <p:cNvPr id="30" name="Group 29"/>
            <p:cNvGrpSpPr/>
            <p:nvPr/>
          </p:nvGrpSpPr>
          <p:grpSpPr>
            <a:xfrm>
              <a:off x="5242719" y="238780"/>
              <a:ext cx="5492209" cy="905028"/>
              <a:chOff x="5154256" y="299739"/>
              <a:chExt cx="5399539" cy="905028"/>
            </a:xfrm>
          </p:grpSpPr>
          <p:grpSp>
            <p:nvGrpSpPr>
              <p:cNvPr id="32" name="Group 31"/>
              <p:cNvGrpSpPr/>
              <p:nvPr/>
            </p:nvGrpSpPr>
            <p:grpSpPr>
              <a:xfrm>
                <a:off x="5154256" y="299739"/>
                <a:ext cx="5399539" cy="905028"/>
                <a:chOff x="5154256" y="299739"/>
                <a:chExt cx="5399539" cy="905028"/>
              </a:xfrm>
            </p:grpSpPr>
            <p:sp>
              <p:nvSpPr>
                <p:cNvPr id="34" name="TextBox 33"/>
                <p:cNvSpPr txBox="1"/>
                <p:nvPr/>
              </p:nvSpPr>
              <p:spPr>
                <a:xfrm>
                  <a:off x="5154256" y="299739"/>
                  <a:ext cx="5399539" cy="523220"/>
                </a:xfrm>
                <a:prstGeom prst="rect">
                  <a:avLst/>
                </a:prstGeom>
                <a:no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35" name="TextBox 34"/>
                <p:cNvSpPr txBox="1"/>
                <p:nvPr/>
              </p:nvSpPr>
              <p:spPr>
                <a:xfrm>
                  <a:off x="6857128" y="743102"/>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33" name="Straight Connector 32"/>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34500053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0" grpId="0"/>
      <p:bldP spid="22"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8137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167116"/>
            <a:ext cx="14290996" cy="1200329"/>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      Bài</a:t>
            </a:r>
            <a:r>
              <a:rPr lang="vi-VN" sz="3600" b="1">
                <a:solidFill>
                  <a:srgbClr val="FF0000"/>
                </a:solidFill>
                <a:latin typeface="Times New Roman" pitchFamily="18" charset="0"/>
                <a:cs typeface="Times New Roman" pitchFamily="18" charset="0"/>
              </a:rPr>
              <a:t> </a:t>
            </a:r>
            <a:r>
              <a:rPr lang="vi-VN" sz="3600" b="1" dirty="0">
                <a:solidFill>
                  <a:srgbClr val="FF0000"/>
                </a:solidFill>
                <a:latin typeface="Times New Roman" pitchFamily="18" charset="0"/>
                <a:cs typeface="Times New Roman" pitchFamily="18" charset="0"/>
              </a:rPr>
              <a:t>3. Tìm hình ảnh so sánh trong các đoạn thơ dưới đây. Nêu tác dụng của hình ảnh so sánh.</a:t>
            </a:r>
            <a:endParaRPr lang="en-US" sz="3600" b="1" dirty="0">
              <a:solidFill>
                <a:srgbClr val="FF0000"/>
              </a:solidFill>
              <a:latin typeface="Times New Roman" pitchFamily="18" charset="0"/>
              <a:cs typeface="Times New Roman" pitchFamily="18" charset="0"/>
            </a:endParaRPr>
          </a:p>
        </p:txBody>
      </p:sp>
      <p:sp>
        <p:nvSpPr>
          <p:cNvPr id="17" name="Rectangle 16"/>
          <p:cNvSpPr/>
          <p:nvPr/>
        </p:nvSpPr>
        <p:spPr>
          <a:xfrm>
            <a:off x="1526494" y="3429000"/>
            <a:ext cx="6154625" cy="3016210"/>
          </a:xfrm>
          <a:prstGeom prst="rect">
            <a:avLst/>
          </a:prstGeom>
        </p:spPr>
        <p:txBody>
          <a:bodyPr wrap="square">
            <a:spAutoFit/>
          </a:bodyPr>
          <a:lstStyle/>
          <a:p>
            <a:r>
              <a:rPr lang="vi-VN" sz="3800" b="1" dirty="0">
                <a:solidFill>
                  <a:srgbClr val="0000CC"/>
                </a:solidFill>
                <a:latin typeface="Times New Roman" pitchFamily="18" charset="0"/>
                <a:cs typeface="Times New Roman" pitchFamily="18" charset="0"/>
              </a:rPr>
              <a:t> Sương trắng viền quanh núi</a:t>
            </a:r>
          </a:p>
          <a:p>
            <a:r>
              <a:rPr lang="vi-VN" sz="3800" b="1" dirty="0">
                <a:solidFill>
                  <a:srgbClr val="0000CC"/>
                </a:solidFill>
                <a:latin typeface="Times New Roman" pitchFamily="18" charset="0"/>
                <a:cs typeface="Times New Roman" pitchFamily="18" charset="0"/>
              </a:rPr>
              <a:t>Như một chiếc khăn bông</a:t>
            </a:r>
          </a:p>
          <a:p>
            <a:r>
              <a:rPr lang="vi-VN" sz="3800" b="1" dirty="0">
                <a:solidFill>
                  <a:srgbClr val="0000CC"/>
                </a:solidFill>
                <a:latin typeface="Times New Roman" pitchFamily="18" charset="0"/>
                <a:cs typeface="Times New Roman" pitchFamily="18" charset="0"/>
              </a:rPr>
              <a:t>Ồ, núi ngủ lười không!</a:t>
            </a:r>
          </a:p>
          <a:p>
            <a:r>
              <a:rPr lang="vi-VN" sz="3800" b="1" dirty="0">
                <a:solidFill>
                  <a:srgbClr val="0000CC"/>
                </a:solidFill>
                <a:latin typeface="Times New Roman" pitchFamily="18" charset="0"/>
                <a:cs typeface="Times New Roman" pitchFamily="18" charset="0"/>
              </a:rPr>
              <a:t>Giờ mới đang rửa mặt.</a:t>
            </a:r>
          </a:p>
          <a:p>
            <a:r>
              <a:rPr lang="vi-VN" sz="3800" b="1" dirty="0">
                <a:solidFill>
                  <a:srgbClr val="0000CC"/>
                </a:solidFill>
                <a:latin typeface="Times New Roman" pitchFamily="18" charset="0"/>
                <a:cs typeface="Times New Roman" pitchFamily="18" charset="0"/>
              </a:rPr>
              <a:t>                        (Thanh Hào)</a:t>
            </a:r>
            <a:endParaRPr lang="en-US" sz="3800" b="1" dirty="0">
              <a:solidFill>
                <a:srgbClr val="0000CC"/>
              </a:solidFill>
              <a:latin typeface="Times New Roman" pitchFamily="18" charset="0"/>
              <a:cs typeface="Times New Roman" pitchFamily="18" charset="0"/>
            </a:endParaRPr>
          </a:p>
        </p:txBody>
      </p:sp>
      <p:sp>
        <p:nvSpPr>
          <p:cNvPr id="18" name="Rectangle 17"/>
          <p:cNvSpPr/>
          <p:nvPr/>
        </p:nvSpPr>
        <p:spPr>
          <a:xfrm>
            <a:off x="9506271" y="3435743"/>
            <a:ext cx="5185248" cy="3016210"/>
          </a:xfrm>
          <a:prstGeom prst="rect">
            <a:avLst/>
          </a:prstGeom>
        </p:spPr>
        <p:txBody>
          <a:bodyPr wrap="square">
            <a:spAutoFit/>
          </a:bodyPr>
          <a:lstStyle/>
          <a:p>
            <a:r>
              <a:rPr lang="vi-VN" sz="3800" b="1" dirty="0">
                <a:solidFill>
                  <a:srgbClr val="0000CC"/>
                </a:solidFill>
                <a:latin typeface="Times New Roman" pitchFamily="18" charset="0"/>
                <a:cs typeface="Times New Roman" pitchFamily="18" charset="0"/>
              </a:rPr>
              <a:t>Một hôm mặt đất</a:t>
            </a:r>
          </a:p>
          <a:p>
            <a:r>
              <a:rPr lang="vi-VN" sz="3800" b="1" dirty="0">
                <a:solidFill>
                  <a:srgbClr val="0000CC"/>
                </a:solidFill>
                <a:latin typeface="Times New Roman" pitchFamily="18" charset="0"/>
                <a:cs typeface="Times New Roman" pitchFamily="18" charset="0"/>
              </a:rPr>
              <a:t>Mọc lên cái cây</a:t>
            </a:r>
          </a:p>
          <a:p>
            <a:r>
              <a:rPr lang="vi-VN" sz="3800" b="1" dirty="0">
                <a:solidFill>
                  <a:srgbClr val="0000CC"/>
                </a:solidFill>
                <a:latin typeface="Times New Roman" pitchFamily="18" charset="0"/>
                <a:cs typeface="Times New Roman" pitchFamily="18" charset="0"/>
              </a:rPr>
              <a:t>Cái cây bé nhỏ</a:t>
            </a:r>
          </a:p>
          <a:p>
            <a:r>
              <a:rPr lang="vi-VN" sz="3800" b="1" dirty="0">
                <a:solidFill>
                  <a:srgbClr val="0000CC"/>
                </a:solidFill>
                <a:latin typeface="Times New Roman" pitchFamily="18" charset="0"/>
                <a:cs typeface="Times New Roman" pitchFamily="18" charset="0"/>
              </a:rPr>
              <a:t>Lá mềm như mây.</a:t>
            </a:r>
          </a:p>
          <a:p>
            <a:r>
              <a:rPr lang="vi-VN" sz="3800" b="1" dirty="0">
                <a:solidFill>
                  <a:srgbClr val="0000CC"/>
                </a:solidFill>
                <a:latin typeface="Times New Roman" pitchFamily="18" charset="0"/>
                <a:cs typeface="Times New Roman" pitchFamily="18" charset="0"/>
              </a:rPr>
              <a:t>(Lâm Thị Mỹ Dạ)</a:t>
            </a:r>
          </a:p>
        </p:txBody>
      </p:sp>
      <p:sp>
        <p:nvSpPr>
          <p:cNvPr id="19" name="Rectangle 18"/>
          <p:cNvSpPr/>
          <p:nvPr/>
        </p:nvSpPr>
        <p:spPr>
          <a:xfrm>
            <a:off x="1526494" y="6414278"/>
            <a:ext cx="14534288" cy="1261884"/>
          </a:xfrm>
          <a:prstGeom prst="rect">
            <a:avLst/>
          </a:prstGeom>
        </p:spPr>
        <p:txBody>
          <a:bodyPr wrap="square">
            <a:spAutoFit/>
          </a:bodyPr>
          <a:lstStyle/>
          <a:p>
            <a:r>
              <a:rPr lang="vi-VN" sz="3800" b="1" dirty="0">
                <a:solidFill>
                  <a:srgbClr val="FF3399"/>
                </a:solidFill>
                <a:latin typeface="Times New Roman" pitchFamily="18" charset="0"/>
                <a:cs typeface="Times New Roman" pitchFamily="18" charset="0"/>
              </a:rPr>
              <a:t>+ Hình ảnh so sánh trong đoạn thơ thứ ba: Sương trắng viền quanh núi như một chiếc khăn bông.</a:t>
            </a:r>
            <a:endParaRPr lang="en-US" sz="3800" b="1" dirty="0">
              <a:solidFill>
                <a:srgbClr val="FF3399"/>
              </a:solidFill>
              <a:latin typeface="Times New Roman" pitchFamily="18" charset="0"/>
              <a:cs typeface="Times New Roman" pitchFamily="18" charset="0"/>
            </a:endParaRPr>
          </a:p>
        </p:txBody>
      </p:sp>
      <p:sp>
        <p:nvSpPr>
          <p:cNvPr id="29" name="Rectangle 28"/>
          <p:cNvSpPr/>
          <p:nvPr/>
        </p:nvSpPr>
        <p:spPr>
          <a:xfrm>
            <a:off x="1482952" y="7676162"/>
            <a:ext cx="13622223" cy="677108"/>
          </a:xfrm>
          <a:prstGeom prst="rect">
            <a:avLst/>
          </a:prstGeom>
        </p:spPr>
        <p:txBody>
          <a:bodyPr wrap="square">
            <a:spAutoFit/>
          </a:bodyPr>
          <a:lstStyle/>
          <a:p>
            <a:r>
              <a:rPr lang="vi-VN" sz="3800" b="1" dirty="0">
                <a:solidFill>
                  <a:srgbClr val="FF3399"/>
                </a:solidFill>
                <a:latin typeface="Times New Roman" pitchFamily="18" charset="0"/>
                <a:cs typeface="Times New Roman" pitchFamily="18" charset="0"/>
              </a:rPr>
              <a:t>+ Hình ảnh so sánh trong đoạn thơ thứ tư: Lá mềm như mây</a:t>
            </a:r>
            <a:endParaRPr lang="en-US" sz="3800" b="1" dirty="0">
              <a:solidFill>
                <a:srgbClr val="FF3399"/>
              </a:solidFill>
              <a:latin typeface="Times New Roman" pitchFamily="18" charset="0"/>
              <a:cs typeface="Times New Roman" pitchFamily="18" charset="0"/>
            </a:endParaRPr>
          </a:p>
        </p:txBody>
      </p:sp>
      <p:grpSp>
        <p:nvGrpSpPr>
          <p:cNvPr id="30" name="Group 29"/>
          <p:cNvGrpSpPr/>
          <p:nvPr/>
        </p:nvGrpSpPr>
        <p:grpSpPr>
          <a:xfrm>
            <a:off x="4549347" y="76200"/>
            <a:ext cx="7475172" cy="1489756"/>
            <a:chOff x="4244547" y="238780"/>
            <a:chExt cx="7475172" cy="1489756"/>
          </a:xfrm>
        </p:grpSpPr>
        <p:grpSp>
          <p:nvGrpSpPr>
            <p:cNvPr id="31" name="Group 30"/>
            <p:cNvGrpSpPr/>
            <p:nvPr/>
          </p:nvGrpSpPr>
          <p:grpSpPr>
            <a:xfrm>
              <a:off x="5242719" y="238780"/>
              <a:ext cx="5492209" cy="905028"/>
              <a:chOff x="5154256" y="299739"/>
              <a:chExt cx="5399539" cy="905028"/>
            </a:xfrm>
          </p:grpSpPr>
          <p:grpSp>
            <p:nvGrpSpPr>
              <p:cNvPr id="33" name="Group 32"/>
              <p:cNvGrpSpPr/>
              <p:nvPr/>
            </p:nvGrpSpPr>
            <p:grpSpPr>
              <a:xfrm>
                <a:off x="5154256" y="299739"/>
                <a:ext cx="5399539" cy="905028"/>
                <a:chOff x="5154256" y="299739"/>
                <a:chExt cx="5399539" cy="905028"/>
              </a:xfrm>
            </p:grpSpPr>
            <p:sp>
              <p:nvSpPr>
                <p:cNvPr id="35" name="TextBox 34"/>
                <p:cNvSpPr txBox="1"/>
                <p:nvPr/>
              </p:nvSpPr>
              <p:spPr>
                <a:xfrm>
                  <a:off x="5154256" y="299739"/>
                  <a:ext cx="5399539" cy="523220"/>
                </a:xfrm>
                <a:prstGeom prst="rect">
                  <a:avLst/>
                </a:prstGeom>
                <a:no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36" name="TextBox 35"/>
                <p:cNvSpPr txBox="1"/>
                <p:nvPr/>
              </p:nvSpPr>
              <p:spPr>
                <a:xfrm>
                  <a:off x="6857128" y="743102"/>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34" name="Straight Connector 33"/>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2"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21328327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8137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868235" y="2732306"/>
            <a:ext cx="13550680" cy="677108"/>
          </a:xfrm>
          <a:prstGeom prst="rect">
            <a:avLst/>
          </a:prstGeom>
        </p:spPr>
        <p:txBody>
          <a:bodyPr wrap="square">
            <a:spAutoFit/>
          </a:bodyPr>
          <a:lstStyle/>
          <a:p>
            <a:pPr algn="just"/>
            <a:r>
              <a:rPr lang="en-US" sz="3800" b="1" dirty="0" err="1">
                <a:solidFill>
                  <a:srgbClr val="FF0000"/>
                </a:solidFill>
                <a:latin typeface="Times New Roman" pitchFamily="18" charset="0"/>
                <a:cs typeface="Times New Roman" pitchFamily="18" charset="0"/>
              </a:rPr>
              <a:t>Bài</a:t>
            </a:r>
            <a:r>
              <a:rPr lang="vi-VN" sz="3800" b="1" dirty="0">
                <a:solidFill>
                  <a:srgbClr val="FF0000"/>
                </a:solidFill>
                <a:latin typeface="Times New Roman" pitchFamily="18" charset="0"/>
                <a:cs typeface="Times New Roman" pitchFamily="18" charset="0"/>
              </a:rPr>
              <a:t> 3. Nêu tác dụng của hình ảnh so sánh.</a:t>
            </a:r>
            <a:endParaRPr lang="en-US" sz="3800" b="1" dirty="0">
              <a:solidFill>
                <a:srgbClr val="FF0000"/>
              </a:solidFill>
              <a:latin typeface="Times New Roman" pitchFamily="18" charset="0"/>
              <a:cs typeface="Times New Roman" pitchFamily="18" charset="0"/>
            </a:endParaRPr>
          </a:p>
        </p:txBody>
      </p:sp>
      <p:sp>
        <p:nvSpPr>
          <p:cNvPr id="22" name="Rectangle 21"/>
          <p:cNvSpPr/>
          <p:nvPr/>
        </p:nvSpPr>
        <p:spPr>
          <a:xfrm>
            <a:off x="1168629" y="3765590"/>
            <a:ext cx="14250286" cy="3016210"/>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a:t>
            </a:r>
            <a:r>
              <a:rPr lang="vi-VN" sz="3800" b="1">
                <a:solidFill>
                  <a:srgbClr val="0000CC"/>
                </a:solidFill>
                <a:latin typeface="Times New Roman" pitchFamily="18" charset="0"/>
                <a:cs typeface="Times New Roman" pitchFamily="18" charset="0"/>
              </a:rPr>
              <a:t>- </a:t>
            </a:r>
            <a:r>
              <a:rPr lang="vi-VN" sz="3800" b="1" dirty="0">
                <a:solidFill>
                  <a:srgbClr val="0000CC"/>
                </a:solidFill>
                <a:latin typeface="Times New Roman" pitchFamily="18" charset="0"/>
                <a:cs typeface="Times New Roman" pitchFamily="18" charset="0"/>
              </a:rPr>
              <a:t>Tác dụng của hình ảnh so sánh là làm cho câu văn, câu thơ, nêu đặc điểm miêu tả người, sự vật,... Cụ thể hơn, sinh động hơn, rõ hơn, dễ cảm nhận hơn. (VD: Trăng tròn như cái đĩa; Lá cây mềm như mây;...). Hình ảnh so sánh cũng giúp cho câu văn hay hơn, dễ hiểu hơn.</a:t>
            </a:r>
            <a:endParaRPr lang="en-US" sz="3800" b="1" dirty="0">
              <a:solidFill>
                <a:srgbClr val="0000CC"/>
              </a:solidFill>
              <a:latin typeface="Times New Roman" pitchFamily="18" charset="0"/>
              <a:cs typeface="Times New Roman" pitchFamily="18" charset="0"/>
            </a:endParaRPr>
          </a:p>
        </p:txBody>
      </p:sp>
      <p:grpSp>
        <p:nvGrpSpPr>
          <p:cNvPr id="27" name="Group 26"/>
          <p:cNvGrpSpPr/>
          <p:nvPr/>
        </p:nvGrpSpPr>
        <p:grpSpPr>
          <a:xfrm>
            <a:off x="4549347" y="76200"/>
            <a:ext cx="7475172" cy="1489756"/>
            <a:chOff x="4244547" y="238780"/>
            <a:chExt cx="7475172" cy="1489756"/>
          </a:xfrm>
        </p:grpSpPr>
        <p:grpSp>
          <p:nvGrpSpPr>
            <p:cNvPr id="28" name="Group 27"/>
            <p:cNvGrpSpPr/>
            <p:nvPr/>
          </p:nvGrpSpPr>
          <p:grpSpPr>
            <a:xfrm>
              <a:off x="5242719" y="238780"/>
              <a:ext cx="5492209" cy="905028"/>
              <a:chOff x="5154256" y="299739"/>
              <a:chExt cx="5399539" cy="905028"/>
            </a:xfrm>
          </p:grpSpPr>
          <p:grpSp>
            <p:nvGrpSpPr>
              <p:cNvPr id="30" name="Group 29"/>
              <p:cNvGrpSpPr/>
              <p:nvPr/>
            </p:nvGrpSpPr>
            <p:grpSpPr>
              <a:xfrm>
                <a:off x="5154256" y="299739"/>
                <a:ext cx="5399539" cy="905028"/>
                <a:chOff x="5154256" y="299739"/>
                <a:chExt cx="5399539" cy="905028"/>
              </a:xfrm>
            </p:grpSpPr>
            <p:sp>
              <p:nvSpPr>
                <p:cNvPr id="32" name="TextBox 31"/>
                <p:cNvSpPr txBox="1"/>
                <p:nvPr/>
              </p:nvSpPr>
              <p:spPr>
                <a:xfrm>
                  <a:off x="5154256" y="299739"/>
                  <a:ext cx="5399539" cy="523220"/>
                </a:xfrm>
                <a:prstGeom prst="rect">
                  <a:avLst/>
                </a:prstGeom>
                <a:noFill/>
              </p:spPr>
              <p:txBody>
                <a:bodyPr wrap="none" rtlCol="0">
                  <a:spAutoFit/>
                </a:bodyPr>
                <a:lstStyle/>
                <a:p>
                  <a:r>
                    <a:rPr lang="en-US" sz="2800">
                      <a:solidFill>
                        <a:srgbClr val="0000CC"/>
                      </a:solidFill>
                      <a:latin typeface="Times New Roman" pitchFamily="18" charset="0"/>
                      <a:cs typeface="Times New Roman" pitchFamily="18" charset="0"/>
                    </a:rPr>
                    <a:t>Thứ……ngày…..tháng…..năm…….</a:t>
                  </a:r>
                </a:p>
              </p:txBody>
            </p:sp>
            <p:sp>
              <p:nvSpPr>
                <p:cNvPr id="33" name="TextBox 32"/>
                <p:cNvSpPr txBox="1"/>
                <p:nvPr/>
              </p:nvSpPr>
              <p:spPr>
                <a:xfrm>
                  <a:off x="6857128" y="743102"/>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31" name="Straight Connector 30"/>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9"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100588681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9557</TotalTime>
  <Words>686</Words>
  <Application>Microsoft Office PowerPoint</Application>
  <PresentationFormat>Custom</PresentationFormat>
  <Paragraphs>69</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Thương Phạm</cp:lastModifiedBy>
  <cp:revision>1049</cp:revision>
  <dcterms:created xsi:type="dcterms:W3CDTF">2008-09-09T22:52:10Z</dcterms:created>
  <dcterms:modified xsi:type="dcterms:W3CDTF">2025-12-27T06:15:27Z</dcterms:modified>
</cp:coreProperties>
</file>