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6" d="100"/>
          <a:sy n="56" d="100"/>
        </p:scale>
        <p:origin x="9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DFF6C7-0868-420D-B257-8082F0DAB8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DFF6C7-0868-420D-B257-8082F0DAB8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DFF6C7-0868-420D-B257-8082F0DAB8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11" Type="http://schemas.openxmlformats.org/officeDocument/2006/relationships/audio" Target="../media/audio3.wav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audio" Target="../media/audio3.wav"/><Relationship Id="rId9" Type="http://schemas.openxmlformats.org/officeDocument/2006/relationships/image" Target="../media/image3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11" Type="http://schemas.openxmlformats.org/officeDocument/2006/relationships/audio" Target="../media/audio3.wav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audio" Target="../media/audio3.wav"/><Relationship Id="rId9" Type="http://schemas.openxmlformats.org/officeDocument/2006/relationships/image" Target="../media/image3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942975" y="1259304"/>
            <a:ext cx="10763250" cy="512350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249" y="1556683"/>
            <a:ext cx="3139712" cy="1572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75" y="3362325"/>
            <a:ext cx="82772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38: BIỂU THỨC SỐ. TÍNH GIÁ TRỊ CỦA BIỂU THỨC SỐ </a:t>
            </a:r>
            <a:r>
              <a:rPr lang="en-US" sz="4000" b="1" dirty="0">
                <a:solidFill>
                  <a:srgbClr val="7030A0"/>
                </a:solidFill>
                <a:latin typeface="Calibri" panose="020F0502020204030204" charset="0"/>
                <a:ea typeface="Tahoma" panose="020B0604030504040204" pitchFamily="34" charset="0"/>
                <a:cs typeface="Calibri" panose="020F0502020204030204" charset="0"/>
              </a:rPr>
              <a:t>(</a:t>
            </a:r>
            <a:r>
              <a:rPr lang="en-US" sz="4000" b="1" dirty="0" err="1">
                <a:solidFill>
                  <a:srgbClr val="7030A0"/>
                </a:solidFill>
                <a:latin typeface="Calibri" panose="020F0502020204030204" charset="0"/>
                <a:ea typeface="Tahoma" panose="020B0604030504040204" pitchFamily="34" charset="0"/>
                <a:cs typeface="Calibri" panose="020F0502020204030204" charset="0"/>
              </a:rPr>
              <a:t>Tiết</a:t>
            </a:r>
            <a:r>
              <a:rPr lang="en-US" sz="4000" b="1" dirty="0">
                <a:solidFill>
                  <a:srgbClr val="7030A0"/>
                </a:solidFill>
                <a:latin typeface="Calibri" panose="020F0502020204030204" charset="0"/>
                <a:ea typeface="Tahoma" panose="020B0604030504040204" pitchFamily="34" charset="0"/>
                <a:cs typeface="Calibri" panose="020F0502020204030204" charset="0"/>
              </a:rPr>
              <a:t> 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>
            <a:fillRect/>
          </a:stretch>
        </p:blipFill>
        <p:spPr>
          <a:xfrm>
            <a:off x="0" y="-1539426"/>
            <a:ext cx="12190132" cy="22648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>
            <a:fillRect/>
          </a:stretch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/>
          <p:cNvSpPr/>
          <p:nvPr/>
        </p:nvSpPr>
        <p:spPr>
          <a:xfrm rot="2450753">
            <a:off x="5508505" y="906175"/>
            <a:ext cx="4577744" cy="4506769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6" y="-102479"/>
            <a:ext cx="4983475" cy="65062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0379" y="2542527"/>
            <a:ext cx="7703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Habano" panose="02040603050506020204" pitchFamily="18" charset="0"/>
                <a:ea typeface="+mn-ea"/>
                <a:cs typeface="Arial" panose="020B0604020202020204" pitchFamily="34" charset="0"/>
              </a:rPr>
              <a:t>Củng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Haban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Habano" panose="02040603050506020204" pitchFamily="18" charset="0"/>
                <a:ea typeface="+mn-ea"/>
                <a:cs typeface="Arial" panose="020B0604020202020204" pitchFamily="34" charset="0"/>
              </a:rPr>
              <a:t>cố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Haban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" y="1"/>
            <a:ext cx="12191999" cy="6858000"/>
          </a:xfrm>
          <a:prstGeom prst="rect">
            <a:avLst/>
          </a:prstGeom>
        </p:spPr>
      </p:pic>
      <p:sp>
        <p:nvSpPr>
          <p:cNvPr id="3" name="Rectangle: Rounded Corners 95"/>
          <p:cNvSpPr/>
          <p:nvPr/>
        </p:nvSpPr>
        <p:spPr>
          <a:xfrm>
            <a:off x="2002773" y="4838700"/>
            <a:ext cx="2456961" cy="838200"/>
          </a:xfrm>
          <a:prstGeom prst="roundRect">
            <a:avLst/>
          </a:prstGeom>
          <a:solidFill>
            <a:srgbClr val="FF6699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91412" tIns="45712" rIns="91412" bIns="45712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7034" y="4970413"/>
            <a:ext cx="2123979" cy="5747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Calibri" panose="020F0502020204030204" charset="0"/>
              </a:rPr>
              <a:t>BẮT ĐẦU</a:t>
            </a:r>
          </a:p>
        </p:txBody>
      </p:sp>
      <p:pic>
        <p:nvPicPr>
          <p:cNvPr id="5" name="ChuongCam - 9Slide.v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75" y="4761215"/>
            <a:ext cx="957532" cy="955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832" y="0"/>
            <a:ext cx="6858000" cy="685800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279400"/>
            <a:ext cx="6553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6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6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9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9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42" presetClass="path" presetSubtype="0" accel="2000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1.11111E-6 L 0.26523 0.00278 " pathEditMode="relative" rAng="0" ptsTypes="AA" p14:bounceEnd="48000"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255" y="139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ldLvl="0" animBg="1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9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9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42" presetClass="path" presetSubtype="0" accel="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1.11111E-6 L 0.26523 0.00278 " pathEditMode="relative" rAng="0" ptsTypes="AA"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255" y="139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ldLvl="0" animBg="1"/>
          <p:bldP spid="4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7543800" y="176208"/>
            <a:ext cx="4316056" cy="652939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" y="176208"/>
            <a:ext cx="2613440" cy="27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305584" y="1498600"/>
            <a:ext cx="4685413" cy="1524000"/>
            <a:chOff x="1729187" y="117634"/>
            <a:chExt cx="3514060" cy="1143000"/>
          </a:xfrm>
        </p:grpSpPr>
        <p:sp>
          <p:nvSpPr>
            <p:cNvPr id="6" name="Rounded Rectangle 7"/>
            <p:cNvSpPr/>
            <p:nvPr/>
          </p:nvSpPr>
          <p:spPr>
            <a:xfrm>
              <a:off x="2286000" y="117634"/>
              <a:ext cx="2957247" cy="1143000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</a:endParaRPr>
            </a:p>
          </p:txBody>
        </p:sp>
        <p:pic>
          <p:nvPicPr>
            <p:cNvPr id="7" name="ChuongCam - 9Slide.v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187" y="170377"/>
              <a:ext cx="1017082" cy="101532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687375" y="302961"/>
              <a:ext cx="2525042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charset="0"/>
                  <a:ea typeface="SimSun" panose="02010600030101010101" pitchFamily="2" charset="-122"/>
                  <a:cs typeface="Calibri" panose="020F0502020204030204" charset="0"/>
                </a:rPr>
                <a:t>A. 64</a:t>
              </a:r>
              <a:endPara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69944" y="3264929"/>
            <a:ext cx="4632532" cy="1524000"/>
            <a:chOff x="1777458" y="1442381"/>
            <a:chExt cx="3474399" cy="1143000"/>
          </a:xfrm>
        </p:grpSpPr>
        <p:sp>
          <p:nvSpPr>
            <p:cNvPr id="10" name="Rounded Rectangle 10"/>
            <p:cNvSpPr/>
            <p:nvPr/>
          </p:nvSpPr>
          <p:spPr>
            <a:xfrm>
              <a:off x="2285999" y="1442381"/>
              <a:ext cx="2957247" cy="1143000"/>
            </a:xfrm>
            <a:prstGeom prst="roundRect">
              <a:avLst/>
            </a:prstGeom>
            <a:solidFill>
              <a:srgbClr val="FF5D3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</a:endParaRPr>
            </a:p>
          </p:txBody>
        </p:sp>
        <p:pic>
          <p:nvPicPr>
            <p:cNvPr id="11" name="ChuongCam - 9Slide.v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458" y="1556425"/>
              <a:ext cx="1017082" cy="101532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718204" y="1662478"/>
              <a:ext cx="2533653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charset="0"/>
                  <a:ea typeface="SimSun" panose="02010600030101010101" pitchFamily="2" charset="-122"/>
                  <a:cs typeface="Calibri" panose="020F0502020204030204" charset="0"/>
                </a:rPr>
                <a:t>B. 65</a:t>
              </a:r>
              <a:endPara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03097" y="5075555"/>
            <a:ext cx="4658313" cy="1524000"/>
            <a:chOff x="1802318" y="2800350"/>
            <a:chExt cx="3493735" cy="1143000"/>
          </a:xfrm>
        </p:grpSpPr>
        <p:sp>
          <p:nvSpPr>
            <p:cNvPr id="14" name="Rounded Rectangle 11"/>
            <p:cNvSpPr/>
            <p:nvPr/>
          </p:nvSpPr>
          <p:spPr>
            <a:xfrm>
              <a:off x="2286000" y="2800350"/>
              <a:ext cx="2957247" cy="1143000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</a:endParaRPr>
            </a:p>
          </p:txBody>
        </p:sp>
        <p:pic>
          <p:nvPicPr>
            <p:cNvPr id="15" name="ChuongCam - 9Slide.v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318" y="2873288"/>
              <a:ext cx="1017082" cy="101532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687371" y="3008433"/>
              <a:ext cx="2608682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charset="0"/>
                  <a:ea typeface="SimSun" panose="02010600030101010101" pitchFamily="2" charset="-122"/>
                  <a:cs typeface="Calibri" panose="020F0502020204030204" charset="0"/>
                </a:rPr>
                <a:t>C. 66</a:t>
              </a:r>
              <a:endPara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999" y="2311408"/>
            <a:ext cx="2133599" cy="21335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489643" y="4417508"/>
            <a:ext cx="3184847" cy="2547877"/>
          </a:xfrm>
          <a:prstGeom prst="rect">
            <a:avLst/>
          </a:prstGeom>
        </p:spPr>
      </p:pic>
      <p:pic>
        <p:nvPicPr>
          <p:cNvPr id="19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004800" y="-1487084"/>
            <a:ext cx="812800" cy="812800"/>
          </a:xfrm>
          <a:prstGeom prst="rect">
            <a:avLst/>
          </a:prstGeom>
        </p:spPr>
      </p:pic>
      <p:sp>
        <p:nvSpPr>
          <p:cNvPr id="20" name="Text Box 4"/>
          <p:cNvSpPr txBox="1"/>
          <p:nvPr/>
        </p:nvSpPr>
        <p:spPr>
          <a:xfrm>
            <a:off x="7838831" y="2221567"/>
            <a:ext cx="3641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</a:rPr>
              <a:t>80 - 2 x 7 = ?</a:t>
            </a:r>
            <a:endParaRPr kumimoji="0" lang="vi-V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30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2" dur="3622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 0.06658 " pathEditMode="relative" rAng="0" ptsTypes="AA">
                                          <p:cBhvr>
                                            <p:cTn id="40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33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3622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9.37115E-7 L 0.2776 0.00709 " pathEditMode="relative" rAng="0" ptsTypes="AA">
                                          <p:cBhvr>
                                            <p:cTn id="50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89" y="3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audio>
                  <p:cMediaNode vol="80000">
                    <p:cTn id="6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9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30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2" dur="3622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 0.06658 " pathEditMode="relative" rAng="0" ptsTypes="AA">
                                          <p:cBhvr>
                                            <p:cTn id="40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33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3622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9.37115E-7 L 0.2776 0.00709 " pathEditMode="relative" rAng="0" ptsTypes="AA">
                                          <p:cBhvr>
                                            <p:cTn id="50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89" y="3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audio>
                  <p:cMediaNode vol="80000">
                    <p:cTn id="6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9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7543800" y="176208"/>
            <a:ext cx="4316056" cy="652939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" y="176208"/>
            <a:ext cx="2613440" cy="27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305584" y="1498600"/>
            <a:ext cx="4685413" cy="1524000"/>
            <a:chOff x="1729187" y="117634"/>
            <a:chExt cx="3514060" cy="1143000"/>
          </a:xfrm>
        </p:grpSpPr>
        <p:sp>
          <p:nvSpPr>
            <p:cNvPr id="6" name="Rounded Rectangle 7"/>
            <p:cNvSpPr/>
            <p:nvPr/>
          </p:nvSpPr>
          <p:spPr>
            <a:xfrm>
              <a:off x="2286000" y="117634"/>
              <a:ext cx="2957247" cy="1143000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</a:endParaRPr>
            </a:p>
          </p:txBody>
        </p:sp>
        <p:pic>
          <p:nvPicPr>
            <p:cNvPr id="7" name="ChuongCam - 9Slide.v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187" y="170377"/>
              <a:ext cx="1017082" cy="101532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625704" y="346317"/>
              <a:ext cx="23622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charset="0"/>
                  <a:ea typeface="SimSun" panose="02010600030101010101" pitchFamily="2" charset="-122"/>
                  <a:cs typeface="Calibri" panose="020F0502020204030204" charset="0"/>
                </a:rPr>
                <a:t>A. 43</a:t>
              </a:r>
              <a:endPara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69944" y="5054600"/>
            <a:ext cx="4621051" cy="1524000"/>
            <a:chOff x="1777458" y="1442381"/>
            <a:chExt cx="3465788" cy="1143000"/>
          </a:xfrm>
        </p:grpSpPr>
        <p:sp>
          <p:nvSpPr>
            <p:cNvPr id="10" name="Rounded Rectangle 10"/>
            <p:cNvSpPr/>
            <p:nvPr/>
          </p:nvSpPr>
          <p:spPr>
            <a:xfrm>
              <a:off x="2285999" y="1442381"/>
              <a:ext cx="2957247" cy="1143000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</a:endParaRPr>
            </a:p>
          </p:txBody>
        </p:sp>
        <p:pic>
          <p:nvPicPr>
            <p:cNvPr id="11" name="ChuongCam - 9Slide.v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458" y="1556425"/>
              <a:ext cx="1017082" cy="101532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707236" y="1702828"/>
              <a:ext cx="23622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charset="0"/>
                  <a:ea typeface="SimSun" panose="02010600030101010101" pitchFamily="2" charset="-122"/>
                  <a:cs typeface="Calibri" panose="020F0502020204030204" charset="0"/>
                </a:rPr>
                <a:t>C. 42</a:t>
              </a:r>
              <a:endPara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69952" y="3327400"/>
            <a:ext cx="4587905" cy="1524000"/>
            <a:chOff x="1802318" y="2800350"/>
            <a:chExt cx="3440929" cy="1143000"/>
          </a:xfrm>
        </p:grpSpPr>
        <p:sp>
          <p:nvSpPr>
            <p:cNvPr id="14" name="Rounded Rectangle 11"/>
            <p:cNvSpPr/>
            <p:nvPr/>
          </p:nvSpPr>
          <p:spPr>
            <a:xfrm>
              <a:off x="2286000" y="2800350"/>
              <a:ext cx="2957247" cy="1143000"/>
            </a:xfrm>
            <a:prstGeom prst="roundRect">
              <a:avLst/>
            </a:prstGeom>
            <a:solidFill>
              <a:srgbClr val="FF5D3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</a:endParaRPr>
            </a:p>
          </p:txBody>
        </p:sp>
        <p:pic>
          <p:nvPicPr>
            <p:cNvPr id="15" name="ChuongCam - 9Slide.v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318" y="2873288"/>
              <a:ext cx="1017082" cy="101532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838301" y="3042810"/>
              <a:ext cx="2012156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charset="0"/>
                  <a:ea typeface="SimSun" panose="02010600030101010101" pitchFamily="2" charset="-122"/>
                  <a:cs typeface="Calibri" panose="020F0502020204030204" charset="0"/>
                </a:rPr>
                <a:t>B. 41</a:t>
              </a:r>
              <a:endPara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999" y="2311408"/>
            <a:ext cx="2133599" cy="21335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489643" y="4417508"/>
            <a:ext cx="3184847" cy="2547877"/>
          </a:xfrm>
          <a:prstGeom prst="rect">
            <a:avLst/>
          </a:prstGeom>
        </p:spPr>
      </p:pic>
      <p:pic>
        <p:nvPicPr>
          <p:cNvPr id="19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004800" y="-1487084"/>
            <a:ext cx="812800" cy="812800"/>
          </a:xfrm>
          <a:prstGeom prst="rect">
            <a:avLst/>
          </a:prstGeom>
        </p:spPr>
      </p:pic>
      <p:sp>
        <p:nvSpPr>
          <p:cNvPr id="20" name="Text Box 4"/>
          <p:cNvSpPr txBox="1"/>
          <p:nvPr/>
        </p:nvSpPr>
        <p:spPr>
          <a:xfrm>
            <a:off x="7890904" y="2446924"/>
            <a:ext cx="4145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Calibri" panose="020F0502020204030204" charset="0"/>
              </a:rPr>
              <a:t>35 + 12 : 2 = ?</a:t>
            </a:r>
            <a:endParaRPr kumimoji="0" lang="vi-V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Calibri" panose="020F0502020204030204" charset="0"/>
            </a:endParaRP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28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3622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3 0.36251 " pathEditMode="relative" rAng="0" ptsTypes="AA">
                                          <p:cBhvr>
                                            <p:cTn id="38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000" y="181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0" dur="3622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91985E-6 L 0.30556 -0.22595 " pathEditMode="relative" rAng="0" ptsTypes="AA">
                                          <p:cBhvr>
                                            <p:cTn id="48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278" y="-1131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9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28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3622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3 0.36251 " pathEditMode="relative" rAng="0" ptsTypes="AA">
                                          <p:cBhvr>
                                            <p:cTn id="38" dur="6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000" y="181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0" dur="3622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91985E-6 L 0.30556 -0.22595 " pathEditMode="relative" rAng="0" ptsTypes="AA">
                                          <p:cBhvr>
                                            <p:cTn id="48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278" y="-1131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9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>
            <a:fillRect/>
          </a:stretch>
        </p:blipFill>
        <p:spPr>
          <a:xfrm>
            <a:off x="0" y="-1539426"/>
            <a:ext cx="12190132" cy="22648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>
            <a:fillRect/>
          </a:stretch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/>
          <p:cNvSpPr/>
          <p:nvPr/>
        </p:nvSpPr>
        <p:spPr>
          <a:xfrm rot="2450753">
            <a:off x="5508505" y="906175"/>
            <a:ext cx="4577744" cy="4506769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6" y="-102479"/>
            <a:ext cx="4983475" cy="65062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7388" y="2184663"/>
            <a:ext cx="6096528" cy="2091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803980"/>
            <a:ext cx="12192002" cy="84867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6535" y="-27408"/>
            <a:ext cx="12192002" cy="84867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6535" y="1652652"/>
            <a:ext cx="12192000" cy="7789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86000"/>
            <a:ext cx="12192000" cy="77893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05666"/>
            <a:ext cx="12192000" cy="7789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784599"/>
            <a:ext cx="12192000" cy="77893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504265"/>
            <a:ext cx="12192000" cy="7789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283198"/>
            <a:ext cx="12192000" cy="77893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002864"/>
            <a:ext cx="12192000" cy="7789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rapezoid 9"/>
          <p:cNvSpPr/>
          <p:nvPr/>
        </p:nvSpPr>
        <p:spPr>
          <a:xfrm>
            <a:off x="1490885" y="2307065"/>
            <a:ext cx="9197162" cy="2159006"/>
          </a:xfrm>
          <a:prstGeom prst="trapezoid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946633" y="4165396"/>
            <a:ext cx="368299" cy="1311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2269062"/>
            <a:ext cx="12192000" cy="101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35" y="177794"/>
            <a:ext cx="6712262" cy="21594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26" y="668957"/>
            <a:ext cx="2099542" cy="20995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2631">
            <a:off x="2603135" y="820670"/>
            <a:ext cx="2103120" cy="21031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0305">
            <a:off x="6873984" y="-86703"/>
            <a:ext cx="2103120" cy="21031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41" y="559644"/>
            <a:ext cx="2103120" cy="2103120"/>
          </a:xfrm>
          <a:prstGeom prst="rect">
            <a:avLst/>
          </a:prstGeom>
        </p:spPr>
      </p:pic>
      <p:sp>
        <p:nvSpPr>
          <p:cNvPr id="24" name="Snip and Round Single Corner Rectangle 23"/>
          <p:cNvSpPr/>
          <p:nvPr/>
        </p:nvSpPr>
        <p:spPr>
          <a:xfrm>
            <a:off x="1382232" y="4581808"/>
            <a:ext cx="9537405" cy="940978"/>
          </a:xfrm>
          <a:prstGeom prst="snip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 + 8 – 15 = ?</a:t>
            </a:r>
          </a:p>
        </p:txBody>
      </p:sp>
      <p:sp>
        <p:nvSpPr>
          <p:cNvPr id="25" name="Pentagon 24"/>
          <p:cNvSpPr/>
          <p:nvPr/>
        </p:nvSpPr>
        <p:spPr>
          <a:xfrm>
            <a:off x="1084880" y="5706395"/>
            <a:ext cx="4581189" cy="366954"/>
          </a:xfrm>
          <a:prstGeom prst="homePlat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35</a:t>
            </a:r>
          </a:p>
        </p:txBody>
      </p:sp>
      <p:sp>
        <p:nvSpPr>
          <p:cNvPr id="26" name="Pentagon 25"/>
          <p:cNvSpPr/>
          <p:nvPr/>
        </p:nvSpPr>
        <p:spPr>
          <a:xfrm>
            <a:off x="1084879" y="6248552"/>
            <a:ext cx="4581189" cy="366954"/>
          </a:xfrm>
          <a:prstGeom prst="homePlat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25</a:t>
            </a:r>
          </a:p>
        </p:txBody>
      </p:sp>
      <p:sp>
        <p:nvSpPr>
          <p:cNvPr id="27" name="Pentagon 26"/>
          <p:cNvSpPr/>
          <p:nvPr/>
        </p:nvSpPr>
        <p:spPr>
          <a:xfrm>
            <a:off x="6794566" y="5695177"/>
            <a:ext cx="4581189" cy="366954"/>
          </a:xfrm>
          <a:prstGeom prst="homePlat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36</a:t>
            </a:r>
          </a:p>
        </p:txBody>
      </p:sp>
      <p:sp>
        <p:nvSpPr>
          <p:cNvPr id="28" name="Pentagon 27"/>
          <p:cNvSpPr/>
          <p:nvPr/>
        </p:nvSpPr>
        <p:spPr>
          <a:xfrm>
            <a:off x="6794565" y="6237334"/>
            <a:ext cx="4581189" cy="366954"/>
          </a:xfrm>
          <a:prstGeom prst="homePlat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26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99" b="28589"/>
          <a:stretch>
            <a:fillRect/>
          </a:stretch>
        </p:blipFill>
        <p:spPr>
          <a:xfrm>
            <a:off x="4814201" y="2603976"/>
            <a:ext cx="2277715" cy="1880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17696 -0.2919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1" y="-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 tru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00416 -0.29977 " pathEditMode="relative" rAng="0" ptsTypes="AA">
                                      <p:cBhvr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 tru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21797 -0.49908 " pathEditMode="relative" rAng="0" ptsTypes="AA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98" y="-249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t va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20886 -0.29028 " pathEditMode="relative" rAng="0" ptsTypes="AA"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-145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 tru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5" grpId="2" bldLvl="0" animBg="1"/>
      <p:bldP spid="25" grpId="3" bldLvl="0" animBg="1"/>
      <p:bldP spid="26" grpId="0" bldLvl="0" animBg="1"/>
      <p:bldP spid="27" grpId="0" bldLvl="0" animBg="1"/>
      <p:bldP spid="2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803980"/>
            <a:ext cx="12192002" cy="84867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6535" y="-27408"/>
            <a:ext cx="12192002" cy="84867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6535" y="1652652"/>
            <a:ext cx="12192000" cy="7789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86000"/>
            <a:ext cx="12192000" cy="77893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05666"/>
            <a:ext cx="12192000" cy="7789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784599"/>
            <a:ext cx="12192000" cy="77893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504265"/>
            <a:ext cx="12192000" cy="7789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283198"/>
            <a:ext cx="12192000" cy="77893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002864"/>
            <a:ext cx="12192000" cy="7789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rapezoid 9"/>
          <p:cNvSpPr/>
          <p:nvPr/>
        </p:nvSpPr>
        <p:spPr>
          <a:xfrm>
            <a:off x="1490885" y="2307065"/>
            <a:ext cx="9197162" cy="2159006"/>
          </a:xfrm>
          <a:prstGeom prst="trapezoid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946633" y="4165396"/>
            <a:ext cx="368299" cy="1311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2269062"/>
            <a:ext cx="12192000" cy="101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35" y="177794"/>
            <a:ext cx="6712262" cy="21594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26" y="668957"/>
            <a:ext cx="2099542" cy="20995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2631">
            <a:off x="2603135" y="820670"/>
            <a:ext cx="2103120" cy="21031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0305">
            <a:off x="6873984" y="-86703"/>
            <a:ext cx="2103120" cy="21031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41" y="559644"/>
            <a:ext cx="2103120" cy="2103120"/>
          </a:xfrm>
          <a:prstGeom prst="rect">
            <a:avLst/>
          </a:prstGeom>
        </p:spPr>
      </p:pic>
      <p:sp>
        <p:nvSpPr>
          <p:cNvPr id="24" name="Snip and Round Single Corner Rectangle 23"/>
          <p:cNvSpPr/>
          <p:nvPr/>
        </p:nvSpPr>
        <p:spPr>
          <a:xfrm>
            <a:off x="1382232" y="4581808"/>
            <a:ext cx="9537405" cy="940978"/>
          </a:xfrm>
          <a:prstGeom prst="snip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x 8 = ?</a:t>
            </a:r>
          </a:p>
        </p:txBody>
      </p:sp>
      <p:sp>
        <p:nvSpPr>
          <p:cNvPr id="25" name="Pentagon 24"/>
          <p:cNvSpPr/>
          <p:nvPr/>
        </p:nvSpPr>
        <p:spPr>
          <a:xfrm>
            <a:off x="6480550" y="5881598"/>
            <a:ext cx="4581189" cy="366954"/>
          </a:xfrm>
          <a:prstGeom prst="homePlat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56</a:t>
            </a:r>
          </a:p>
        </p:txBody>
      </p:sp>
      <p:sp>
        <p:nvSpPr>
          <p:cNvPr id="26" name="Pentagon 25"/>
          <p:cNvSpPr/>
          <p:nvPr/>
        </p:nvSpPr>
        <p:spPr>
          <a:xfrm>
            <a:off x="1514808" y="5878654"/>
            <a:ext cx="4581189" cy="366954"/>
          </a:xfrm>
          <a:prstGeom prst="homePlat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54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99" b="28589"/>
          <a:stretch>
            <a:fillRect/>
          </a:stretch>
        </p:blipFill>
        <p:spPr>
          <a:xfrm>
            <a:off x="4814201" y="2603976"/>
            <a:ext cx="2277715" cy="1880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00416 -0.29977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 tru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20886 -0.29028 " pathEditMode="relative" rAng="0" ptsTypes="AA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-145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 tru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17696 -0.2919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1" y="-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 tru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21797 -0.49908 " pathEditMode="relative" rAng="0" ptsTypes="AA">
                                      <p:cBhvr>
                                        <p:cTn id="6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98" y="-249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t va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5" grpId="2" bldLvl="0" animBg="1"/>
      <p:bldP spid="25" grpId="3" bldLvl="0" animBg="1"/>
      <p:bldP spid="2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803980"/>
            <a:ext cx="12192002" cy="84867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6535" y="-27408"/>
            <a:ext cx="12192002" cy="84867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6535" y="1652652"/>
            <a:ext cx="12192000" cy="7789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86000"/>
            <a:ext cx="12192000" cy="77893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05666"/>
            <a:ext cx="12192000" cy="7789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784599"/>
            <a:ext cx="12192000" cy="77893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504265"/>
            <a:ext cx="12192000" cy="7789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283198"/>
            <a:ext cx="12192000" cy="77893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002864"/>
            <a:ext cx="12192000" cy="7789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rapezoid 9"/>
          <p:cNvSpPr/>
          <p:nvPr/>
        </p:nvSpPr>
        <p:spPr>
          <a:xfrm>
            <a:off x="1490885" y="2307065"/>
            <a:ext cx="9197162" cy="2159006"/>
          </a:xfrm>
          <a:prstGeom prst="trapezoid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946633" y="4165396"/>
            <a:ext cx="368299" cy="1311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2269062"/>
            <a:ext cx="12192000" cy="101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35" y="177794"/>
            <a:ext cx="6712262" cy="21594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26" y="668957"/>
            <a:ext cx="2099542" cy="20995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2631">
            <a:off x="2603135" y="820670"/>
            <a:ext cx="2103120" cy="21031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0305">
            <a:off x="6873984" y="-86703"/>
            <a:ext cx="2103120" cy="21031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41" y="559644"/>
            <a:ext cx="2103120" cy="2103120"/>
          </a:xfrm>
          <a:prstGeom prst="rect">
            <a:avLst/>
          </a:prstGeom>
        </p:spPr>
      </p:pic>
      <p:sp>
        <p:nvSpPr>
          <p:cNvPr id="24" name="Snip and Round Single Corner Rectangle 23"/>
          <p:cNvSpPr/>
          <p:nvPr/>
        </p:nvSpPr>
        <p:spPr>
          <a:xfrm>
            <a:off x="1382232" y="4581808"/>
            <a:ext cx="9537405" cy="940978"/>
          </a:xfrm>
          <a:prstGeom prst="snip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63 : 9 + 10 = ?</a:t>
            </a:r>
          </a:p>
        </p:txBody>
      </p:sp>
      <p:sp>
        <p:nvSpPr>
          <p:cNvPr id="25" name="Pentagon 24"/>
          <p:cNvSpPr/>
          <p:nvPr/>
        </p:nvSpPr>
        <p:spPr>
          <a:xfrm>
            <a:off x="1552019" y="6193413"/>
            <a:ext cx="4581189" cy="445926"/>
          </a:xfrm>
          <a:prstGeom prst="homePlat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17</a:t>
            </a:r>
          </a:p>
        </p:txBody>
      </p:sp>
      <p:sp>
        <p:nvSpPr>
          <p:cNvPr id="26" name="Pentagon 25"/>
          <p:cNvSpPr/>
          <p:nvPr/>
        </p:nvSpPr>
        <p:spPr>
          <a:xfrm>
            <a:off x="1651409" y="5672082"/>
            <a:ext cx="4581189" cy="366954"/>
          </a:xfrm>
          <a:prstGeom prst="homePlat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16</a:t>
            </a:r>
          </a:p>
        </p:txBody>
      </p:sp>
      <p:sp>
        <p:nvSpPr>
          <p:cNvPr id="27" name="Pentagon 26"/>
          <p:cNvSpPr/>
          <p:nvPr/>
        </p:nvSpPr>
        <p:spPr>
          <a:xfrm>
            <a:off x="6794566" y="5695177"/>
            <a:ext cx="4581189" cy="366954"/>
          </a:xfrm>
          <a:prstGeom prst="homePlat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15</a:t>
            </a:r>
          </a:p>
        </p:txBody>
      </p:sp>
      <p:sp>
        <p:nvSpPr>
          <p:cNvPr id="28" name="Pentagon 27"/>
          <p:cNvSpPr/>
          <p:nvPr/>
        </p:nvSpPr>
        <p:spPr>
          <a:xfrm>
            <a:off x="6794565" y="6237334"/>
            <a:ext cx="4581189" cy="366954"/>
          </a:xfrm>
          <a:prstGeom prst="homePlat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14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99" b="28589"/>
          <a:stretch>
            <a:fillRect/>
          </a:stretch>
        </p:blipFill>
        <p:spPr>
          <a:xfrm>
            <a:off x="4814201" y="2603976"/>
            <a:ext cx="2277715" cy="1880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17696 -0.2919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1" y="-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 tru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00416 -0.29977 " pathEditMode="relative" rAng="0" ptsTypes="AA">
                                      <p:cBhvr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 tru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21797 -0.49908 " pathEditMode="relative" rAng="0" ptsTypes="AA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98" y="-249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t va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20886 -0.29028 " pathEditMode="relative" rAng="0" ptsTypes="AA"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-145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 tru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5" grpId="2" bldLvl="0" animBg="1"/>
      <p:bldP spid="25" grpId="3" bldLvl="0" animBg="1"/>
      <p:bldP spid="26" grpId="0" bldLvl="0" animBg="1"/>
      <p:bldP spid="27" grpId="0" bldLvl="0" animBg="1"/>
      <p:bldP spid="2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74320"/>
            <a:ext cx="11858171" cy="618363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91" y="513315"/>
            <a:ext cx="1666875" cy="676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95775" y="428625"/>
            <a:ext cx="603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 panose="020F0502020204030204" charset="0"/>
                <a:cs typeface="Calibri" panose="020F0502020204030204" charset="0"/>
              </a:rPr>
              <a:t>Tính</a:t>
            </a:r>
            <a:r>
              <a:rPr lang="en-US" sz="32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dirty="0" err="1">
                <a:latin typeface="Calibri" panose="020F0502020204030204" charset="0"/>
                <a:cs typeface="Calibri" panose="020F0502020204030204" charset="0"/>
              </a:rPr>
              <a:t>giá</a:t>
            </a:r>
            <a:r>
              <a:rPr lang="en-US" sz="32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dirty="0" err="1">
                <a:latin typeface="Calibri" panose="020F0502020204030204" charset="0"/>
                <a:cs typeface="Calibri" panose="020F0502020204030204" charset="0"/>
              </a:rPr>
              <a:t>trị</a:t>
            </a:r>
            <a:r>
              <a:rPr lang="en-US" sz="32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dirty="0" err="1">
                <a:latin typeface="Calibri" panose="020F0502020204030204" charset="0"/>
                <a:cs typeface="Calibri" panose="020F0502020204030204" charset="0"/>
              </a:rPr>
              <a:t>của</a:t>
            </a:r>
            <a:r>
              <a:rPr lang="en-US" sz="32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dirty="0" err="1">
                <a:latin typeface="Calibri" panose="020F0502020204030204" charset="0"/>
                <a:cs typeface="Calibri" panose="020F0502020204030204" charset="0"/>
              </a:rPr>
              <a:t>biểu</a:t>
            </a:r>
            <a:r>
              <a:rPr lang="en-US" sz="32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dirty="0" err="1">
                <a:latin typeface="Calibri" panose="020F0502020204030204" charset="0"/>
                <a:cs typeface="Calibri" panose="020F0502020204030204" charset="0"/>
              </a:rPr>
              <a:t>thức</a:t>
            </a:r>
            <a:endParaRPr lang="en-US" sz="32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875" y="1143000"/>
            <a:ext cx="11220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libri" panose="020F0502020204030204" charset="0"/>
                <a:cs typeface="Calibri" panose="020F0502020204030204" charset="0"/>
              </a:rPr>
              <a:t>a) </a:t>
            </a:r>
            <a:r>
              <a:rPr lang="en-US" sz="3200" dirty="0" err="1">
                <a:latin typeface="Calibri" panose="020F0502020204030204" charset="0"/>
                <a:cs typeface="Calibri" panose="020F0502020204030204" charset="0"/>
              </a:rPr>
              <a:t>Một</a:t>
            </a:r>
            <a:r>
              <a:rPr lang="en-US" sz="3200" dirty="0">
                <a:latin typeface="Calibri" panose="020F0502020204030204" charset="0"/>
                <a:cs typeface="Calibri" panose="020F0502020204030204" charset="0"/>
              </a:rPr>
              <a:t> can </a:t>
            </a:r>
            <a:r>
              <a:rPr lang="en-US" sz="3200" dirty="0" err="1">
                <a:latin typeface="Calibri" panose="020F0502020204030204" charset="0"/>
                <a:cs typeface="Calibri" panose="020F0502020204030204" charset="0"/>
              </a:rPr>
              <a:t>nước</a:t>
            </a:r>
            <a:r>
              <a:rPr lang="en-US" sz="32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dirty="0" err="1">
                <a:latin typeface="Calibri" panose="020F0502020204030204" charset="0"/>
                <a:cs typeface="Calibri" panose="020F0502020204030204" charset="0"/>
              </a:rPr>
              <a:t>có</a:t>
            </a:r>
            <a:r>
              <a:rPr lang="en-US" sz="3200" dirty="0">
                <a:latin typeface="Calibri" panose="020F0502020204030204" charset="0"/>
                <a:cs typeface="Calibri" panose="020F0502020204030204" charset="0"/>
              </a:rPr>
              <a:t> 10 </a:t>
            </a:r>
            <a:r>
              <a:rPr lang="en-US" sz="3200" i="1" dirty="0">
                <a:latin typeface="Calibri" panose="020F0502020204030204" charset="0"/>
                <a:cs typeface="Calibri" panose="020F0502020204030204" charset="0"/>
              </a:rPr>
              <a:t>l</a:t>
            </a:r>
            <a:r>
              <a:rPr lang="en-US" sz="3200" dirty="0"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lang="en-US" sz="3200" dirty="0" err="1">
                <a:latin typeface="Calibri" panose="020F0502020204030204" charset="0"/>
                <a:cs typeface="Calibri" panose="020F0502020204030204" charset="0"/>
              </a:rPr>
              <a:t>Rót</a:t>
            </a:r>
            <a:r>
              <a:rPr lang="en-US" sz="32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dirty="0" err="1">
                <a:latin typeface="Calibri" panose="020F0502020204030204" charset="0"/>
                <a:cs typeface="Calibri" panose="020F0502020204030204" charset="0"/>
              </a:rPr>
              <a:t>nước</a:t>
            </a:r>
            <a:r>
              <a:rPr lang="en-US" sz="32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dirty="0" err="1">
                <a:latin typeface="Calibri" panose="020F0502020204030204" charset="0"/>
                <a:cs typeface="Calibri" panose="020F0502020204030204" charset="0"/>
              </a:rPr>
              <a:t>từ</a:t>
            </a:r>
            <a:r>
              <a:rPr lang="en-US" sz="3200" dirty="0">
                <a:latin typeface="Calibri" panose="020F0502020204030204" charset="0"/>
                <a:cs typeface="Calibri" panose="020F0502020204030204" charset="0"/>
              </a:rPr>
              <a:t> can </a:t>
            </a:r>
            <a:r>
              <a:rPr lang="en-US" sz="3200" dirty="0" err="1">
                <a:latin typeface="Calibri" panose="020F0502020204030204" charset="0"/>
                <a:cs typeface="Calibri" panose="020F0502020204030204" charset="0"/>
              </a:rPr>
              <a:t>đó</a:t>
            </a:r>
            <a:r>
              <a:rPr lang="en-US" sz="3200" dirty="0">
                <a:latin typeface="Calibri" panose="020F0502020204030204" charset="0"/>
                <a:cs typeface="Calibri" panose="020F0502020204030204" charset="0"/>
              </a:rPr>
              <a:t> sang 3 ca, </a:t>
            </a:r>
            <a:r>
              <a:rPr lang="en-US" sz="3200" dirty="0" err="1">
                <a:latin typeface="Calibri" panose="020F0502020204030204" charset="0"/>
                <a:cs typeface="Calibri" panose="020F0502020204030204" charset="0"/>
              </a:rPr>
              <a:t>mỗi</a:t>
            </a:r>
            <a:r>
              <a:rPr lang="en-US" sz="3200" dirty="0">
                <a:latin typeface="Calibri" panose="020F0502020204030204" charset="0"/>
                <a:cs typeface="Calibri" panose="020F0502020204030204" charset="0"/>
              </a:rPr>
              <a:t> ca 2 </a:t>
            </a:r>
            <a:r>
              <a:rPr lang="en-US" sz="3200" i="1" dirty="0">
                <a:latin typeface="Calibri" panose="020F0502020204030204" charset="0"/>
                <a:cs typeface="Calibri" panose="020F0502020204030204" charset="0"/>
              </a:rPr>
              <a:t>l</a:t>
            </a:r>
            <a:r>
              <a:rPr lang="en-US" sz="3200" dirty="0"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lang="en-US" sz="3200" dirty="0" err="1">
                <a:latin typeface="Calibri" panose="020F0502020204030204" charset="0"/>
                <a:cs typeface="Calibri" panose="020F0502020204030204" charset="0"/>
              </a:rPr>
              <a:t>Hỏi</a:t>
            </a:r>
            <a:r>
              <a:rPr lang="en-US" sz="32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dirty="0" err="1">
                <a:latin typeface="Calibri" panose="020F0502020204030204" charset="0"/>
                <a:cs typeface="Calibri" panose="020F0502020204030204" charset="0"/>
              </a:rPr>
              <a:t>trong</a:t>
            </a:r>
            <a:r>
              <a:rPr lang="en-US" sz="3200" dirty="0">
                <a:latin typeface="Calibri" panose="020F0502020204030204" charset="0"/>
                <a:cs typeface="Calibri" panose="020F0502020204030204" charset="0"/>
              </a:rPr>
              <a:t> can </a:t>
            </a:r>
            <a:r>
              <a:rPr lang="en-US" sz="3200" dirty="0" err="1">
                <a:latin typeface="Calibri" panose="020F0502020204030204" charset="0"/>
                <a:cs typeface="Calibri" panose="020F0502020204030204" charset="0"/>
              </a:rPr>
              <a:t>còn</a:t>
            </a:r>
            <a:r>
              <a:rPr lang="en-US" sz="32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dirty="0" err="1">
                <a:latin typeface="Calibri" panose="020F0502020204030204" charset="0"/>
                <a:cs typeface="Calibri" panose="020F0502020204030204" charset="0"/>
              </a:rPr>
              <a:t>lại</a:t>
            </a:r>
            <a:r>
              <a:rPr lang="en-US" sz="3200" dirty="0">
                <a:latin typeface="Calibri" panose="020F0502020204030204" charset="0"/>
                <a:cs typeface="Calibri" panose="020F0502020204030204" charset="0"/>
              </a:rPr>
              <a:t> bao </a:t>
            </a:r>
            <a:r>
              <a:rPr lang="en-US" sz="3200" dirty="0" err="1">
                <a:latin typeface="Calibri" panose="020F0502020204030204" charset="0"/>
                <a:cs typeface="Calibri" panose="020F0502020204030204" charset="0"/>
              </a:rPr>
              <a:t>nhiêu</a:t>
            </a:r>
            <a:r>
              <a:rPr lang="en-US" sz="32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dirty="0" err="1">
                <a:latin typeface="Calibri" panose="020F0502020204030204" charset="0"/>
                <a:cs typeface="Calibri" panose="020F0502020204030204" charset="0"/>
              </a:rPr>
              <a:t>lít</a:t>
            </a:r>
            <a:r>
              <a:rPr lang="en-US" sz="32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dirty="0" err="1">
                <a:latin typeface="Calibri" panose="020F0502020204030204" charset="0"/>
                <a:cs typeface="Calibri" panose="020F0502020204030204" charset="0"/>
              </a:rPr>
              <a:t>nước</a:t>
            </a:r>
            <a:r>
              <a:rPr lang="en-US" sz="3200" dirty="0">
                <a:latin typeface="Calibri" panose="020F0502020204030204" charset="0"/>
                <a:cs typeface="Calibri" panose="020F0502020204030204" charset="0"/>
              </a:rPr>
              <a:t>? </a:t>
            </a:r>
          </a:p>
        </p:txBody>
      </p:sp>
      <p:pic>
        <p:nvPicPr>
          <p:cNvPr id="10" name="Picture 9" descr="A picture containing text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59" y="3990976"/>
            <a:ext cx="2526366" cy="238601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591300" y="5257800"/>
            <a:ext cx="1419224" cy="1419224"/>
            <a:chOff x="6638925" y="5010150"/>
            <a:chExt cx="1419224" cy="1419224"/>
          </a:xfrm>
        </p:grpSpPr>
        <p:pic>
          <p:nvPicPr>
            <p:cNvPr id="12" name="Picture 11" descr="A picture containing cup, coffee, coffee cup, tableware&#10;&#10;Description automatically generated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925" y="5010150"/>
              <a:ext cx="1419224" cy="141922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200900" y="5505450"/>
              <a:ext cx="600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alibri" panose="020F0502020204030204" charset="0"/>
                  <a:cs typeface="Calibri" panose="020F0502020204030204" charset="0"/>
                </a:rPr>
                <a:t>2 </a:t>
              </a:r>
              <a:r>
                <a:rPr lang="en-US" sz="2000" b="1" i="1" dirty="0">
                  <a:latin typeface="Calibri" panose="020F0502020204030204" charset="0"/>
                  <a:cs typeface="Calibri" panose="020F0502020204030204" charset="0"/>
                </a:rPr>
                <a:t>l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419725" y="5229225"/>
            <a:ext cx="1419224" cy="1419224"/>
            <a:chOff x="6638925" y="5010150"/>
            <a:chExt cx="1419224" cy="1419224"/>
          </a:xfrm>
        </p:grpSpPr>
        <p:pic>
          <p:nvPicPr>
            <p:cNvPr id="17" name="Picture 16" descr="A picture containing cup, coffee, coffee cup, tableware&#10;&#10;Description automatically generated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925" y="5010150"/>
              <a:ext cx="1419224" cy="141922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200900" y="5505450"/>
              <a:ext cx="600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alibri" panose="020F0502020204030204" charset="0"/>
                  <a:cs typeface="Calibri" panose="020F0502020204030204" charset="0"/>
                </a:rPr>
                <a:t>2 </a:t>
              </a:r>
              <a:r>
                <a:rPr lang="en-US" sz="2000" b="1" i="1" dirty="0">
                  <a:latin typeface="Calibri" panose="020F0502020204030204" charset="0"/>
                  <a:cs typeface="Calibri" panose="020F0502020204030204" charset="0"/>
                </a:rPr>
                <a:t>l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81475" y="5238750"/>
            <a:ext cx="1419224" cy="1419224"/>
            <a:chOff x="6638925" y="5010150"/>
            <a:chExt cx="1419224" cy="1419224"/>
          </a:xfrm>
        </p:grpSpPr>
        <p:pic>
          <p:nvPicPr>
            <p:cNvPr id="21" name="Picture 20" descr="A picture containing cup, coffee, coffee cup, tableware&#10;&#10;Description automatically generated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925" y="5010150"/>
              <a:ext cx="1419224" cy="141922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200900" y="5505450"/>
              <a:ext cx="600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alibri" panose="020F0502020204030204" charset="0"/>
                  <a:cs typeface="Calibri" panose="020F0502020204030204" charset="0"/>
                </a:rPr>
                <a:t>2 </a:t>
              </a:r>
              <a:r>
                <a:rPr lang="en-US" sz="2000" b="1" i="1" dirty="0">
                  <a:latin typeface="Calibri" panose="020F0502020204030204" charset="0"/>
                  <a:cs typeface="Calibri" panose="020F0502020204030204" charset="0"/>
                </a:rPr>
                <a:t>l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0625" y="4033504"/>
            <a:ext cx="1247776" cy="2205371"/>
          </a:xfrm>
          <a:prstGeom prst="rect">
            <a:avLst/>
          </a:prstGeom>
        </p:spPr>
      </p:pic>
      <p:sp>
        <p:nvSpPr>
          <p:cNvPr id="24" name="Speech Bubble: Rectangle with Corners Rounded 23"/>
          <p:cNvSpPr/>
          <p:nvPr/>
        </p:nvSpPr>
        <p:spPr>
          <a:xfrm>
            <a:off x="1447800" y="2581275"/>
            <a:ext cx="4105275" cy="1276350"/>
          </a:xfrm>
          <a:prstGeom prst="wedgeRoundRectCallout">
            <a:avLst>
              <a:gd name="adj1" fmla="val -34058"/>
              <a:gd name="adj2" fmla="val 6921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Trước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hết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tính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số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lít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nước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ở 3 ca,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sau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đó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tính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số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lít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nước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còn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dirty="0" err="1">
                <a:latin typeface="Calibri" panose="020F0502020204030204" charset="0"/>
                <a:cs typeface="Calibri" panose="020F0502020204030204" charset="0"/>
              </a:rPr>
              <a:t>lại</a:t>
            </a:r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.</a:t>
            </a:r>
          </a:p>
        </p:txBody>
      </p:sp>
      <p:sp>
        <p:nvSpPr>
          <p:cNvPr id="25" name="Speech Bubble: Rectangle with Corners Rounded 24"/>
          <p:cNvSpPr/>
          <p:nvPr/>
        </p:nvSpPr>
        <p:spPr>
          <a:xfrm>
            <a:off x="7315200" y="1828800"/>
            <a:ext cx="4762501" cy="1619249"/>
          </a:xfrm>
          <a:prstGeom prst="wedgeRoundRectCallout">
            <a:avLst>
              <a:gd name="adj1" fmla="val -12241"/>
              <a:gd name="adj2" fmla="val 75933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latin typeface="Calibri" panose="020F0502020204030204" charset="0"/>
                <a:cs typeface="Calibri" panose="020F0502020204030204" charset="0"/>
              </a:rPr>
              <a:t>Tính</a:t>
            </a:r>
            <a:r>
              <a:rPr lang="en-US" sz="2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600" dirty="0" err="1">
                <a:latin typeface="Calibri" panose="020F0502020204030204" charset="0"/>
                <a:cs typeface="Calibri" panose="020F0502020204030204" charset="0"/>
              </a:rPr>
              <a:t>như</a:t>
            </a:r>
            <a:r>
              <a:rPr lang="en-US" sz="2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600" dirty="0" err="1">
                <a:latin typeface="Calibri" panose="020F0502020204030204" charset="0"/>
                <a:cs typeface="Calibri" panose="020F0502020204030204" charset="0"/>
              </a:rPr>
              <a:t>Việt</a:t>
            </a:r>
            <a:r>
              <a:rPr lang="en-US" sz="2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600" dirty="0" err="1">
                <a:latin typeface="Calibri" panose="020F0502020204030204" charset="0"/>
                <a:cs typeface="Calibri" panose="020F0502020204030204" charset="0"/>
              </a:rPr>
              <a:t>là</a:t>
            </a:r>
            <a:r>
              <a:rPr lang="en-US" sz="2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600" dirty="0" err="1">
                <a:latin typeface="Calibri" panose="020F0502020204030204" charset="0"/>
                <a:cs typeface="Calibri" panose="020F0502020204030204" charset="0"/>
              </a:rPr>
              <a:t>đúng</a:t>
            </a:r>
            <a:r>
              <a:rPr lang="en-US" sz="2600" dirty="0">
                <a:latin typeface="Calibri" panose="020F0502020204030204" charset="0"/>
                <a:cs typeface="Calibri" panose="020F0502020204030204" charset="0"/>
              </a:rPr>
              <a:t>. Ta </a:t>
            </a:r>
            <a:r>
              <a:rPr lang="en-US" sz="2600" dirty="0" err="1">
                <a:latin typeface="Calibri" panose="020F0502020204030204" charset="0"/>
                <a:cs typeface="Calibri" panose="020F0502020204030204" charset="0"/>
              </a:rPr>
              <a:t>cũng</a:t>
            </a:r>
            <a:r>
              <a:rPr lang="en-US" sz="2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600" dirty="0" err="1">
                <a:latin typeface="Calibri" panose="020F0502020204030204" charset="0"/>
                <a:cs typeface="Calibri" panose="020F0502020204030204" charset="0"/>
              </a:rPr>
              <a:t>có</a:t>
            </a:r>
            <a:r>
              <a:rPr lang="en-US" sz="2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600" dirty="0" err="1">
                <a:latin typeface="Calibri" panose="020F0502020204030204" charset="0"/>
                <a:cs typeface="Calibri" panose="020F0502020204030204" charset="0"/>
              </a:rPr>
              <a:t>thể</a:t>
            </a:r>
            <a:r>
              <a:rPr lang="en-US" sz="2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600" dirty="0" err="1">
                <a:latin typeface="Calibri" panose="020F0502020204030204" charset="0"/>
                <a:cs typeface="Calibri" panose="020F0502020204030204" charset="0"/>
              </a:rPr>
              <a:t>tính</a:t>
            </a:r>
            <a:r>
              <a:rPr lang="en-US" sz="2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600" dirty="0" err="1">
                <a:latin typeface="Calibri" panose="020F0502020204030204" charset="0"/>
                <a:cs typeface="Calibri" panose="020F0502020204030204" charset="0"/>
              </a:rPr>
              <a:t>gộp</a:t>
            </a:r>
            <a:r>
              <a:rPr lang="en-US" sz="2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600" dirty="0" err="1">
                <a:latin typeface="Calibri" panose="020F0502020204030204" charset="0"/>
                <a:cs typeface="Calibri" panose="020F0502020204030204" charset="0"/>
              </a:rPr>
              <a:t>lại</a:t>
            </a:r>
            <a:r>
              <a:rPr lang="en-US" sz="2600" dirty="0">
                <a:latin typeface="Calibri" panose="020F0502020204030204" charset="0"/>
                <a:cs typeface="Calibri" panose="020F0502020204030204" charset="0"/>
              </a:rPr>
              <a:t>: </a:t>
            </a:r>
            <a:r>
              <a:rPr lang="en-US" sz="2600" dirty="0" err="1">
                <a:latin typeface="Calibri" panose="020F0502020204030204" charset="0"/>
                <a:cs typeface="Calibri" panose="020F0502020204030204" charset="0"/>
              </a:rPr>
              <a:t>Tính</a:t>
            </a:r>
            <a:r>
              <a:rPr lang="en-US" sz="2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600" dirty="0" err="1">
                <a:latin typeface="Calibri" panose="020F0502020204030204" charset="0"/>
                <a:cs typeface="Calibri" panose="020F0502020204030204" charset="0"/>
              </a:rPr>
              <a:t>giá</a:t>
            </a:r>
            <a:r>
              <a:rPr lang="en-US" sz="2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600" dirty="0" err="1">
                <a:latin typeface="Calibri" panose="020F0502020204030204" charset="0"/>
                <a:cs typeface="Calibri" panose="020F0502020204030204" charset="0"/>
              </a:rPr>
              <a:t>trị</a:t>
            </a:r>
            <a:r>
              <a:rPr lang="en-US" sz="2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600" dirty="0" err="1">
                <a:latin typeface="Calibri" panose="020F0502020204030204" charset="0"/>
                <a:cs typeface="Calibri" panose="020F0502020204030204" charset="0"/>
              </a:rPr>
              <a:t>của</a:t>
            </a:r>
            <a:r>
              <a:rPr lang="en-US" sz="2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600" dirty="0" err="1">
                <a:latin typeface="Calibri" panose="020F0502020204030204" charset="0"/>
                <a:cs typeface="Calibri" panose="020F0502020204030204" charset="0"/>
              </a:rPr>
              <a:t>biểu</a:t>
            </a:r>
            <a:r>
              <a:rPr lang="en-US" sz="2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600" dirty="0" err="1">
                <a:latin typeface="Calibri" panose="020F0502020204030204" charset="0"/>
                <a:cs typeface="Calibri" panose="020F0502020204030204" charset="0"/>
              </a:rPr>
              <a:t>thức</a:t>
            </a:r>
            <a:r>
              <a:rPr lang="en-US" sz="2600" dirty="0">
                <a:latin typeface="Calibri" panose="020F0502020204030204" charset="0"/>
                <a:cs typeface="Calibri" panose="020F0502020204030204" charset="0"/>
              </a:rPr>
              <a:t> 10 – 2 x 3 </a:t>
            </a:r>
            <a:r>
              <a:rPr lang="en-US" sz="2600" dirty="0" err="1">
                <a:latin typeface="Calibri" panose="020F0502020204030204" charset="0"/>
                <a:cs typeface="Calibri" panose="020F0502020204030204" charset="0"/>
              </a:rPr>
              <a:t>để</a:t>
            </a:r>
            <a:r>
              <a:rPr lang="en-US" sz="2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600" dirty="0" err="1">
                <a:latin typeface="Calibri" panose="020F0502020204030204" charset="0"/>
                <a:cs typeface="Calibri" panose="020F0502020204030204" charset="0"/>
              </a:rPr>
              <a:t>tìm</a:t>
            </a:r>
            <a:r>
              <a:rPr lang="en-US" sz="2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600" dirty="0" err="1">
                <a:latin typeface="Calibri" panose="020F0502020204030204" charset="0"/>
                <a:cs typeface="Calibri" panose="020F0502020204030204" charset="0"/>
              </a:rPr>
              <a:t>số</a:t>
            </a:r>
            <a:r>
              <a:rPr lang="en-US" sz="2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600" dirty="0" err="1">
                <a:latin typeface="Calibri" panose="020F0502020204030204" charset="0"/>
                <a:cs typeface="Calibri" panose="020F0502020204030204" charset="0"/>
              </a:rPr>
              <a:t>lít</a:t>
            </a:r>
            <a:r>
              <a:rPr lang="en-US" sz="2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600" dirty="0" err="1">
                <a:latin typeface="Calibri" panose="020F0502020204030204" charset="0"/>
                <a:cs typeface="Calibri" panose="020F0502020204030204" charset="0"/>
              </a:rPr>
              <a:t>nước</a:t>
            </a:r>
            <a:r>
              <a:rPr lang="en-US" sz="2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600" dirty="0" err="1">
                <a:latin typeface="Calibri" panose="020F0502020204030204" charset="0"/>
                <a:cs typeface="Calibri" panose="020F0502020204030204" charset="0"/>
              </a:rPr>
              <a:t>còn</a:t>
            </a:r>
            <a:r>
              <a:rPr lang="en-US" sz="26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600" dirty="0" err="1">
                <a:latin typeface="Calibri" panose="020F0502020204030204" charset="0"/>
                <a:cs typeface="Calibri" panose="020F0502020204030204" charset="0"/>
              </a:rPr>
              <a:t>lại</a:t>
            </a:r>
            <a:r>
              <a:rPr lang="en-US" sz="2600" dirty="0">
                <a:latin typeface="Calibri" panose="020F0502020204030204" charset="0"/>
                <a:cs typeface="Calibri" panose="020F0502020204030204" charset="0"/>
              </a:rPr>
              <a:t>  </a:t>
            </a:r>
            <a:r>
              <a:rPr lang="en-US" sz="2600" dirty="0" err="1">
                <a:latin typeface="Calibri" panose="020F0502020204030204" charset="0"/>
                <a:cs typeface="Calibri" panose="020F0502020204030204" charset="0"/>
              </a:rPr>
              <a:t>trong</a:t>
            </a:r>
            <a:r>
              <a:rPr lang="en-US" sz="2600" dirty="0">
                <a:latin typeface="Calibri" panose="020F0502020204030204" charset="0"/>
                <a:cs typeface="Calibri" panose="020F0502020204030204" charset="0"/>
              </a:rPr>
              <a:t> can.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409575"/>
            <a:ext cx="11858171" cy="5838825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9100" y="809625"/>
            <a:ext cx="11220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libri" panose="020F0502020204030204" charset="0"/>
                <a:cs typeface="Calibri" panose="020F0502020204030204" charset="0"/>
              </a:rPr>
              <a:t>b) </a:t>
            </a:r>
            <a:r>
              <a:rPr lang="en-US" sz="3200" dirty="0" err="1">
                <a:latin typeface="Calibri" panose="020F0502020204030204" charset="0"/>
                <a:cs typeface="Calibri" panose="020F0502020204030204" charset="0"/>
              </a:rPr>
              <a:t>Tính</a:t>
            </a:r>
            <a:r>
              <a:rPr lang="en-US" sz="32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dirty="0" err="1">
                <a:latin typeface="Calibri" panose="020F0502020204030204" charset="0"/>
                <a:cs typeface="Calibri" panose="020F0502020204030204" charset="0"/>
              </a:rPr>
              <a:t>giá</a:t>
            </a:r>
            <a:r>
              <a:rPr lang="en-US" sz="32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dirty="0" err="1">
                <a:latin typeface="Calibri" panose="020F0502020204030204" charset="0"/>
                <a:cs typeface="Calibri" panose="020F0502020204030204" charset="0"/>
              </a:rPr>
              <a:t>trị</a:t>
            </a:r>
            <a:r>
              <a:rPr lang="en-US" sz="32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dirty="0" err="1">
                <a:latin typeface="Calibri" panose="020F0502020204030204" charset="0"/>
                <a:cs typeface="Calibri" panose="020F0502020204030204" charset="0"/>
              </a:rPr>
              <a:t>của</a:t>
            </a:r>
            <a:r>
              <a:rPr lang="en-US" sz="32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dirty="0" err="1">
                <a:latin typeface="Calibri" panose="020F0502020204030204" charset="0"/>
                <a:cs typeface="Calibri" panose="020F0502020204030204" charset="0"/>
              </a:rPr>
              <a:t>biểu</a:t>
            </a:r>
            <a:r>
              <a:rPr lang="en-US" sz="32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dirty="0" err="1">
                <a:latin typeface="Calibri" panose="020F0502020204030204" charset="0"/>
                <a:cs typeface="Calibri" panose="020F0502020204030204" charset="0"/>
              </a:rPr>
              <a:t>thức</a:t>
            </a:r>
            <a:r>
              <a:rPr lang="en-US" sz="3200" dirty="0">
                <a:latin typeface="Calibri" panose="020F0502020204030204" charset="0"/>
                <a:cs typeface="Calibri" panose="020F0502020204030204" charset="0"/>
              </a:rPr>
              <a:t> 10 – 2 x 3 </a:t>
            </a:r>
            <a:r>
              <a:rPr lang="en-US" sz="3200" dirty="0" err="1">
                <a:latin typeface="Calibri" panose="020F0502020204030204" charset="0"/>
                <a:cs typeface="Calibri" panose="020F0502020204030204" charset="0"/>
              </a:rPr>
              <a:t>như</a:t>
            </a:r>
            <a:r>
              <a:rPr lang="en-US" sz="32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dirty="0" err="1">
                <a:latin typeface="Calibri" panose="020F0502020204030204" charset="0"/>
                <a:cs typeface="Calibri" panose="020F0502020204030204" charset="0"/>
              </a:rPr>
              <a:t>sau</a:t>
            </a:r>
            <a:r>
              <a:rPr lang="en-US" sz="3200" dirty="0">
                <a:latin typeface="Calibri" panose="020F0502020204030204" charset="0"/>
                <a:cs typeface="Calibri" panose="020F0502020204030204" charset="0"/>
              </a:rPr>
              <a:t>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0000" y="1447800"/>
            <a:ext cx="7629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libri" panose="020F0502020204030204" charset="0"/>
                <a:cs typeface="Calibri" panose="020F0502020204030204" charset="0"/>
              </a:rPr>
              <a:t>10 – 2 x 3 = 10 - 6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15000" y="2057400"/>
            <a:ext cx="294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libri" panose="020F0502020204030204" charset="0"/>
                <a:cs typeface="Calibri" panose="020F0502020204030204" charset="0"/>
              </a:rPr>
              <a:t>= 4</a:t>
            </a:r>
          </a:p>
        </p:txBody>
      </p:sp>
      <p:sp>
        <p:nvSpPr>
          <p:cNvPr id="2" name="Rectangle 1"/>
          <p:cNvSpPr/>
          <p:nvPr/>
        </p:nvSpPr>
        <p:spPr>
          <a:xfrm>
            <a:off x="285750" y="2933700"/>
            <a:ext cx="11582400" cy="2590800"/>
          </a:xfrm>
          <a:prstGeom prst="rect">
            <a:avLst/>
          </a:prstGeom>
          <a:solidFill>
            <a:srgbClr val="BAE9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8125" y="3152775"/>
            <a:ext cx="11468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Nếu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trong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biểu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thức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có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các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phép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tính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cộng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trừ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nhân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, chia ta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thực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hiện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các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phép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tính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nhân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, chia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trước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;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rồi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thực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hiện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các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phép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tính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cộng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trừ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sau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0500" y="4191000"/>
            <a:ext cx="11468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Nếu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trong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biểu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thức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có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các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phép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tính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cộng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trừ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hoặc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chỉ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có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phép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tính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nhân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, chia, ta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thực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hiện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các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phép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tính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theo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thứ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tự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từ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trái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 sang </a:t>
            </a:r>
            <a:r>
              <a:rPr lang="en-US" sz="2800" b="1" dirty="0" err="1">
                <a:latin typeface="Calibri" panose="020F0502020204030204" charset="0"/>
                <a:cs typeface="Calibri" panose="020F0502020204030204" charset="0"/>
              </a:rPr>
              <a:t>phải</a:t>
            </a:r>
            <a:r>
              <a:rPr lang="en-US" sz="2800" b="1" dirty="0">
                <a:latin typeface="Calibri" panose="020F0502020204030204" charset="0"/>
                <a:cs typeface="Calibri" panose="020F0502020204030204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74320"/>
            <a:ext cx="11858171" cy="618363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" y="452437"/>
            <a:ext cx="1657350" cy="714375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821843" y="546570"/>
            <a:ext cx="619044" cy="584775"/>
            <a:chOff x="621568" y="794220"/>
            <a:chExt cx="619044" cy="58477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1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381374" y="533400"/>
            <a:ext cx="827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Tính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giá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trị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của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biểu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thức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(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theo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mẫu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):</a:t>
            </a:r>
            <a:endParaRPr lang="en-US" sz="3600" dirty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" y="1852612"/>
            <a:ext cx="4319035" cy="2224088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886450" y="1777492"/>
          <a:ext cx="3343275" cy="21457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4000" b="1" dirty="0">
                          <a:effectLst/>
                          <a:latin typeface="Calibri" panose="020F0502020204030204" charset="0"/>
                          <a:cs typeface="Calibri" panose="020F0502020204030204" charset="0"/>
                        </a:rPr>
                        <a:t> 30 : 5 x 2</a:t>
                      </a:r>
                    </a:p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4000" b="1" dirty="0">
                          <a:effectLst/>
                          <a:latin typeface="Calibri" panose="020F0502020204030204" charset="0"/>
                          <a:cs typeface="Calibri" panose="020F0502020204030204" charset="0"/>
                        </a:rPr>
                        <a:t> 24 + 5 x 6 </a:t>
                      </a:r>
                    </a:p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4000" b="1" dirty="0">
                          <a:effectLst/>
                          <a:latin typeface="Calibri" panose="020F0502020204030204" charset="0"/>
                          <a:cs typeface="Calibri" panose="020F0502020204030204" charset="0"/>
                        </a:rPr>
                        <a:t> 30 – 18 : 3</a:t>
                      </a: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90512" y="4534585"/>
            <a:ext cx="42814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b="1" i="0" dirty="0">
                <a:solidFill>
                  <a:srgbClr val="FF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a) 30 : 5 x 2 = 6 x 2 </a:t>
            </a:r>
          </a:p>
          <a:p>
            <a:pPr algn="just"/>
            <a:r>
              <a:rPr lang="pt-BR" sz="3200" b="1" i="0" dirty="0">
                <a:solidFill>
                  <a:srgbClr val="FF000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                      = 12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76712" y="4525060"/>
            <a:ext cx="42814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32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b) 24 + 5 x 6 = 24 + 30 </a:t>
            </a:r>
          </a:p>
          <a:p>
            <a:pPr algn="just"/>
            <a:r>
              <a:rPr lang="pl-PL" sz="32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                    </a:t>
            </a:r>
            <a:r>
              <a:rPr lang="en-US" sz="3200" b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3200" b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32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= 54 </a:t>
            </a:r>
            <a:endParaRPr lang="pt-BR" sz="3200" b="1" i="0" dirty="0">
              <a:solidFill>
                <a:srgbClr val="FF0000"/>
              </a:solidFill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77237" y="4486960"/>
            <a:ext cx="42814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32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c) 30 – 18 : 3 = 30 – 6</a:t>
            </a:r>
          </a:p>
          <a:p>
            <a:pPr algn="just"/>
            <a:r>
              <a:rPr lang="pl-PL" sz="32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                    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 </a:t>
            </a:r>
            <a:r>
              <a:rPr lang="pl-PL" sz="32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= 24</a:t>
            </a:r>
            <a:endParaRPr lang="pt-BR" sz="3200" b="1" i="0" dirty="0">
              <a:solidFill>
                <a:srgbClr val="FF0000"/>
              </a:solidFill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85725"/>
            <a:ext cx="11858171" cy="6372225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229749"/>
            <a:ext cx="1466850" cy="632263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717068" y="127470"/>
            <a:ext cx="619044" cy="584775"/>
            <a:chOff x="621568" y="794220"/>
            <a:chExt cx="619044" cy="58477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2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276599" y="114300"/>
            <a:ext cx="827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Chọn</a:t>
            </a:r>
            <a:r>
              <a:rPr lang="en-US" sz="3600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giá</a:t>
            </a:r>
            <a:r>
              <a:rPr lang="en-US" sz="3600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trị</a:t>
            </a:r>
            <a:r>
              <a:rPr lang="en-US" sz="3600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pic>
        <p:nvPicPr>
          <p:cNvPr id="3" name="Picture 2" descr="A picture containing text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114424"/>
            <a:ext cx="6858000" cy="521017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571692" y="2959436"/>
            <a:ext cx="1275158" cy="773171"/>
            <a:chOff x="4571692" y="2959436"/>
            <a:chExt cx="1275158" cy="77317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71692" y="2959436"/>
              <a:ext cx="1275158" cy="77317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flipH="1">
              <a:off x="4935563" y="3133403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highlight>
                    <a:srgbClr val="FFFF00"/>
                  </a:highlight>
                  <a:latin typeface="Calibri" panose="020F0502020204030204" charset="0"/>
                  <a:cs typeface="Calibri" panose="020F0502020204030204" charset="0"/>
                </a:rPr>
                <a:t>48</a:t>
              </a:r>
              <a:endParaRPr lang="vi-VN" sz="3200" b="1" dirty="0">
                <a:solidFill>
                  <a:srgbClr val="0070C0"/>
                </a:solidFill>
                <a:highlight>
                  <a:srgbClr val="FFFF00"/>
                </a:highlight>
                <a:latin typeface="Calibri" panose="020F0502020204030204" charset="0"/>
                <a:cs typeface="Calibri" panose="020F050202020403020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38642" y="2511761"/>
            <a:ext cx="1275158" cy="773171"/>
            <a:chOff x="4571692" y="2959436"/>
            <a:chExt cx="1275158" cy="77317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71692" y="2959436"/>
              <a:ext cx="1275158" cy="77317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 flipH="1">
              <a:off x="4935563" y="3133403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highlight>
                    <a:srgbClr val="FFFF00"/>
                  </a:highlight>
                  <a:latin typeface="Calibri" panose="020F0502020204030204" charset="0"/>
                  <a:cs typeface="Calibri" panose="020F0502020204030204" charset="0"/>
                </a:rPr>
                <a:t>46</a:t>
              </a:r>
              <a:endParaRPr lang="vi-VN" sz="3200" b="1" dirty="0">
                <a:solidFill>
                  <a:srgbClr val="0070C0"/>
                </a:solidFill>
                <a:highlight>
                  <a:srgbClr val="FFFF00"/>
                </a:highlight>
                <a:latin typeface="Calibri" panose="020F0502020204030204" charset="0"/>
                <a:cs typeface="Calibri" panose="020F050202020403020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85967" y="4169111"/>
            <a:ext cx="1275158" cy="773171"/>
            <a:chOff x="4571692" y="2959436"/>
            <a:chExt cx="1275158" cy="77317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71692" y="2959436"/>
              <a:ext cx="1275158" cy="77317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flipH="1">
              <a:off x="4935563" y="3133403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highlight>
                    <a:srgbClr val="FFFF00"/>
                  </a:highlight>
                  <a:latin typeface="Calibri" panose="020F0502020204030204" charset="0"/>
                  <a:cs typeface="Calibri" panose="020F0502020204030204" charset="0"/>
                </a:rPr>
                <a:t>47</a:t>
              </a:r>
              <a:endParaRPr lang="vi-VN" sz="3200" b="1" dirty="0">
                <a:solidFill>
                  <a:srgbClr val="0070C0"/>
                </a:solidFill>
                <a:highlight>
                  <a:srgbClr val="FFFF00"/>
                </a:highlight>
                <a:latin typeface="Calibri" panose="020F0502020204030204" charset="0"/>
                <a:cs typeface="Calibri" panose="020F050202020403020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86242" y="3873836"/>
            <a:ext cx="1275158" cy="773171"/>
            <a:chOff x="4571692" y="2959436"/>
            <a:chExt cx="1275158" cy="77317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71692" y="2959436"/>
              <a:ext cx="1275158" cy="77317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flipH="1">
              <a:off x="4935563" y="3133403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highlight>
                    <a:srgbClr val="FFFF00"/>
                  </a:highlight>
                  <a:latin typeface="Calibri" panose="020F0502020204030204" charset="0"/>
                  <a:cs typeface="Calibri" panose="020F0502020204030204" charset="0"/>
                </a:rPr>
                <a:t>45</a:t>
              </a:r>
              <a:endParaRPr lang="vi-VN" sz="3200" b="1" dirty="0">
                <a:solidFill>
                  <a:srgbClr val="0070C0"/>
                </a:solidFill>
                <a:highlight>
                  <a:srgbClr val="FFFF00"/>
                </a:highlight>
                <a:latin typeface="Calibri" panose="020F0502020204030204" charset="0"/>
                <a:cs typeface="Calibri" panose="020F0502020204030204" charset="0"/>
              </a:endParaRPr>
            </a:p>
          </p:txBody>
        </p:sp>
      </p:grpSp>
      <p:pic>
        <p:nvPicPr>
          <p:cNvPr id="7" name="Picture 6" descr="A picture containing diagram&#10;&#10;Description automatically generate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403" y="709612"/>
            <a:ext cx="2492759" cy="1681163"/>
          </a:xfrm>
          <a:prstGeom prst="rect">
            <a:avLst/>
          </a:prstGeom>
        </p:spPr>
      </p:pic>
      <p:pic>
        <p:nvPicPr>
          <p:cNvPr id="25" name="Picture 24" descr="Graphical user interface&#10;&#10;Description automatically generated with medium confidenc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4438650"/>
            <a:ext cx="3145154" cy="1919287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162" y="607915"/>
            <a:ext cx="2224088" cy="2254348"/>
          </a:xfrm>
          <a:prstGeom prst="rect">
            <a:avLst/>
          </a:prstGeom>
        </p:spPr>
      </p:pic>
      <p:pic>
        <p:nvPicPr>
          <p:cNvPr id="32" name="Picture 31" descr="A picture containing text&#10;&#10;Description automatically generated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863" y="4076700"/>
            <a:ext cx="2418291" cy="193994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657600" y="762000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45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734675" y="704850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46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04925" y="5372100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48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887075" y="4905375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47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23581 -0.2377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-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0.10091 -0.0571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" y="-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-0.08658 0.2594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28841 0.0025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Microsoft Office PowerPoint</Application>
  <PresentationFormat>Widescreen</PresentationFormat>
  <Paragraphs>68</Paragraphs>
  <Slides>14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等线</vt:lpstr>
      <vt:lpstr>#9Slide02 Noi dung dai</vt:lpstr>
      <vt:lpstr>Arial</vt:lpstr>
      <vt:lpstr>Calibri</vt:lpstr>
      <vt:lpstr>Calibri Light</vt:lpstr>
      <vt:lpstr>Tahoma</vt:lpstr>
      <vt:lpstr>Times New Roman</vt:lpstr>
      <vt:lpstr>UTM Avo</vt:lpstr>
      <vt:lpstr>UTM Habano</vt:lpstr>
      <vt:lpstr>方正卡通简体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FPT</dc:creator>
  <cp:lastModifiedBy>Thương Phạm</cp:lastModifiedBy>
  <cp:revision>2</cp:revision>
  <dcterms:created xsi:type="dcterms:W3CDTF">2023-11-07T02:40:09Z</dcterms:created>
  <dcterms:modified xsi:type="dcterms:W3CDTF">2025-12-27T04:58:41Z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345B67D888984D839E5DCE68CB81839F_11</vt:lpwstr>
  </property>
  <property fmtid="{D5CDD505-2E9C-101B-9397-08002B2CF9AE}" pid="3" name="KSOProductBuildVer">
    <vt:lpwstr>1033-12.2.0.13266</vt:lpwstr>
  </property>
</Properties>
</file>