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50214" y="167302"/>
            <a:ext cx="7216300" cy="882929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20...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0214" y="4218982"/>
            <a:ext cx="8699746" cy="1572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761" y="-28041"/>
            <a:ext cx="12161520" cy="1374552"/>
            <a:chOff x="732268" y="921241"/>
            <a:chExt cx="11897539" cy="1374552"/>
          </a:xfrm>
        </p:grpSpPr>
        <p:sp>
          <p:nvSpPr>
            <p:cNvPr id="28" name="Rounded Rectangle 27"/>
            <p:cNvSpPr/>
            <p:nvPr/>
          </p:nvSpPr>
          <p:spPr>
            <a:xfrm>
              <a:off x="1839887" y="1233715"/>
              <a:ext cx="10789920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1.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Biểu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thức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nào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có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giá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trị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lớn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nhất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?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Biểu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thức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nào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có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giá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trị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bé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nhất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?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+mj-lt"/>
                <a:ea typeface="Microsoft YaHei" panose="020B0503020204020204" charset="-122"/>
                <a:cs typeface="+mn-cs"/>
              </a:endParaRPr>
            </a:p>
          </p:txBody>
        </p:sp>
        <p:pic>
          <p:nvPicPr>
            <p:cNvPr id="25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29753" y="1526905"/>
            <a:ext cx="2545527" cy="1639106"/>
            <a:chOff x="741501" y="1557385"/>
            <a:chExt cx="2545527" cy="1639106"/>
          </a:xfrm>
        </p:grpSpPr>
        <p:sp>
          <p:nvSpPr>
            <p:cNvPr id="20" name="Rounded Rectangle 25"/>
            <p:cNvSpPr/>
            <p:nvPr/>
          </p:nvSpPr>
          <p:spPr>
            <a:xfrm>
              <a:off x="741501" y="1557385"/>
              <a:ext cx="2545527" cy="908817"/>
            </a:xfrm>
            <a:prstGeom prst="roundRect">
              <a:avLst/>
            </a:prstGeom>
            <a:solidFill>
              <a:srgbClr val="66FFFF">
                <a:alpha val="80000"/>
              </a:srgbClr>
            </a:solidFill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5 x (6 – 2)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10131" y="2550160"/>
              <a:ext cx="921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+mj-lt"/>
                  <a:ea typeface="+mj-ea"/>
                </a:rPr>
                <a:t>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55821" y="1526905"/>
            <a:ext cx="2306499" cy="1592573"/>
            <a:chOff x="741501" y="1557385"/>
            <a:chExt cx="2306499" cy="1592573"/>
          </a:xfrm>
        </p:grpSpPr>
        <p:sp>
          <p:nvSpPr>
            <p:cNvPr id="24" name="Rounded Rectangle 25"/>
            <p:cNvSpPr/>
            <p:nvPr/>
          </p:nvSpPr>
          <p:spPr>
            <a:xfrm>
              <a:off x="741501" y="1557385"/>
              <a:ext cx="2306499" cy="908817"/>
            </a:xfrm>
            <a:prstGeom prst="roundRect">
              <a:avLst/>
            </a:prstGeom>
            <a:solidFill>
              <a:srgbClr val="66FFFF">
                <a:alpha val="80000"/>
              </a:srgbClr>
            </a:solidFill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5 x 6 – 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5855" y="2503627"/>
              <a:ext cx="921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+mj-lt"/>
                  <a:ea typeface="+mj-ea"/>
                </a:rPr>
                <a:t>B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42862" y="1526905"/>
            <a:ext cx="2592872" cy="1575468"/>
            <a:chOff x="534491" y="1557385"/>
            <a:chExt cx="2592872" cy="1575468"/>
          </a:xfrm>
        </p:grpSpPr>
        <p:sp>
          <p:nvSpPr>
            <p:cNvPr id="29" name="Rounded Rectangle 25"/>
            <p:cNvSpPr/>
            <p:nvPr/>
          </p:nvSpPr>
          <p:spPr>
            <a:xfrm>
              <a:off x="534491" y="1557385"/>
              <a:ext cx="2592872" cy="908817"/>
            </a:xfrm>
            <a:prstGeom prst="roundRect">
              <a:avLst/>
            </a:prstGeom>
            <a:solidFill>
              <a:srgbClr val="66FFFF">
                <a:alpha val="80000"/>
              </a:srgbClr>
            </a:solidFill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(16 + 24) : 4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98371" y="2486522"/>
              <a:ext cx="921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+mj-lt"/>
                  <a:ea typeface="+mj-ea"/>
                </a:rPr>
                <a:t>C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720378" y="1526905"/>
            <a:ext cx="2385861" cy="1575468"/>
            <a:chOff x="741501" y="1557385"/>
            <a:chExt cx="2385861" cy="1575468"/>
          </a:xfrm>
        </p:grpSpPr>
        <p:sp>
          <p:nvSpPr>
            <p:cNvPr id="40" name="Rounded Rectangle 25"/>
            <p:cNvSpPr/>
            <p:nvPr/>
          </p:nvSpPr>
          <p:spPr>
            <a:xfrm>
              <a:off x="741501" y="1557385"/>
              <a:ext cx="2385861" cy="908817"/>
            </a:xfrm>
            <a:prstGeom prst="roundRect">
              <a:avLst/>
            </a:prstGeom>
            <a:solidFill>
              <a:srgbClr val="66FFFF">
                <a:alpha val="80000"/>
              </a:srgbClr>
            </a:solidFill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16 + 24 : 4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98371" y="2486522"/>
              <a:ext cx="921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+mj-lt"/>
                  <a:ea typeface="+mj-ea"/>
                </a:rPr>
                <a:t>D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7183" y="3374459"/>
            <a:ext cx="2733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  <a:ea typeface="+mj-ea"/>
              </a:rPr>
              <a:t>= 5 x 3</a:t>
            </a:r>
          </a:p>
          <a:p>
            <a:r>
              <a:rPr lang="en-US" sz="4800" dirty="0">
                <a:latin typeface="+mj-lt"/>
                <a:ea typeface="+mj-ea"/>
              </a:rPr>
              <a:t>= 15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62437" y="3374459"/>
            <a:ext cx="2733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  <a:ea typeface="+mj-ea"/>
              </a:rPr>
              <a:t>= 30 – 2</a:t>
            </a:r>
          </a:p>
          <a:p>
            <a:r>
              <a:rPr lang="en-US" sz="4800" dirty="0">
                <a:latin typeface="+mj-lt"/>
                <a:ea typeface="+mj-ea"/>
              </a:rPr>
              <a:t>= 28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00876" y="3429000"/>
            <a:ext cx="2733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  <a:ea typeface="+mj-ea"/>
              </a:rPr>
              <a:t>= 40 : 4</a:t>
            </a:r>
          </a:p>
          <a:p>
            <a:r>
              <a:rPr lang="en-US" sz="4800" dirty="0">
                <a:latin typeface="+mj-lt"/>
                <a:ea typeface="+mj-ea"/>
              </a:rPr>
              <a:t>= 10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839315" y="3374459"/>
            <a:ext cx="2733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  <a:ea typeface="+mj-ea"/>
              </a:rPr>
              <a:t>= 16 + 6</a:t>
            </a:r>
          </a:p>
          <a:p>
            <a:r>
              <a:rPr lang="en-US" sz="4800" dirty="0">
                <a:latin typeface="+mj-lt"/>
                <a:ea typeface="+mj-ea"/>
              </a:rPr>
              <a:t>= 22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69920" y="1219200"/>
            <a:ext cx="3125557" cy="1995282"/>
            <a:chOff x="3169920" y="1219200"/>
            <a:chExt cx="3125557" cy="1995282"/>
          </a:xfrm>
        </p:grpSpPr>
        <p:sp>
          <p:nvSpPr>
            <p:cNvPr id="9" name="Oval 8"/>
            <p:cNvSpPr/>
            <p:nvPr/>
          </p:nvSpPr>
          <p:spPr>
            <a:xfrm>
              <a:off x="3169920" y="1219200"/>
              <a:ext cx="3125557" cy="194681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1"/>
            <p:cNvSpPr/>
            <p:nvPr/>
          </p:nvSpPr>
          <p:spPr>
            <a:xfrm>
              <a:off x="3562437" y="2644170"/>
              <a:ext cx="2452283" cy="5703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noProof="0" dirty="0" err="1">
                  <a:solidFill>
                    <a:srgbClr val="FFFFFF"/>
                  </a:solidFill>
                  <a:latin typeface="Arial" panose="020B0604020202020204"/>
                  <a:ea typeface="Microsoft YaHei" panose="020B0503020204020204" charset="-122"/>
                </a:rPr>
                <a:t>l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ớn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nhất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27092" y="1107091"/>
            <a:ext cx="3125557" cy="1995282"/>
            <a:chOff x="3169920" y="1219200"/>
            <a:chExt cx="3125557" cy="1995282"/>
          </a:xfrm>
        </p:grpSpPr>
        <p:sp>
          <p:nvSpPr>
            <p:cNvPr id="50" name="Oval 49"/>
            <p:cNvSpPr/>
            <p:nvPr/>
          </p:nvSpPr>
          <p:spPr>
            <a:xfrm>
              <a:off x="3169920" y="1219200"/>
              <a:ext cx="3125557" cy="194681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1"/>
            <p:cNvSpPr/>
            <p:nvPr/>
          </p:nvSpPr>
          <p:spPr>
            <a:xfrm>
              <a:off x="3562437" y="2644170"/>
              <a:ext cx="2452283" cy="5703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noProof="0" dirty="0" err="1">
                  <a:solidFill>
                    <a:srgbClr val="FFFFFF"/>
                  </a:solidFill>
                  <a:latin typeface="Arial" panose="020B0604020202020204"/>
                  <a:ea typeface="Microsoft YaHei" panose="020B0503020204020204" charset="-122"/>
                </a:rPr>
                <a:t>bé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nhất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5" grpId="0" build="p"/>
      <p:bldP spid="46" grpId="0" build="p"/>
      <p:bldP spid="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69" y="4895698"/>
            <a:ext cx="2224562" cy="188102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1761" y="-28042"/>
            <a:ext cx="12009119" cy="1771943"/>
            <a:chOff x="732268" y="921241"/>
            <a:chExt cx="11887600" cy="1374552"/>
          </a:xfrm>
        </p:grpSpPr>
        <p:sp>
          <p:nvSpPr>
            <p:cNvPr id="12" name="Rounded Rectangle 27"/>
            <p:cNvSpPr/>
            <p:nvPr/>
          </p:nvSpPr>
          <p:spPr>
            <a:xfrm>
              <a:off x="1829948" y="1127346"/>
              <a:ext cx="10789920" cy="1168447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2. Mai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4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hộp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bút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màu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, Mai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cho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Mi 2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hộp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.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Hỏi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Mai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còn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lại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bao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nhiêu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chiếc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bút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màu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?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Biết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rằng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mỗi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hộp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10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chiếc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bút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màu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+mj-lt"/>
                <a:ea typeface="Microsoft YaHei" panose="020B0503020204020204" charset="-122"/>
                <a:cs typeface="+mn-cs"/>
              </a:endParaRPr>
            </a:p>
          </p:txBody>
        </p:sp>
        <p:pic>
          <p:nvPicPr>
            <p:cNvPr id="13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sp>
        <p:nvSpPr>
          <p:cNvPr id="15" name="Rounded Rectangle 12"/>
          <p:cNvSpPr/>
          <p:nvPr/>
        </p:nvSpPr>
        <p:spPr>
          <a:xfrm>
            <a:off x="78033" y="2215591"/>
            <a:ext cx="5268527" cy="3007360"/>
          </a:xfrm>
          <a:prstGeom prst="roundRect">
            <a:avLst/>
          </a:prstGeom>
          <a:ln w="28575">
            <a:solidFill>
              <a:srgbClr val="00B05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Tóm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tắt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: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màu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: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màu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Cho: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hộp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: ....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?</a:t>
            </a:r>
          </a:p>
        </p:txBody>
      </p:sp>
      <p:sp>
        <p:nvSpPr>
          <p:cNvPr id="16" name="Rounded Rectangle 12"/>
          <p:cNvSpPr/>
          <p:nvPr/>
        </p:nvSpPr>
        <p:spPr>
          <a:xfrm>
            <a:off x="5872480" y="1962302"/>
            <a:ext cx="6167121" cy="3513938"/>
          </a:xfrm>
          <a:custGeom>
            <a:avLst/>
            <a:gdLst>
              <a:gd name="connsiteX0" fmla="*/ 0 w 6167121"/>
              <a:gd name="connsiteY0" fmla="*/ 585668 h 3513938"/>
              <a:gd name="connsiteX1" fmla="*/ 585668 w 6167121"/>
              <a:gd name="connsiteY1" fmla="*/ 0 h 3513938"/>
              <a:gd name="connsiteX2" fmla="*/ 1190713 w 6167121"/>
              <a:gd name="connsiteY2" fmla="*/ 0 h 3513938"/>
              <a:gd name="connsiteX3" fmla="*/ 1695842 w 6167121"/>
              <a:gd name="connsiteY3" fmla="*/ 0 h 3513938"/>
              <a:gd name="connsiteX4" fmla="*/ 2350845 w 6167121"/>
              <a:gd name="connsiteY4" fmla="*/ 0 h 3513938"/>
              <a:gd name="connsiteX5" fmla="*/ 2756059 w 6167121"/>
              <a:gd name="connsiteY5" fmla="*/ 0 h 3513938"/>
              <a:gd name="connsiteX6" fmla="*/ 3211231 w 6167121"/>
              <a:gd name="connsiteY6" fmla="*/ 0 h 3513938"/>
              <a:gd name="connsiteX7" fmla="*/ 3766318 w 6167121"/>
              <a:gd name="connsiteY7" fmla="*/ 0 h 3513938"/>
              <a:gd name="connsiteX8" fmla="*/ 4271447 w 6167121"/>
              <a:gd name="connsiteY8" fmla="*/ 0 h 3513938"/>
              <a:gd name="connsiteX9" fmla="*/ 4826534 w 6167121"/>
              <a:gd name="connsiteY9" fmla="*/ 0 h 3513938"/>
              <a:gd name="connsiteX10" fmla="*/ 5581453 w 6167121"/>
              <a:gd name="connsiteY10" fmla="*/ 0 h 3513938"/>
              <a:gd name="connsiteX11" fmla="*/ 6167121 w 6167121"/>
              <a:gd name="connsiteY11" fmla="*/ 585668 h 3513938"/>
              <a:gd name="connsiteX12" fmla="*/ 6167121 w 6167121"/>
              <a:gd name="connsiteY12" fmla="*/ 1218171 h 3513938"/>
              <a:gd name="connsiteX13" fmla="*/ 6167121 w 6167121"/>
              <a:gd name="connsiteY13" fmla="*/ 1803821 h 3513938"/>
              <a:gd name="connsiteX14" fmla="*/ 6167121 w 6167121"/>
              <a:gd name="connsiteY14" fmla="*/ 2412898 h 3513938"/>
              <a:gd name="connsiteX15" fmla="*/ 6167121 w 6167121"/>
              <a:gd name="connsiteY15" fmla="*/ 2928270 h 3513938"/>
              <a:gd name="connsiteX16" fmla="*/ 5581453 w 6167121"/>
              <a:gd name="connsiteY16" fmla="*/ 3513938 h 3513938"/>
              <a:gd name="connsiteX17" fmla="*/ 5026366 w 6167121"/>
              <a:gd name="connsiteY17" fmla="*/ 3513938 h 3513938"/>
              <a:gd name="connsiteX18" fmla="*/ 4571194 w 6167121"/>
              <a:gd name="connsiteY18" fmla="*/ 3513938 h 3513938"/>
              <a:gd name="connsiteX19" fmla="*/ 3916191 w 6167121"/>
              <a:gd name="connsiteY19" fmla="*/ 3513938 h 3513938"/>
              <a:gd name="connsiteX20" fmla="*/ 3361104 w 6167121"/>
              <a:gd name="connsiteY20" fmla="*/ 3513938 h 3513938"/>
              <a:gd name="connsiteX21" fmla="*/ 2756059 w 6167121"/>
              <a:gd name="connsiteY21" fmla="*/ 3513938 h 3513938"/>
              <a:gd name="connsiteX22" fmla="*/ 2151014 w 6167121"/>
              <a:gd name="connsiteY22" fmla="*/ 3513938 h 3513938"/>
              <a:gd name="connsiteX23" fmla="*/ 1595927 w 6167121"/>
              <a:gd name="connsiteY23" fmla="*/ 3513938 h 3513938"/>
              <a:gd name="connsiteX24" fmla="*/ 585668 w 6167121"/>
              <a:gd name="connsiteY24" fmla="*/ 3513938 h 3513938"/>
              <a:gd name="connsiteX25" fmla="*/ 0 w 6167121"/>
              <a:gd name="connsiteY25" fmla="*/ 2928270 h 3513938"/>
              <a:gd name="connsiteX26" fmla="*/ 0 w 6167121"/>
              <a:gd name="connsiteY26" fmla="*/ 2366046 h 3513938"/>
              <a:gd name="connsiteX27" fmla="*/ 0 w 6167121"/>
              <a:gd name="connsiteY27" fmla="*/ 1733543 h 3513938"/>
              <a:gd name="connsiteX28" fmla="*/ 0 w 6167121"/>
              <a:gd name="connsiteY28" fmla="*/ 1101040 h 3513938"/>
              <a:gd name="connsiteX29" fmla="*/ 0 w 6167121"/>
              <a:gd name="connsiteY29" fmla="*/ 585668 h 351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67121" h="3513938" fill="none" extrusionOk="0">
                <a:moveTo>
                  <a:pt x="0" y="585668"/>
                </a:moveTo>
                <a:cubicBezTo>
                  <a:pt x="-5250" y="184529"/>
                  <a:pt x="178624" y="37747"/>
                  <a:pt x="585668" y="0"/>
                </a:cubicBezTo>
                <a:cubicBezTo>
                  <a:pt x="722504" y="-57014"/>
                  <a:pt x="983726" y="46739"/>
                  <a:pt x="1190713" y="0"/>
                </a:cubicBezTo>
                <a:cubicBezTo>
                  <a:pt x="1397700" y="-46739"/>
                  <a:pt x="1544763" y="4774"/>
                  <a:pt x="1695842" y="0"/>
                </a:cubicBezTo>
                <a:cubicBezTo>
                  <a:pt x="1846921" y="-4774"/>
                  <a:pt x="2125460" y="51004"/>
                  <a:pt x="2350845" y="0"/>
                </a:cubicBezTo>
                <a:cubicBezTo>
                  <a:pt x="2576230" y="-51004"/>
                  <a:pt x="2627643" y="29706"/>
                  <a:pt x="2756059" y="0"/>
                </a:cubicBezTo>
                <a:cubicBezTo>
                  <a:pt x="2884475" y="-29706"/>
                  <a:pt x="3008940" y="37140"/>
                  <a:pt x="3211231" y="0"/>
                </a:cubicBezTo>
                <a:cubicBezTo>
                  <a:pt x="3413522" y="-37140"/>
                  <a:pt x="3490009" y="19026"/>
                  <a:pt x="3766318" y="0"/>
                </a:cubicBezTo>
                <a:cubicBezTo>
                  <a:pt x="4042627" y="-19026"/>
                  <a:pt x="4034554" y="4572"/>
                  <a:pt x="4271447" y="0"/>
                </a:cubicBezTo>
                <a:cubicBezTo>
                  <a:pt x="4508340" y="-4572"/>
                  <a:pt x="4679203" y="59174"/>
                  <a:pt x="4826534" y="0"/>
                </a:cubicBezTo>
                <a:cubicBezTo>
                  <a:pt x="4973865" y="-59174"/>
                  <a:pt x="5208371" y="45869"/>
                  <a:pt x="5581453" y="0"/>
                </a:cubicBezTo>
                <a:cubicBezTo>
                  <a:pt x="5980849" y="37549"/>
                  <a:pt x="6231824" y="255576"/>
                  <a:pt x="6167121" y="585668"/>
                </a:cubicBezTo>
                <a:cubicBezTo>
                  <a:pt x="6232216" y="728239"/>
                  <a:pt x="6108489" y="983245"/>
                  <a:pt x="6167121" y="1218171"/>
                </a:cubicBezTo>
                <a:cubicBezTo>
                  <a:pt x="6225753" y="1453097"/>
                  <a:pt x="6134596" y="1559643"/>
                  <a:pt x="6167121" y="1803821"/>
                </a:cubicBezTo>
                <a:cubicBezTo>
                  <a:pt x="6199646" y="2047999"/>
                  <a:pt x="6146524" y="2145953"/>
                  <a:pt x="6167121" y="2412898"/>
                </a:cubicBezTo>
                <a:cubicBezTo>
                  <a:pt x="6187718" y="2679843"/>
                  <a:pt x="6159234" y="2692974"/>
                  <a:pt x="6167121" y="2928270"/>
                </a:cubicBezTo>
                <a:cubicBezTo>
                  <a:pt x="6201287" y="3225396"/>
                  <a:pt x="5897790" y="3432954"/>
                  <a:pt x="5581453" y="3513938"/>
                </a:cubicBezTo>
                <a:cubicBezTo>
                  <a:pt x="5340767" y="3532352"/>
                  <a:pt x="5299602" y="3497520"/>
                  <a:pt x="5026366" y="3513938"/>
                </a:cubicBezTo>
                <a:cubicBezTo>
                  <a:pt x="4753130" y="3530356"/>
                  <a:pt x="4784638" y="3506283"/>
                  <a:pt x="4571194" y="3513938"/>
                </a:cubicBezTo>
                <a:cubicBezTo>
                  <a:pt x="4357750" y="3521593"/>
                  <a:pt x="4223003" y="3470769"/>
                  <a:pt x="3916191" y="3513938"/>
                </a:cubicBezTo>
                <a:cubicBezTo>
                  <a:pt x="3609379" y="3557107"/>
                  <a:pt x="3488324" y="3513244"/>
                  <a:pt x="3361104" y="3513938"/>
                </a:cubicBezTo>
                <a:cubicBezTo>
                  <a:pt x="3233884" y="3514632"/>
                  <a:pt x="2967593" y="3487604"/>
                  <a:pt x="2756059" y="3513938"/>
                </a:cubicBezTo>
                <a:cubicBezTo>
                  <a:pt x="2544526" y="3540272"/>
                  <a:pt x="2283633" y="3446061"/>
                  <a:pt x="2151014" y="3513938"/>
                </a:cubicBezTo>
                <a:cubicBezTo>
                  <a:pt x="2018396" y="3581815"/>
                  <a:pt x="1859022" y="3490251"/>
                  <a:pt x="1595927" y="3513938"/>
                </a:cubicBezTo>
                <a:cubicBezTo>
                  <a:pt x="1332832" y="3537625"/>
                  <a:pt x="993065" y="3494566"/>
                  <a:pt x="585668" y="3513938"/>
                </a:cubicBezTo>
                <a:cubicBezTo>
                  <a:pt x="228375" y="3525111"/>
                  <a:pt x="-29378" y="3242258"/>
                  <a:pt x="0" y="2928270"/>
                </a:cubicBezTo>
                <a:cubicBezTo>
                  <a:pt x="-55947" y="2690356"/>
                  <a:pt x="63816" y="2562645"/>
                  <a:pt x="0" y="2366046"/>
                </a:cubicBezTo>
                <a:cubicBezTo>
                  <a:pt x="-63816" y="2169447"/>
                  <a:pt x="16903" y="1965726"/>
                  <a:pt x="0" y="1733543"/>
                </a:cubicBezTo>
                <a:cubicBezTo>
                  <a:pt x="-16903" y="1501360"/>
                  <a:pt x="61628" y="1243439"/>
                  <a:pt x="0" y="1101040"/>
                </a:cubicBezTo>
                <a:cubicBezTo>
                  <a:pt x="-61628" y="958641"/>
                  <a:pt x="33350" y="821252"/>
                  <a:pt x="0" y="585668"/>
                </a:cubicBezTo>
                <a:close/>
              </a:path>
              <a:path w="6167121" h="3513938" stroke="0" extrusionOk="0">
                <a:moveTo>
                  <a:pt x="0" y="585668"/>
                </a:moveTo>
                <a:cubicBezTo>
                  <a:pt x="8572" y="298311"/>
                  <a:pt x="267544" y="64490"/>
                  <a:pt x="585668" y="0"/>
                </a:cubicBezTo>
                <a:cubicBezTo>
                  <a:pt x="742245" y="-9166"/>
                  <a:pt x="959491" y="28107"/>
                  <a:pt x="1140755" y="0"/>
                </a:cubicBezTo>
                <a:cubicBezTo>
                  <a:pt x="1322019" y="-28107"/>
                  <a:pt x="1527343" y="56150"/>
                  <a:pt x="1745800" y="0"/>
                </a:cubicBezTo>
                <a:cubicBezTo>
                  <a:pt x="1964257" y="-56150"/>
                  <a:pt x="2051091" y="13045"/>
                  <a:pt x="2200972" y="0"/>
                </a:cubicBezTo>
                <a:cubicBezTo>
                  <a:pt x="2350853" y="-13045"/>
                  <a:pt x="2555499" y="24626"/>
                  <a:pt x="2806017" y="0"/>
                </a:cubicBezTo>
                <a:cubicBezTo>
                  <a:pt x="3056536" y="-24626"/>
                  <a:pt x="3037991" y="29061"/>
                  <a:pt x="3211231" y="0"/>
                </a:cubicBezTo>
                <a:cubicBezTo>
                  <a:pt x="3384471" y="-29061"/>
                  <a:pt x="3520483" y="36922"/>
                  <a:pt x="3666402" y="0"/>
                </a:cubicBezTo>
                <a:cubicBezTo>
                  <a:pt x="3812321" y="-36922"/>
                  <a:pt x="4003735" y="3477"/>
                  <a:pt x="4171531" y="0"/>
                </a:cubicBezTo>
                <a:cubicBezTo>
                  <a:pt x="4339327" y="-3477"/>
                  <a:pt x="4431898" y="486"/>
                  <a:pt x="4676661" y="0"/>
                </a:cubicBezTo>
                <a:cubicBezTo>
                  <a:pt x="4921424" y="-486"/>
                  <a:pt x="5168409" y="56943"/>
                  <a:pt x="5581453" y="0"/>
                </a:cubicBezTo>
                <a:cubicBezTo>
                  <a:pt x="5912227" y="-6287"/>
                  <a:pt x="6140746" y="328400"/>
                  <a:pt x="6167121" y="585668"/>
                </a:cubicBezTo>
                <a:cubicBezTo>
                  <a:pt x="6206768" y="720945"/>
                  <a:pt x="6121401" y="927569"/>
                  <a:pt x="6167121" y="1171319"/>
                </a:cubicBezTo>
                <a:cubicBezTo>
                  <a:pt x="6212841" y="1415069"/>
                  <a:pt x="6118399" y="1582608"/>
                  <a:pt x="6167121" y="1803821"/>
                </a:cubicBezTo>
                <a:cubicBezTo>
                  <a:pt x="6215843" y="2025034"/>
                  <a:pt x="6152106" y="2584354"/>
                  <a:pt x="6167121" y="2928270"/>
                </a:cubicBezTo>
                <a:cubicBezTo>
                  <a:pt x="6160262" y="3266208"/>
                  <a:pt x="5940404" y="3426220"/>
                  <a:pt x="5581453" y="3513938"/>
                </a:cubicBezTo>
                <a:cubicBezTo>
                  <a:pt x="5416752" y="3526335"/>
                  <a:pt x="5190119" y="3507771"/>
                  <a:pt x="5076324" y="3513938"/>
                </a:cubicBezTo>
                <a:cubicBezTo>
                  <a:pt x="4962529" y="3520105"/>
                  <a:pt x="4609689" y="3463881"/>
                  <a:pt x="4421321" y="3513938"/>
                </a:cubicBezTo>
                <a:cubicBezTo>
                  <a:pt x="4232953" y="3563995"/>
                  <a:pt x="4184623" y="3496423"/>
                  <a:pt x="3966149" y="3513938"/>
                </a:cubicBezTo>
                <a:cubicBezTo>
                  <a:pt x="3747675" y="3531453"/>
                  <a:pt x="3520933" y="3465307"/>
                  <a:pt x="3311146" y="3513938"/>
                </a:cubicBezTo>
                <a:cubicBezTo>
                  <a:pt x="3101359" y="3562569"/>
                  <a:pt x="2799822" y="3462965"/>
                  <a:pt x="2656143" y="3513938"/>
                </a:cubicBezTo>
                <a:cubicBezTo>
                  <a:pt x="2512464" y="3564911"/>
                  <a:pt x="2255740" y="3508401"/>
                  <a:pt x="2151014" y="3513938"/>
                </a:cubicBezTo>
                <a:cubicBezTo>
                  <a:pt x="2046288" y="3519475"/>
                  <a:pt x="1869090" y="3469459"/>
                  <a:pt x="1745800" y="3513938"/>
                </a:cubicBezTo>
                <a:cubicBezTo>
                  <a:pt x="1622510" y="3558417"/>
                  <a:pt x="1420597" y="3479669"/>
                  <a:pt x="1290629" y="3513938"/>
                </a:cubicBezTo>
                <a:cubicBezTo>
                  <a:pt x="1160661" y="3548207"/>
                  <a:pt x="936722" y="3463037"/>
                  <a:pt x="585668" y="3513938"/>
                </a:cubicBezTo>
                <a:cubicBezTo>
                  <a:pt x="203996" y="3591303"/>
                  <a:pt x="-39652" y="3313656"/>
                  <a:pt x="0" y="2928270"/>
                </a:cubicBezTo>
                <a:cubicBezTo>
                  <a:pt x="-60641" y="2727195"/>
                  <a:pt x="56440" y="2514080"/>
                  <a:pt x="0" y="2342620"/>
                </a:cubicBezTo>
                <a:cubicBezTo>
                  <a:pt x="-56440" y="2171160"/>
                  <a:pt x="7253" y="1890981"/>
                  <a:pt x="0" y="1733543"/>
                </a:cubicBezTo>
                <a:cubicBezTo>
                  <a:pt x="-7253" y="1576105"/>
                  <a:pt x="43877" y="1414627"/>
                  <a:pt x="0" y="1218171"/>
                </a:cubicBezTo>
                <a:cubicBezTo>
                  <a:pt x="-43877" y="1021715"/>
                  <a:pt x="61939" y="879540"/>
                  <a:pt x="0" y="585668"/>
                </a:cubicBezTo>
                <a:close/>
              </a:path>
            </a:pathLst>
          </a:cu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en-US" sz="3200" u="sng" dirty="0" err="1">
                <a:solidFill>
                  <a:srgbClr val="FF0000"/>
                </a:solidFill>
              </a:rPr>
              <a:t>Bài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giải</a:t>
            </a:r>
            <a:endParaRPr lang="en-US" sz="3200" u="sng" dirty="0">
              <a:solidFill>
                <a:srgbClr val="FF0000"/>
              </a:solidFill>
            </a:endParaRPr>
          </a:p>
          <a:p>
            <a:pPr lvl="0" algn="ctr" defTabSz="457200"/>
            <a:r>
              <a:rPr lang="en-US" sz="3200" dirty="0">
                <a:solidFill>
                  <a:srgbClr val="FF0000"/>
                </a:solidFill>
              </a:rPr>
              <a:t>Sau </a:t>
            </a:r>
            <a:r>
              <a:rPr lang="en-US" sz="3200" dirty="0" err="1">
                <a:solidFill>
                  <a:srgbClr val="FF0000"/>
                </a:solidFill>
              </a:rPr>
              <a:t>khi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, Mai </a:t>
            </a:r>
            <a:r>
              <a:rPr lang="en-US" sz="3200" dirty="0" err="1">
                <a:solidFill>
                  <a:srgbClr val="FF0000"/>
                </a:solidFill>
              </a:rPr>
              <a:t>còn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hộp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màu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endParaRPr lang="en-US" sz="3200" dirty="0">
              <a:solidFill>
                <a:srgbClr val="FF0000"/>
              </a:solidFill>
            </a:endParaRPr>
          </a:p>
          <a:p>
            <a:pPr lvl="0" algn="ctr" defTabSz="457200"/>
            <a:r>
              <a:rPr lang="en-US" sz="3200" dirty="0">
                <a:solidFill>
                  <a:srgbClr val="FF0000"/>
                </a:solidFill>
              </a:rPr>
              <a:t>4 – 2 = 2 (</a:t>
            </a:r>
            <a:r>
              <a:rPr lang="en-US" sz="3200" dirty="0" err="1">
                <a:solidFill>
                  <a:srgbClr val="FF0000"/>
                </a:solidFill>
              </a:rPr>
              <a:t>hộp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pPr lvl="0" algn="ctr" defTabSz="457200"/>
            <a:r>
              <a:rPr lang="en-US" sz="3200" dirty="0">
                <a:solidFill>
                  <a:srgbClr val="FF0000"/>
                </a:solidFill>
              </a:rPr>
              <a:t>Mai </a:t>
            </a:r>
            <a:r>
              <a:rPr lang="en-US" sz="3200" dirty="0" err="1">
                <a:solidFill>
                  <a:srgbClr val="FF0000"/>
                </a:solidFill>
              </a:rPr>
              <a:t>còn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màu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endParaRPr lang="en-US" sz="3200" dirty="0">
              <a:solidFill>
                <a:srgbClr val="FF0000"/>
              </a:solidFill>
            </a:endParaRPr>
          </a:p>
          <a:p>
            <a:pPr lvl="0" algn="ctr" defTabSz="457200"/>
            <a:r>
              <a:rPr lang="en-US" sz="3200" dirty="0">
                <a:solidFill>
                  <a:srgbClr val="FF0000"/>
                </a:solidFill>
              </a:rPr>
              <a:t>10 x 2 = 20 (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pPr lvl="0" algn="r" defTabSz="457200"/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: 20 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8409" y="-88240"/>
            <a:ext cx="9224791" cy="1374552"/>
            <a:chOff x="732268" y="921241"/>
            <a:chExt cx="9224791" cy="1374552"/>
          </a:xfrm>
        </p:grpSpPr>
        <p:sp>
          <p:nvSpPr>
            <p:cNvPr id="28" name="Rounded Rectangle 27"/>
            <p:cNvSpPr/>
            <p:nvPr/>
          </p:nvSpPr>
          <p:spPr>
            <a:xfrm>
              <a:off x="1190170" y="1233715"/>
              <a:ext cx="8766889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</a:rPr>
                <a:t>3.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</a:rPr>
                <a:t>a) Cả ba thùng có bao nhiêu lít nước mắm?</a:t>
              </a:r>
            </a:p>
          </p:txBody>
        </p:sp>
        <p:pic>
          <p:nvPicPr>
            <p:cNvPr id="25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52" y="1696545"/>
            <a:ext cx="4276408" cy="1953421"/>
          </a:xfrm>
          <a:prstGeom prst="rect">
            <a:avLst/>
          </a:prstGeom>
        </p:spPr>
      </p:pic>
      <p:sp>
        <p:nvSpPr>
          <p:cNvPr id="16" name="Rounded Rectangle 11"/>
          <p:cNvSpPr/>
          <p:nvPr/>
        </p:nvSpPr>
        <p:spPr>
          <a:xfrm>
            <a:off x="2044906" y="1400269"/>
            <a:ext cx="4981379" cy="981636"/>
          </a:xfrm>
          <a:prstGeom prst="roundRect">
            <a:avLst/>
          </a:prstGeom>
          <a:solidFill>
            <a:srgbClr val="FF66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</a:rPr>
              <a:t>64 + 55 + 45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56" y="2535154"/>
            <a:ext cx="7232593" cy="2756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479" y="5103537"/>
            <a:ext cx="7626757" cy="1530229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451331" y="5161455"/>
            <a:ext cx="7776839" cy="1573656"/>
            <a:chOff x="3595456" y="244265"/>
            <a:chExt cx="7776839" cy="1732921"/>
          </a:xfrm>
        </p:grpSpPr>
        <p:grpSp>
          <p:nvGrpSpPr>
            <p:cNvPr id="39" name="Graphic 7"/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41" name="Freeform: Shape 40"/>
              <p:cNvSpPr/>
              <p:nvPr/>
            </p:nvSpPr>
            <p:spPr>
              <a:xfrm>
                <a:off x="1098019" y="2344048"/>
                <a:ext cx="6404664" cy="3087470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grpSp>
            <p:nvGrpSpPr>
              <p:cNvPr id="42" name="Graphic 7"/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43" name="Graphic 7"/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52" name="Freeform: Shape 51"/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</a:endParaRPr>
                  </a:p>
                </p:txBody>
              </p:sp>
              <p:sp>
                <p:nvSpPr>
                  <p:cNvPr id="53" name="Freeform: Shape 52"/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44" name="Graphic 7"/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50" name="Freeform: Shape 49"/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</a:endParaRPr>
                  </a:p>
                </p:txBody>
              </p:sp>
              <p:sp>
                <p:nvSpPr>
                  <p:cNvPr id="51" name="Freeform: Shape 50"/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45" name="Graphic 7"/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46" name="Freeform: Shape 45"/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</a:endParaRPr>
                  </a:p>
                </p:txBody>
              </p:sp>
              <p:sp>
                <p:nvSpPr>
                  <p:cNvPr id="47" name="Freeform: Shape 46"/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</a:endParaRPr>
                  </a:p>
                </p:txBody>
              </p:sp>
              <p:sp>
                <p:nvSpPr>
                  <p:cNvPr id="48" name="Freeform: Shape 47"/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</a:endParaRPr>
                  </a:p>
                </p:txBody>
              </p:sp>
              <p:sp>
                <p:nvSpPr>
                  <p:cNvPr id="49" name="Freeform: Shape 48"/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</a:endParaRPr>
                  </a:p>
                </p:txBody>
              </p:sp>
            </p:grpSp>
          </p:grpSp>
        </p:grpSp>
        <p:sp>
          <p:nvSpPr>
            <p:cNvPr id="40" name="TextBox 39"/>
            <p:cNvSpPr txBox="1"/>
            <p:nvPr/>
          </p:nvSpPr>
          <p:spPr>
            <a:xfrm>
              <a:off x="3910866" y="744849"/>
              <a:ext cx="7169483" cy="474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j-lt"/>
                </a:rPr>
                <a:t>Nhận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 </a:t>
              </a: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j-lt"/>
                </a:rPr>
                <a:t>xét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: </a:t>
              </a:r>
              <a:r>
                <a:rPr lang="vi-VN" sz="2800" b="1" dirty="0">
                  <a:effectLst/>
                  <a:latin typeface="+mj-lt"/>
                  <a:ea typeface="Times New Roman" panose="02020603050405020304" pitchFamily="18" charset="0"/>
                </a:rPr>
                <a:t>(64 + 55) </a:t>
              </a:r>
              <a:r>
                <a:rPr lang="vi-VN" sz="2800" b="1" strike="noStrike" dirty="0">
                  <a:effectLst/>
                  <a:latin typeface="+mj-lt"/>
                  <a:ea typeface="Times New Roman" panose="02020603050405020304" pitchFamily="18" charset="0"/>
                </a:rPr>
                <a:t>+ 45 = 64 + (55 + 45).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bldLvl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540000" y="199779"/>
            <a:ext cx="9652000" cy="3244432"/>
            <a:chOff x="3247698" y="211514"/>
            <a:chExt cx="8944302" cy="3244432"/>
          </a:xfrm>
        </p:grpSpPr>
        <p:grpSp>
          <p:nvGrpSpPr>
            <p:cNvPr id="44" name="Graphic 7"/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5" name="Freeform: Shape 54"/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endParaRPr>
              </a:p>
            </p:txBody>
          </p:sp>
          <p:grpSp>
            <p:nvGrpSpPr>
              <p:cNvPr id="56" name="Graphic 7"/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57" name="Graphic 7"/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66" name="Freeform: Shape 65"/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: Shape 66"/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8" name="Graphic 7"/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64" name="Freeform: Shape 63"/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Freeform: Shape 64"/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9" name="Graphic 7"/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60" name="Freeform: Shape 59"/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: Shape 60"/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: Shape 61"/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: Shape 62"/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4" name="TextBox 53"/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918795" y="724759"/>
              <a:ext cx="7876321" cy="243194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600" dirty="0">
                  <a:effectLst/>
                  <a:latin typeface="+mj-lt"/>
                  <a:ea typeface="Times New Roman" panose="02020603050405020304" pitchFamily="18" charset="0"/>
                </a:rPr>
                <a:t>Mu</a:t>
              </a:r>
              <a:r>
                <a:rPr lang="en-US" sz="3600" dirty="0">
                  <a:effectLst/>
                  <a:latin typeface="+mj-lt"/>
                  <a:ea typeface="Times New Roman" panose="02020603050405020304" pitchFamily="18" charset="0"/>
                </a:rPr>
                <a:t>ố</a:t>
              </a:r>
              <a:r>
                <a:rPr lang="vi-VN" sz="3600" dirty="0">
                  <a:effectLst/>
                  <a:latin typeface="+mj-lt"/>
                  <a:ea typeface="Times New Roman" panose="02020603050405020304" pitchFamily="18" charset="0"/>
                </a:rPr>
                <a:t>n tính t</a:t>
              </a:r>
              <a:r>
                <a:rPr lang="en-US" sz="3600" dirty="0">
                  <a:effectLst/>
                  <a:latin typeface="+mj-lt"/>
                  <a:ea typeface="Times New Roman" panose="02020603050405020304" pitchFamily="18" charset="0"/>
                </a:rPr>
                <a:t>ổ</a:t>
              </a:r>
              <a:r>
                <a:rPr lang="vi-VN" sz="3600" dirty="0">
                  <a:effectLst/>
                  <a:latin typeface="+mj-lt"/>
                  <a:ea typeface="Times New Roman" panose="02020603050405020304" pitchFamily="18" charset="0"/>
                </a:rPr>
                <a:t>ng của ba s</a:t>
              </a:r>
              <a:r>
                <a:rPr lang="en-US" sz="3600" dirty="0">
                  <a:effectLst/>
                  <a:latin typeface="+mj-lt"/>
                  <a:ea typeface="Times New Roman" panose="02020603050405020304" pitchFamily="18" charset="0"/>
                </a:rPr>
                <a:t>ố</a:t>
              </a:r>
              <a:r>
                <a:rPr lang="vi-VN" sz="3600" dirty="0">
                  <a:effectLst/>
                  <a:latin typeface="+mj-lt"/>
                  <a:ea typeface="Times New Roman" panose="02020603050405020304" pitchFamily="18" charset="0"/>
                </a:rPr>
                <a:t> hạng, ta có th</a:t>
              </a:r>
              <a:r>
                <a:rPr lang="en-US" sz="3600" dirty="0">
                  <a:effectLst/>
                  <a:latin typeface="+mj-lt"/>
                  <a:ea typeface="Times New Roman" panose="02020603050405020304" pitchFamily="18" charset="0"/>
                </a:rPr>
                <a:t>ể</a:t>
              </a:r>
              <a:r>
                <a:rPr lang="vi-VN" sz="3600" dirty="0">
                  <a:effectLst/>
                  <a:latin typeface="+mj-lt"/>
                  <a:ea typeface="Times New Roman" panose="02020603050405020304" pitchFamily="18" charset="0"/>
                </a:rPr>
                <a:t> tính tồng hai s</a:t>
              </a:r>
              <a:r>
                <a:rPr lang="en-US" sz="3600" dirty="0">
                  <a:effectLst/>
                  <a:latin typeface="+mj-lt"/>
                  <a:ea typeface="Times New Roman" panose="02020603050405020304" pitchFamily="18" charset="0"/>
                </a:rPr>
                <a:t>ố</a:t>
              </a:r>
              <a:r>
                <a:rPr lang="vi-VN" sz="360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vi-VN" sz="3600" u="none" strike="noStrike" dirty="0">
                  <a:effectLst/>
                  <a:latin typeface="+mj-lt"/>
                  <a:ea typeface="Times New Roman" panose="02020603050405020304" pitchFamily="18" charset="0"/>
                </a:rPr>
                <a:t>hạng đ</a:t>
              </a:r>
              <a:r>
                <a:rPr lang="en-US" sz="3600" u="none" strike="noStrike" dirty="0">
                  <a:effectLst/>
                  <a:latin typeface="+mj-lt"/>
                  <a:ea typeface="Times New Roman" panose="02020603050405020304" pitchFamily="18" charset="0"/>
                </a:rPr>
                <a:t>ầ</a:t>
              </a:r>
              <a:r>
                <a:rPr lang="vi-VN" sz="3600" u="none" strike="noStrike" dirty="0">
                  <a:effectLst/>
                  <a:latin typeface="+mj-lt"/>
                  <a:ea typeface="Times New Roman" panose="02020603050405020304" pitchFamily="18" charset="0"/>
                </a:rPr>
                <a:t>u trước hoặc hai</a:t>
              </a:r>
              <a:r>
                <a:rPr lang="vi-VN" sz="3600" dirty="0"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vi-VN" sz="3600" u="none" strike="noStrike" dirty="0">
                  <a:effectLst/>
                  <a:latin typeface="+mj-lt"/>
                  <a:ea typeface="Times New Roman" panose="02020603050405020304" pitchFamily="18" charset="0"/>
                </a:rPr>
                <a:t>số hạng sau trước, r</a:t>
              </a:r>
              <a:r>
                <a:rPr lang="en-US" sz="3600" u="none" strike="noStrike" dirty="0">
                  <a:effectLst/>
                  <a:latin typeface="+mj-lt"/>
                  <a:ea typeface="Times New Roman" panose="02020603050405020304" pitchFamily="18" charset="0"/>
                </a:rPr>
                <a:t>ồ</a:t>
              </a:r>
              <a:r>
                <a:rPr lang="vi-VN" sz="3600" u="none" strike="noStrike" dirty="0">
                  <a:effectLst/>
                  <a:latin typeface="+mj-lt"/>
                  <a:ea typeface="Times New Roman" panose="02020603050405020304" pitchFamily="18" charset="0"/>
                </a:rPr>
                <a:t>i</a:t>
              </a:r>
              <a:r>
                <a:rPr lang="vi-VN" sz="3600" dirty="0">
                  <a:effectLst/>
                  <a:latin typeface="+mj-lt"/>
                  <a:ea typeface="Times New Roman" panose="02020603050405020304" pitchFamily="18" charset="0"/>
                </a:rPr>
                <a:t> cộng tiếp số hạng còn lại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693605"/>
            <a:ext cx="5164395" cy="5164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510" y="3656"/>
            <a:ext cx="11765266" cy="1063143"/>
            <a:chOff x="1190170" y="1148456"/>
            <a:chExt cx="11765266" cy="1063143"/>
          </a:xfrm>
        </p:grpSpPr>
        <p:sp>
          <p:nvSpPr>
            <p:cNvPr id="4" name="Rounded Rectangle 3"/>
            <p:cNvSpPr/>
            <p:nvPr/>
          </p:nvSpPr>
          <p:spPr>
            <a:xfrm>
              <a:off x="1190170" y="1233714"/>
              <a:ext cx="11765266" cy="977885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b)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giá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trị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biểu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rPr>
                <a:t>thức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pic>
          <p:nvPicPr>
            <p:cNvPr id="5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24" name="Rounded Rectangle 25"/>
          <p:cNvSpPr/>
          <p:nvPr/>
        </p:nvSpPr>
        <p:spPr>
          <a:xfrm>
            <a:off x="350697" y="1583388"/>
            <a:ext cx="4952823" cy="908817"/>
          </a:xfrm>
          <a:prstGeom prst="roundRect">
            <a:avLst/>
          </a:prstGeom>
          <a:solidFill>
            <a:srgbClr val="66FFFF">
              <a:alpha val="80000"/>
            </a:srgb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123 + 80 + 20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9" name="Rounded Rectangle 25"/>
          <p:cNvSpPr/>
          <p:nvPr/>
        </p:nvSpPr>
        <p:spPr>
          <a:xfrm>
            <a:off x="6588937" y="1583388"/>
            <a:ext cx="4952823" cy="908817"/>
          </a:xfrm>
          <a:prstGeom prst="roundRect">
            <a:avLst/>
          </a:prstGeom>
          <a:solidFill>
            <a:srgbClr val="66FFFF">
              <a:alpha val="80000"/>
            </a:srgb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207 + 64 + 36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040" y="2946400"/>
            <a:ext cx="425704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+mj-lt"/>
                <a:ea typeface="+mj-ea"/>
              </a:rPr>
              <a:t>= 123 + 100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+mj-lt"/>
                <a:ea typeface="+mj-ea"/>
              </a:rPr>
              <a:t>= 223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62800" y="3008794"/>
            <a:ext cx="425704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+mj-lt"/>
                <a:ea typeface="+mj-ea"/>
              </a:rPr>
              <a:t>= 207 + 100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+mj-lt"/>
                <a:ea typeface="+mj-ea"/>
              </a:rPr>
              <a:t>= 307</a:t>
            </a:r>
          </a:p>
        </p:txBody>
      </p:sp>
      <p:sp>
        <p:nvSpPr>
          <p:cNvPr id="31" name="Left Brace 30"/>
          <p:cNvSpPr/>
          <p:nvPr/>
        </p:nvSpPr>
        <p:spPr>
          <a:xfrm rot="16200000">
            <a:off x="3421504" y="1619606"/>
            <a:ext cx="423746" cy="1775646"/>
          </a:xfrm>
          <a:prstGeom prst="leftBrace">
            <a:avLst>
              <a:gd name="adj1" fmla="val 57535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9741298" y="1650803"/>
            <a:ext cx="423746" cy="1775646"/>
          </a:xfrm>
          <a:prstGeom prst="leftBrace">
            <a:avLst>
              <a:gd name="adj1" fmla="val 57535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9" grpId="0" bldLvl="0" animBg="1"/>
      <p:bldP spid="2" grpId="0" uiExpand="1" build="p"/>
      <p:bldP spid="30" grpId="0" build="p"/>
      <p:bldP spid="31" grpId="0" bldLvl="0" animBg="1"/>
      <p:bldP spid="3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>
            <a:fillRect/>
          </a:stretch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13995" y="273053"/>
            <a:ext cx="7544065" cy="5210298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026132" y="455330"/>
            <a:ext cx="1063853" cy="13553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>
            <a:fillRect/>
          </a:stretch>
        </p:blipFill>
        <p:spPr>
          <a:xfrm rot="702876">
            <a:off x="8921895" y="3146063"/>
            <a:ext cx="2657902" cy="34604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68" y="1923299"/>
            <a:ext cx="6247735" cy="2090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Widescreen</PresentationFormat>
  <Paragraphs>45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Calibri Light</vt:lpstr>
      <vt:lpstr>字魂27号-布丁体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2023-11-07T02:41:16Z</dcterms:created>
  <dcterms:modified xsi:type="dcterms:W3CDTF">2025-12-27T06:30:16Z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FA02A4A9E81F43018EC4F55086FD3974_11</vt:lpwstr>
  </property>
  <property fmtid="{D5CDD505-2E9C-101B-9397-08002B2CF9AE}" pid="3" name="KSOProductBuildVer">
    <vt:lpwstr>1033-12.2.0.13266</vt:lpwstr>
  </property>
</Properties>
</file>