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media2.wav"/><Relationship Id="rId16" Type="http://schemas.openxmlformats.org/officeDocument/2006/relationships/image" Target="../media/image23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emf"/><Relationship Id="rId10" Type="http://schemas.openxmlformats.org/officeDocument/2006/relationships/image" Target="../media/image17.png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18" Type="http://schemas.openxmlformats.org/officeDocument/2006/relationships/image" Target="../media/image25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2.wav"/><Relationship Id="rId16" Type="http://schemas.openxmlformats.org/officeDocument/2006/relationships/image" Target="../media/image22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0" Type="http://schemas.openxmlformats.org/officeDocument/2006/relationships/image" Target="../media/image20.png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8.png"/><Relationship Id="rId18" Type="http://schemas.openxmlformats.org/officeDocument/2006/relationships/image" Target="../media/image25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27.png"/><Relationship Id="rId17" Type="http://schemas.openxmlformats.org/officeDocument/2006/relationships/image" Target="../media/image24.png"/><Relationship Id="rId2" Type="http://schemas.openxmlformats.org/officeDocument/2006/relationships/audio" Target="../media/media2.wav"/><Relationship Id="rId16" Type="http://schemas.openxmlformats.org/officeDocument/2006/relationships/image" Target="../media/image23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emf"/><Relationship Id="rId10" Type="http://schemas.openxmlformats.org/officeDocument/2006/relationships/image" Target="../media/image17.png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15"/>
          <p:cNvGrpSpPr/>
          <p:nvPr/>
        </p:nvGrpSpPr>
        <p:grpSpPr>
          <a:xfrm>
            <a:off x="1852716" y="1011555"/>
            <a:ext cx="9141242" cy="5318125"/>
            <a:chOff x="838" y="2528"/>
            <a:chExt cx="11194" cy="8375"/>
          </a:xfrm>
        </p:grpSpPr>
        <p:sp>
          <p:nvSpPr>
            <p:cNvPr id="6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云形 10"/>
            <p:cNvSpPr/>
            <p:nvPr/>
          </p:nvSpPr>
          <p:spPr>
            <a:xfrm>
              <a:off x="838" y="3299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图片 1" descr="微信截图_202110091129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5615" y="2974340"/>
            <a:ext cx="3195955" cy="3383280"/>
          </a:xfrm>
          <a:prstGeom prst="rect">
            <a:avLst/>
          </a:prstGeom>
        </p:spPr>
      </p:pic>
      <p:pic>
        <p:nvPicPr>
          <p:cNvPr id="11" name="图片 2" descr="微信截图_202110091131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4137" y="3176943"/>
            <a:ext cx="2355910" cy="3486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341" y="2376241"/>
            <a:ext cx="2603218" cy="1286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5574" y="3355145"/>
            <a:ext cx="7437593" cy="11207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29275" y="453390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等线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9959" y="492029"/>
            <a:ext cx="8295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Đố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!</a:t>
            </a:r>
            <a:endParaRPr lang="en-US" sz="3600" b="0" i="0" dirty="0">
              <a:solidFill>
                <a:srgbClr val="00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1, 2, 3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hợp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thay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dấu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949923" y="639504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1960" y="817088"/>
            <a:ext cx="51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4" y="2138362"/>
            <a:ext cx="9262535" cy="2605088"/>
          </a:xfrm>
          <a:prstGeom prst="rect">
            <a:avLst/>
          </a:prstGeom>
        </p:spPr>
      </p:pic>
      <p:sp>
        <p:nvSpPr>
          <p:cNvPr id="18" name="圆角矩形 13"/>
          <p:cNvSpPr/>
          <p:nvPr/>
        </p:nvSpPr>
        <p:spPr>
          <a:xfrm>
            <a:off x="2929040" y="5020551"/>
            <a:ext cx="5519635" cy="1300575"/>
          </a:xfrm>
          <a:prstGeom prst="roundRect">
            <a:avLst/>
          </a:prstGeom>
          <a:solidFill>
            <a:schemeClr val="bg1"/>
          </a:solidFill>
          <a:ln w="25400" cmpd="sng">
            <a:solidFill>
              <a:srgbClr val="5F77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Ta có 21 x 3 = 63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F77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3275" y="5114925"/>
            <a:ext cx="390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0" i="0" dirty="0">
                <a:solidFill>
                  <a:srgbClr val="FF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Ta có 21 x 3 = 63</a:t>
            </a:r>
            <a:endParaRPr lang="en-US" sz="4000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0424" y="5648325"/>
            <a:ext cx="4981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Vậy ta điền như sau:</a:t>
            </a:r>
            <a:endParaRPr lang="en-US" sz="4000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1924051" y="2514600"/>
            <a:ext cx="619124" cy="6000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2676526" y="2495550"/>
            <a:ext cx="619124" cy="6000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2667001" y="3286125"/>
            <a:ext cx="619124" cy="6000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64885" y="381000"/>
            <a:ext cx="1166223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39809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32951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spc="-300" dirty="0" err="1">
                <a:solidFill>
                  <a:prstClr val="white"/>
                </a:solidFill>
                <a:latin typeface="Calibri" panose="020F0502020204030204" charset="0"/>
                <a:ea typeface="字魂189号-星岩乐黑体" panose="00000500000000000000" charset="-122"/>
                <a:cs typeface="Calibri" panose="020F0502020204030204" charset="0"/>
                <a:sym typeface="+mn-lt"/>
              </a:rPr>
              <a:t>Về</a:t>
            </a:r>
            <a:r>
              <a:rPr lang="en-US" altLang="zh-CN" sz="8000" spc="-300" dirty="0">
                <a:solidFill>
                  <a:prstClr val="white"/>
                </a:solidFill>
                <a:latin typeface="Calibri" panose="020F0502020204030204" charset="0"/>
                <a:ea typeface="字魂189号-星岩乐黑体" panose="00000500000000000000" charset="-122"/>
                <a:cs typeface="Calibri" panose="020F0502020204030204" charset="0"/>
                <a:sym typeface="+mn-lt"/>
              </a:rPr>
              <a:t> </a:t>
            </a:r>
            <a:r>
              <a:rPr lang="en-US" altLang="zh-CN" sz="8000" spc="-300" dirty="0" err="1">
                <a:solidFill>
                  <a:prstClr val="white"/>
                </a:solidFill>
                <a:latin typeface="Calibri" panose="020F0502020204030204" charset="0"/>
                <a:ea typeface="字魂189号-星岩乐黑体" panose="00000500000000000000" charset="-122"/>
                <a:cs typeface="Calibri" panose="020F0502020204030204" charset="0"/>
                <a:sym typeface="+mn-lt"/>
              </a:rPr>
              <a:t>nhà</a:t>
            </a:r>
            <a:endParaRPr kumimoji="0" lang="en-US" altLang="zh-CN" sz="80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字魂189号-星岩乐黑体" panose="00000500000000000000" charset="-122"/>
              <a:cs typeface="Calibri" panose="020F0502020204030204" charset="0"/>
              <a:sym typeface="+mn-lt"/>
            </a:endParaRPr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1285" y="3037248"/>
            <a:ext cx="2729651" cy="3448794"/>
          </a:xfrm>
          <a:prstGeom prst="rect">
            <a:avLst/>
          </a:prstGeom>
        </p:spPr>
      </p:pic>
      <p:grpSp>
        <p:nvGrpSpPr>
          <p:cNvPr id="510" name="Group 509"/>
          <p:cNvGrpSpPr/>
          <p:nvPr/>
        </p:nvGrpSpPr>
        <p:grpSpPr>
          <a:xfrm>
            <a:off x="5508242" y="2091660"/>
            <a:ext cx="5912233" cy="2134929"/>
            <a:chOff x="2110954" y="2244673"/>
            <a:chExt cx="3131606" cy="1801191"/>
          </a:xfrm>
        </p:grpSpPr>
        <p:grpSp>
          <p:nvGrpSpPr>
            <p:cNvPr id="511" name="Graphic 26"/>
            <p:cNvGrpSpPr/>
            <p:nvPr/>
          </p:nvGrpSpPr>
          <p:grpSpPr>
            <a:xfrm>
              <a:off x="2110954" y="2244673"/>
              <a:ext cx="3131606" cy="1801191"/>
              <a:chOff x="1842402" y="2204911"/>
              <a:chExt cx="2511585" cy="1913847"/>
            </a:xfrm>
          </p:grpSpPr>
          <p:sp>
            <p:nvSpPr>
              <p:cNvPr id="513" name="Freeform: Shape 512"/>
              <p:cNvSpPr/>
              <p:nvPr/>
            </p:nvSpPr>
            <p:spPr>
              <a:xfrm>
                <a:off x="2066285" y="2235776"/>
                <a:ext cx="2287702" cy="1882982"/>
              </a:xfrm>
              <a:custGeom>
                <a:avLst/>
                <a:gdLst>
                  <a:gd name="connsiteX0" fmla="*/ 2278962 w 2287702"/>
                  <a:gd name="connsiteY0" fmla="*/ 899435 h 1882982"/>
                  <a:gd name="connsiteX1" fmla="*/ 2155137 w 2287702"/>
                  <a:gd name="connsiteY1" fmla="*/ 630830 h 1882982"/>
                  <a:gd name="connsiteX2" fmla="*/ 1967494 w 2287702"/>
                  <a:gd name="connsiteY2" fmla="*/ 362225 h 1882982"/>
                  <a:gd name="connsiteX3" fmla="*/ 1000707 w 2287702"/>
                  <a:gd name="connsiteY3" fmla="*/ 6943 h 1882982"/>
                  <a:gd name="connsiteX4" fmla="*/ 473974 w 2287702"/>
                  <a:gd name="connsiteY4" fmla="*/ 215540 h 1882982"/>
                  <a:gd name="connsiteX5" fmla="*/ 220609 w 2287702"/>
                  <a:gd name="connsiteY5" fmla="*/ 511768 h 1882982"/>
                  <a:gd name="connsiteX6" fmla="*/ 1534 w 2287702"/>
                  <a:gd name="connsiteY6" fmla="*/ 1031833 h 1882982"/>
                  <a:gd name="connsiteX7" fmla="*/ 29157 w 2287702"/>
                  <a:gd name="connsiteY7" fmla="*/ 1269005 h 1882982"/>
                  <a:gd name="connsiteX8" fmla="*/ 373962 w 2287702"/>
                  <a:gd name="connsiteY8" fmla="*/ 1689058 h 1882982"/>
                  <a:gd name="connsiteX9" fmla="*/ 925459 w 2287702"/>
                  <a:gd name="connsiteY9" fmla="*/ 1811930 h 1882982"/>
                  <a:gd name="connsiteX10" fmla="*/ 1594114 w 2287702"/>
                  <a:gd name="connsiteY10" fmla="*/ 1856698 h 1882982"/>
                  <a:gd name="connsiteX11" fmla="*/ 1800807 w 2287702"/>
                  <a:gd name="connsiteY11" fmla="*/ 1747160 h 1882982"/>
                  <a:gd name="connsiteX12" fmla="*/ 2089414 w 2287702"/>
                  <a:gd name="connsiteY12" fmla="*/ 1510940 h 1882982"/>
                  <a:gd name="connsiteX13" fmla="*/ 2215144 w 2287702"/>
                  <a:gd name="connsiteY13" fmla="*/ 1292818 h 1882982"/>
                  <a:gd name="connsiteX14" fmla="*/ 2278962 w 2287702"/>
                  <a:gd name="connsiteY14" fmla="*/ 899435 h 188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7702" h="1882982">
                    <a:moveTo>
                      <a:pt x="2278962" y="899435"/>
                    </a:moveTo>
                    <a:cubicBezTo>
                      <a:pt x="2259912" y="802280"/>
                      <a:pt x="2207525" y="715603"/>
                      <a:pt x="2155137" y="630830"/>
                    </a:cubicBezTo>
                    <a:cubicBezTo>
                      <a:pt x="2097987" y="537485"/>
                      <a:pt x="2039884" y="444140"/>
                      <a:pt x="1967494" y="362225"/>
                    </a:cubicBezTo>
                    <a:cubicBezTo>
                      <a:pt x="1732227" y="94573"/>
                      <a:pt x="1355989" y="-32110"/>
                      <a:pt x="1000707" y="6943"/>
                    </a:cubicBezTo>
                    <a:cubicBezTo>
                      <a:pt x="810207" y="27898"/>
                      <a:pt x="621612" y="94573"/>
                      <a:pt x="473974" y="215540"/>
                    </a:cubicBezTo>
                    <a:cubicBezTo>
                      <a:pt x="373009" y="298408"/>
                      <a:pt x="293952" y="404135"/>
                      <a:pt x="220609" y="511768"/>
                    </a:cubicBezTo>
                    <a:cubicBezTo>
                      <a:pt x="113929" y="669883"/>
                      <a:pt x="13917" y="841333"/>
                      <a:pt x="1534" y="1031833"/>
                    </a:cubicBezTo>
                    <a:cubicBezTo>
                      <a:pt x="-4181" y="1111843"/>
                      <a:pt x="6297" y="1191853"/>
                      <a:pt x="29157" y="1269005"/>
                    </a:cubicBezTo>
                    <a:cubicBezTo>
                      <a:pt x="83449" y="1447123"/>
                      <a:pt x="210132" y="1601428"/>
                      <a:pt x="373962" y="1689058"/>
                    </a:cubicBezTo>
                    <a:cubicBezTo>
                      <a:pt x="404442" y="1705250"/>
                      <a:pt x="835924" y="1790975"/>
                      <a:pt x="925459" y="1811930"/>
                    </a:cubicBezTo>
                    <a:cubicBezTo>
                      <a:pt x="1172157" y="1870033"/>
                      <a:pt x="1411234" y="1912895"/>
                      <a:pt x="1594114" y="1856698"/>
                    </a:cubicBezTo>
                    <a:cubicBezTo>
                      <a:pt x="1669362" y="1833838"/>
                      <a:pt x="1736037" y="1790023"/>
                      <a:pt x="1800807" y="1747160"/>
                    </a:cubicBezTo>
                    <a:cubicBezTo>
                      <a:pt x="1904630" y="1678580"/>
                      <a:pt x="2010357" y="1608095"/>
                      <a:pt x="2089414" y="1510940"/>
                    </a:cubicBezTo>
                    <a:cubicBezTo>
                      <a:pt x="2142755" y="1445218"/>
                      <a:pt x="2182760" y="1369970"/>
                      <a:pt x="2215144" y="1292818"/>
                    </a:cubicBezTo>
                    <a:cubicBezTo>
                      <a:pt x="2267532" y="1168040"/>
                      <a:pt x="2305632" y="1031833"/>
                      <a:pt x="2278962" y="899435"/>
                    </a:cubicBezTo>
                    <a:close/>
                  </a:path>
                </a:pathLst>
              </a:custGeom>
              <a:solidFill>
                <a:srgbClr val="F9F49E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514" name="Freeform: Shape 513"/>
              <p:cNvSpPr/>
              <p:nvPr/>
            </p:nvSpPr>
            <p:spPr>
              <a:xfrm>
                <a:off x="1842402" y="2204911"/>
                <a:ext cx="2288258" cy="1913847"/>
              </a:xfrm>
              <a:custGeom>
                <a:avLst/>
                <a:gdLst>
                  <a:gd name="connsiteX0" fmla="*/ 2279915 w 2288258"/>
                  <a:gd name="connsiteY0" fmla="*/ 899435 h 1913847"/>
                  <a:gd name="connsiteX1" fmla="*/ 2156090 w 2288258"/>
                  <a:gd name="connsiteY1" fmla="*/ 630830 h 1913847"/>
                  <a:gd name="connsiteX2" fmla="*/ 1968447 w 2288258"/>
                  <a:gd name="connsiteY2" fmla="*/ 362225 h 1913847"/>
                  <a:gd name="connsiteX3" fmla="*/ 1001659 w 2288258"/>
                  <a:gd name="connsiteY3" fmla="*/ 6943 h 1913847"/>
                  <a:gd name="connsiteX4" fmla="*/ 474927 w 2288258"/>
                  <a:gd name="connsiteY4" fmla="*/ 215540 h 1913847"/>
                  <a:gd name="connsiteX5" fmla="*/ 221562 w 2288258"/>
                  <a:gd name="connsiteY5" fmla="*/ 511768 h 1913847"/>
                  <a:gd name="connsiteX6" fmla="*/ 1534 w 2288258"/>
                  <a:gd name="connsiteY6" fmla="*/ 1031833 h 1913847"/>
                  <a:gd name="connsiteX7" fmla="*/ 29157 w 2288258"/>
                  <a:gd name="connsiteY7" fmla="*/ 1269005 h 1913847"/>
                  <a:gd name="connsiteX8" fmla="*/ 373962 w 2288258"/>
                  <a:gd name="connsiteY8" fmla="*/ 1689058 h 1913847"/>
                  <a:gd name="connsiteX9" fmla="*/ 467307 w 2288258"/>
                  <a:gd name="connsiteY9" fmla="*/ 1728110 h 1913847"/>
                  <a:gd name="connsiteX10" fmla="*/ 422539 w 2288258"/>
                  <a:gd name="connsiteY10" fmla="*/ 1913848 h 1913847"/>
                  <a:gd name="connsiteX11" fmla="*/ 653997 w 2288258"/>
                  <a:gd name="connsiteY11" fmla="*/ 1769068 h 1913847"/>
                  <a:gd name="connsiteX12" fmla="*/ 925459 w 2288258"/>
                  <a:gd name="connsiteY12" fmla="*/ 1811930 h 1913847"/>
                  <a:gd name="connsiteX13" fmla="*/ 1594114 w 2288258"/>
                  <a:gd name="connsiteY13" fmla="*/ 1856698 h 1913847"/>
                  <a:gd name="connsiteX14" fmla="*/ 1800807 w 2288258"/>
                  <a:gd name="connsiteY14" fmla="*/ 1747160 h 1913847"/>
                  <a:gd name="connsiteX15" fmla="*/ 2089414 w 2288258"/>
                  <a:gd name="connsiteY15" fmla="*/ 1510940 h 1913847"/>
                  <a:gd name="connsiteX16" fmla="*/ 2215144 w 2288258"/>
                  <a:gd name="connsiteY16" fmla="*/ 1292818 h 1913847"/>
                  <a:gd name="connsiteX17" fmla="*/ 2279915 w 2288258"/>
                  <a:gd name="connsiteY17" fmla="*/ 899435 h 191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8258" h="1913847">
                    <a:moveTo>
                      <a:pt x="2279915" y="899435"/>
                    </a:moveTo>
                    <a:cubicBezTo>
                      <a:pt x="2260865" y="802280"/>
                      <a:pt x="2208477" y="715603"/>
                      <a:pt x="2156090" y="630830"/>
                    </a:cubicBezTo>
                    <a:cubicBezTo>
                      <a:pt x="2098940" y="537485"/>
                      <a:pt x="2040837" y="444140"/>
                      <a:pt x="1968447" y="362225"/>
                    </a:cubicBezTo>
                    <a:cubicBezTo>
                      <a:pt x="1733179" y="94573"/>
                      <a:pt x="1356942" y="-32110"/>
                      <a:pt x="1001659" y="6943"/>
                    </a:cubicBezTo>
                    <a:cubicBezTo>
                      <a:pt x="811159" y="27898"/>
                      <a:pt x="622564" y="94573"/>
                      <a:pt x="474927" y="215540"/>
                    </a:cubicBezTo>
                    <a:cubicBezTo>
                      <a:pt x="374914" y="298408"/>
                      <a:pt x="294904" y="404135"/>
                      <a:pt x="221562" y="511768"/>
                    </a:cubicBezTo>
                    <a:cubicBezTo>
                      <a:pt x="114882" y="668930"/>
                      <a:pt x="14869" y="841333"/>
                      <a:pt x="1534" y="1031833"/>
                    </a:cubicBezTo>
                    <a:cubicBezTo>
                      <a:pt x="-4181" y="1111843"/>
                      <a:pt x="6297" y="1191853"/>
                      <a:pt x="29157" y="1269005"/>
                    </a:cubicBezTo>
                    <a:cubicBezTo>
                      <a:pt x="83449" y="1447123"/>
                      <a:pt x="210132" y="1601428"/>
                      <a:pt x="373962" y="1689058"/>
                    </a:cubicBezTo>
                    <a:cubicBezTo>
                      <a:pt x="404442" y="1705250"/>
                      <a:pt x="434922" y="1717633"/>
                      <a:pt x="467307" y="1728110"/>
                    </a:cubicBezTo>
                    <a:cubicBezTo>
                      <a:pt x="452067" y="1790023"/>
                      <a:pt x="436827" y="1851935"/>
                      <a:pt x="422539" y="1913848"/>
                    </a:cubicBezTo>
                    <a:cubicBezTo>
                      <a:pt x="499692" y="1865270"/>
                      <a:pt x="576844" y="1817645"/>
                      <a:pt x="653997" y="1769068"/>
                    </a:cubicBezTo>
                    <a:cubicBezTo>
                      <a:pt x="744484" y="1782403"/>
                      <a:pt x="836877" y="1790975"/>
                      <a:pt x="925459" y="1811930"/>
                    </a:cubicBezTo>
                    <a:cubicBezTo>
                      <a:pt x="1172157" y="1870033"/>
                      <a:pt x="1411234" y="1912895"/>
                      <a:pt x="1594114" y="1856698"/>
                    </a:cubicBezTo>
                    <a:cubicBezTo>
                      <a:pt x="1669362" y="1833838"/>
                      <a:pt x="1736037" y="1790023"/>
                      <a:pt x="1800807" y="1747160"/>
                    </a:cubicBezTo>
                    <a:cubicBezTo>
                      <a:pt x="1904629" y="1678580"/>
                      <a:pt x="2010357" y="1608095"/>
                      <a:pt x="2089414" y="1510940"/>
                    </a:cubicBezTo>
                    <a:cubicBezTo>
                      <a:pt x="2142754" y="1445218"/>
                      <a:pt x="2182760" y="1369970"/>
                      <a:pt x="2215144" y="1292818"/>
                    </a:cubicBezTo>
                    <a:cubicBezTo>
                      <a:pt x="2268485" y="1168040"/>
                      <a:pt x="2305632" y="1031833"/>
                      <a:pt x="2279915" y="899435"/>
                    </a:cubicBezTo>
                    <a:close/>
                  </a:path>
                </a:pathLst>
              </a:custGeom>
              <a:solidFill>
                <a:srgbClr val="73EEFE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</p:grpSp>
        <p:sp>
          <p:nvSpPr>
            <p:cNvPr id="512" name="TextBox 511"/>
            <p:cNvSpPr txBox="1"/>
            <p:nvPr/>
          </p:nvSpPr>
          <p:spPr>
            <a:xfrm>
              <a:off x="2407257" y="2395813"/>
              <a:ext cx="2532590" cy="148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Ôn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cũ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  <a:p>
              <a:pPr marL="571500" marR="0" lvl="0" indent="-5715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Chuẩn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bị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bài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42: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Ôn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tập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biểu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thức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320" y="447557"/>
            <a:ext cx="5907536" cy="51820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00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768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786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468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867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Kết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quả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của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phép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nhân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192 x 4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là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: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a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Sai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302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203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320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32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Kết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quả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của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phép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 chia 906 : 3 </a:t>
                </a:r>
                <a:r>
                  <a:rPr lang="en-US" sz="4800" b="1" i="0" dirty="0" err="1">
                    <a:solidFill>
                      <a:schemeClr val="bg1"/>
                    </a:solidFill>
                    <a:effectLst/>
                  </a:rPr>
                  <a:t>là</a:t>
                </a:r>
                <a:r>
                  <a:rPr lang="en-US" sz="4800" b="1" i="0" dirty="0">
                    <a:solidFill>
                      <a:schemeClr val="bg1"/>
                    </a:solidFill>
                    <a:effectLst/>
                  </a:rPr>
                  <a:t>: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672048"/>
              <a:ext cx="9092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b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/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/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vi-VN" sz="4800" b="1" i="0" dirty="0">
                    <a:solidFill>
                      <a:schemeClr val="bg1"/>
                    </a:solidFill>
                    <a:effectLst/>
                  </a:rPr>
                  <a:t>Số dư của phép chia 628 : 8 là: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672048"/>
              <a:ext cx="9092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018" y="603431"/>
            <a:ext cx="982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Tìm thành phần chưa biết trong phép tính.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1156" y="722860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62050" y="1571625"/>
            <a:ext cx="4800600" cy="707886"/>
            <a:chOff x="1162050" y="1571625"/>
            <a:chExt cx="4800600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1162050" y="1571625"/>
              <a:ext cx="480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charset="0"/>
                  <a:cs typeface="Calibri" panose="020F0502020204030204" charset="0"/>
                </a:rPr>
                <a:t>a)        x 6 = 186</a:t>
              </a: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1847850" y="1685925"/>
              <a:ext cx="657225" cy="523875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charset="0"/>
                  <a:cs typeface="Calibri" panose="020F0502020204030204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62700" y="1533525"/>
            <a:ext cx="5067300" cy="707886"/>
            <a:chOff x="895350" y="1571625"/>
            <a:chExt cx="5067300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895350" y="1571625"/>
              <a:ext cx="5067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charset="0"/>
                  <a:cs typeface="Calibri" panose="020F0502020204030204" charset="0"/>
                </a:rPr>
                <a:t>b)          : 7 = 105</a:t>
              </a: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1847850" y="1685925"/>
              <a:ext cx="657225" cy="523875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charset="0"/>
                  <a:cs typeface="Calibri" panose="020F0502020204030204" charset="0"/>
                </a:rPr>
                <a:t>?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33850" y="2581275"/>
            <a:ext cx="4800600" cy="707886"/>
            <a:chOff x="1162050" y="1571625"/>
            <a:chExt cx="4800600" cy="707886"/>
          </a:xfrm>
        </p:grpSpPr>
        <p:sp>
          <p:nvSpPr>
            <p:cNvPr id="27" name="TextBox 26"/>
            <p:cNvSpPr txBox="1"/>
            <p:nvPr/>
          </p:nvSpPr>
          <p:spPr>
            <a:xfrm>
              <a:off x="1162050" y="1571625"/>
              <a:ext cx="480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charset="0"/>
                  <a:cs typeface="Calibri" panose="020F0502020204030204" charset="0"/>
                </a:rPr>
                <a:t>c) 72 :       = 8</a:t>
              </a:r>
            </a:p>
          </p:txBody>
        </p:sp>
        <p:sp>
          <p:nvSpPr>
            <p:cNvPr id="28" name="Rectangle: Rounded Corners 27"/>
            <p:cNvSpPr/>
            <p:nvPr/>
          </p:nvSpPr>
          <p:spPr>
            <a:xfrm>
              <a:off x="2562225" y="1638300"/>
              <a:ext cx="657225" cy="523875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charset="0"/>
                  <a:cs typeface="Calibri" panose="020F050202020403020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5349" y="3672980"/>
            <a:ext cx="10848975" cy="2480170"/>
            <a:chOff x="1206865" y="2494829"/>
            <a:chExt cx="4889134" cy="1945979"/>
          </a:xfrm>
        </p:grpSpPr>
        <p:pic>
          <p:nvPicPr>
            <p:cNvPr id="30" name="Graphic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6865" y="2494829"/>
              <a:ext cx="4889134" cy="194597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828971" y="2760081"/>
              <a:ext cx="3996602" cy="142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charset="0"/>
                  <a:cs typeface="Calibri" panose="020F0502020204030204" charset="0"/>
                </a:rPr>
                <a:t>Muốn tìm thừa số chưa biết ta lấy tích chia cho thừa số đã biết.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charset="0"/>
                  <a:cs typeface="Calibri" panose="020F0502020204030204" charset="0"/>
                </a:rPr>
                <a:t>Muốn tìm số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charset="0"/>
                  <a:cs typeface="Calibri" panose="020F0502020204030204" charset="0"/>
                </a:rPr>
                <a:t>bị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charset="0"/>
                  <a:cs typeface="Calibri" panose="020F0502020204030204" charset="0"/>
                </a:rPr>
                <a:t>chia ta lấy thương nhân với số chia.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charset="0"/>
                  <a:cs typeface="Calibri" panose="020F0502020204030204" charset="0"/>
                </a:rPr>
                <a:t>Muốn tìm số chia ta lấy số bị chia chia cho thương.    </a:t>
              </a:r>
            </a:p>
          </p:txBody>
        </p:sp>
      </p:grpSp>
      <p:sp>
        <p:nvSpPr>
          <p:cNvPr id="32" name="Rectangle: Rounded Corners 31"/>
          <p:cNvSpPr/>
          <p:nvPr/>
        </p:nvSpPr>
        <p:spPr>
          <a:xfrm>
            <a:off x="1762126" y="1676400"/>
            <a:ext cx="762000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31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7048500" y="1647825"/>
            <a:ext cx="942976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735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5505451" y="2657475"/>
            <a:ext cx="695324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" grpId="0" bldLvl="0" animBg="1"/>
          <p:bldP spid="18" grpId="0"/>
          <p:bldP spid="32" grpId="0" bldLvl="0" animBg="1"/>
          <p:bldP spid="33" grpId="0" bldLvl="0" animBg="1"/>
          <p:bldP spid="37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" grpId="0" bldLvl="0" animBg="1"/>
          <p:bldP spid="18" grpId="0"/>
          <p:bldP spid="32" grpId="0" bldLvl="0" animBg="1"/>
          <p:bldP spid="33" grpId="0" bldLvl="0" animBg="1"/>
          <p:bldP spid="37" grpId="0" bldLvl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等线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1150" y="479606"/>
            <a:ext cx="1013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Mi hái được 25 bông hoa, Mai hái được số bông hoa gấp 3 lần của Mi. Hỏi cả hai chị em hái được bao nhiêu bông hoa?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587973" y="641531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0960" y="819115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" y="258127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       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75" y="196215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Calibri" panose="020F0502020204030204" charset="0"/>
                <a:cs typeface="Calibri" panose="020F0502020204030204" charset="0"/>
              </a:rPr>
              <a:t>Tóm</a:t>
            </a:r>
            <a:r>
              <a:rPr lang="en-US" sz="3200" b="1" u="sng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u="sng" dirty="0" err="1">
                <a:latin typeface="Calibri" panose="020F0502020204030204" charset="0"/>
                <a:cs typeface="Calibri" panose="020F0502020204030204" charset="0"/>
              </a:rPr>
              <a:t>tắt</a:t>
            </a:r>
            <a:endParaRPr lang="en-US" sz="3200" b="1" u="sng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" y="33623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        Mai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71700" y="2730788"/>
            <a:ext cx="1885950" cy="435263"/>
            <a:chOff x="2457450" y="2571750"/>
            <a:chExt cx="1885950" cy="435263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2762250" y="2686050"/>
              <a:ext cx="1562100" cy="66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3"/>
              <a:endCxn id="10" idx="3"/>
            </p:cNvCxnSpPr>
            <p:nvPr/>
          </p:nvCxnSpPr>
          <p:spPr>
            <a:xfrm>
              <a:off x="2457450" y="3007013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486025" y="3590925"/>
            <a:ext cx="4286250" cy="263813"/>
            <a:chOff x="2771775" y="2571750"/>
            <a:chExt cx="4286250" cy="26381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71775" y="2711738"/>
              <a:ext cx="428625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71775" y="27117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7054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0389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>
            <a:endCxn id="12" idx="3"/>
          </p:cNvCxnSpPr>
          <p:nvPr/>
        </p:nvCxnSpPr>
        <p:spPr>
          <a:xfrm>
            <a:off x="2486025" y="2933700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48125" y="2981325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>
            <a:off x="6934200" y="2324100"/>
            <a:ext cx="333375" cy="15525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0450" y="2800350"/>
            <a:ext cx="229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?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bông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hoa</a:t>
            </a:r>
            <a:endParaRPr lang="en-US" sz="32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802" y="1438275"/>
            <a:ext cx="3748847" cy="12620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38375" y="40481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819150" y="469582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Số bông hoa Mai hái được 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571500" y="525780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25 x 3 = 75 (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0800" y="4048125"/>
            <a:ext cx="537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Cả hai chị em hái được số bông hoa 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67475" y="5067300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25 + 75 = 100 (bông hoa)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5600" y="5638800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Đáp số: 100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bông</a:t>
            </a:r>
            <a:endParaRPr lang="vi-VN" sz="32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bldLvl="0" animBg="1"/>
      <p:bldP spid="18" grpId="0"/>
      <p:bldP spid="10" grpId="0"/>
      <p:bldP spid="11" grpId="0"/>
      <p:bldP spid="12" grpId="0"/>
      <p:bldP spid="31" grpId="0" bldLvl="0" animBg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等线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2809" y="739679"/>
            <a:ext cx="829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Số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949923" y="639504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1960" y="817088"/>
            <a:ext cx="112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7" y="1252537"/>
            <a:ext cx="5714551" cy="2652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1981199"/>
            <a:ext cx="5233035" cy="1914525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6276975" y="1571625"/>
            <a:ext cx="4924425" cy="7810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/>
          <p:cNvSpPr/>
          <p:nvPr/>
        </p:nvSpPr>
        <p:spPr>
          <a:xfrm>
            <a:off x="3686176" y="2066925"/>
            <a:ext cx="523874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7724" y="4181475"/>
                <a:ext cx="675322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ngôi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sao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15 : 3 = 5 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ngôi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sao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4181475"/>
                <a:ext cx="6753225" cy="803682"/>
              </a:xfrm>
              <a:prstGeom prst="rect">
                <a:avLst/>
              </a:prstGeom>
              <a:blipFill rotWithShape="1">
                <a:blip r:embed="rId5"/>
                <a:stretch>
                  <a:fillRect l="-9" r="9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/>
          <p:cNvSpPr/>
          <p:nvPr/>
        </p:nvSpPr>
        <p:spPr>
          <a:xfrm>
            <a:off x="6248401" y="1581150"/>
            <a:ext cx="685800" cy="2152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47724" y="5143500"/>
                <a:ext cx="675322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ngôi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sao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15 : 5 = 3 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ngôi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sao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charset="0"/>
                    <a:cs typeface="Calibri" panose="020F050202020403020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4" y="5143500"/>
                <a:ext cx="6753225" cy="803682"/>
              </a:xfrm>
              <a:prstGeom prst="rect">
                <a:avLst/>
              </a:prstGeom>
              <a:blipFill rotWithShape="1">
                <a:blip r:embed="rId6"/>
                <a:stretch>
                  <a:fillRect l="-9" r="9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: Rounded Corners 40"/>
          <p:cNvSpPr/>
          <p:nvPr/>
        </p:nvSpPr>
        <p:spPr>
          <a:xfrm>
            <a:off x="3676651" y="3086100"/>
            <a:ext cx="523874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36" grpId="0" bldLvl="0" animBg="1"/>
      <p:bldP spid="39" grpId="0" bldLvl="0" animBg="1"/>
      <p:bldP spid="4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83</Paragraphs>
  <Slides>12</Slides>
  <Notes>9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SimSun</vt:lpstr>
      <vt:lpstr>Arial</vt:lpstr>
      <vt:lpstr>Calibri</vt:lpstr>
      <vt:lpstr>Calibri Light</vt:lpstr>
      <vt:lpstr>Cambria Math</vt:lpstr>
      <vt:lpstr>Tahoma</vt:lpstr>
      <vt:lpstr>字魂189号-星岩乐黑体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2023-11-07T02:49:21Z</dcterms:created>
  <dcterms:modified xsi:type="dcterms:W3CDTF">2025-12-27T05:02:25Z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5D20DAD11AEF4B2EA56AFF4D136DFC22_11</vt:lpwstr>
  </property>
  <property fmtid="{D5CDD505-2E9C-101B-9397-08002B2CF9AE}" pid="3" name="KSOProductBuildVer">
    <vt:lpwstr>1033-12.2.0.13266</vt:lpwstr>
  </property>
</Properties>
</file>