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54" d="100"/>
          <a:sy n="54" d="100"/>
        </p:scale>
        <p:origin x="15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4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11" Type="http://schemas.openxmlformats.org/officeDocument/2006/relationships/slide" Target="slide3.xml"/><Relationship Id="rId5" Type="http://schemas.openxmlformats.org/officeDocument/2006/relationships/image" Target="../media/image10.pn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slide" Target="slide1.xml"/><Relationship Id="rId4" Type="http://schemas.openxmlformats.org/officeDocument/2006/relationships/audio" Target="../media/audio4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slide" Target="slide1.xml"/><Relationship Id="rId4" Type="http://schemas.openxmlformats.org/officeDocument/2006/relationships/audio" Target="../media/audio4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slide" Target="slide1.xml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slide" Target="slide1.xml"/><Relationship Id="rId4" Type="http://schemas.openxmlformats.org/officeDocument/2006/relationships/audio" Target="../media/audio4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480" y="1090683"/>
            <a:ext cx="7328757" cy="294119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161" y="1970376"/>
            <a:ext cx="6863300" cy="14586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>
            <a:fillRect/>
          </a:stretch>
        </p:blipFill>
        <p:spPr bwMode="auto">
          <a:xfrm>
            <a:off x="3302198" y="5998990"/>
            <a:ext cx="3330017" cy="66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Two Steps From Hell - Am I Not Huma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2051994" y="1240"/>
            <a:ext cx="609380" cy="60938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294718" y="-5280049"/>
            <a:ext cx="20038265" cy="1686537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2216" y="1805244"/>
            <a:ext cx="3845518" cy="337625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1816" y="4548982"/>
            <a:ext cx="5978531" cy="2114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69519" y="305930"/>
            <a:ext cx="6539209" cy="5119232"/>
          </a:xfrm>
          <a:prstGeom prst="rect">
            <a:avLst/>
          </a:prstGeom>
        </p:spPr>
      </p:pic>
      <p:sp>
        <p:nvSpPr>
          <p:cNvPr id="85" name="Oval 84">
            <a:hlinkClick r:id="" action="ppaction://hlinkshowjump?jump=nextslide"/>
          </p:cNvPr>
          <p:cNvSpPr/>
          <p:nvPr/>
        </p:nvSpPr>
        <p:spPr>
          <a:xfrm>
            <a:off x="7402616" y="4066101"/>
            <a:ext cx="2755915" cy="91406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Play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8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>
            <a:hlinkClick r:id="" action="ppaction://hlinkshowjump?jump=endshow"/>
          </p:cNvPr>
          <p:cNvSpPr/>
          <p:nvPr/>
        </p:nvSpPr>
        <p:spPr>
          <a:xfrm>
            <a:off x="10860960" y="6253554"/>
            <a:ext cx="893134" cy="422275"/>
          </a:xfrm>
          <a:prstGeom prst="roundRect">
            <a:avLst>
              <a:gd name="adj" fmla="val 50000"/>
            </a:avLst>
          </a:prstGeom>
          <a:solidFill>
            <a:srgbClr val="503325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Exit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860" y="4622666"/>
            <a:ext cx="1988787" cy="16719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591" y="4622666"/>
            <a:ext cx="1988787" cy="167194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322" y="2138117"/>
            <a:ext cx="1988787" cy="167194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052" y="2138117"/>
            <a:ext cx="1988787" cy="1671945"/>
          </a:xfrm>
          <a:prstGeom prst="rect">
            <a:avLst/>
          </a:prstGeom>
        </p:spPr>
      </p:pic>
      <p:grpSp>
        <p:nvGrpSpPr>
          <p:cNvPr id="175" name="G4"/>
          <p:cNvGrpSpPr/>
          <p:nvPr/>
        </p:nvGrpSpPr>
        <p:grpSpPr>
          <a:xfrm>
            <a:off x="8827168" y="1742252"/>
            <a:ext cx="2557032" cy="2542882"/>
            <a:chOff x="768580" y="1449249"/>
            <a:chExt cx="2901308" cy="2885253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 rotWithShape="1">
            <a:blip r:embed="rId6"/>
            <a:srcRect l="5517"/>
            <a:stretch>
              <a:fillRect/>
            </a:stretch>
          </p:blipFill>
          <p:spPr>
            <a:xfrm>
              <a:off x="1059858" y="1449249"/>
              <a:ext cx="2133962" cy="2139086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580" y="3308249"/>
              <a:ext cx="2901308" cy="1026253"/>
            </a:xfrm>
            <a:prstGeom prst="rect">
              <a:avLst/>
            </a:prstGeom>
          </p:spPr>
        </p:pic>
      </p:grpSp>
      <p:grpSp>
        <p:nvGrpSpPr>
          <p:cNvPr id="181" name="G5"/>
          <p:cNvGrpSpPr/>
          <p:nvPr/>
        </p:nvGrpSpPr>
        <p:grpSpPr>
          <a:xfrm>
            <a:off x="998222" y="4331864"/>
            <a:ext cx="2557032" cy="2542882"/>
            <a:chOff x="768580" y="1449249"/>
            <a:chExt cx="2901308" cy="2885253"/>
          </a:xfrm>
        </p:grpSpPr>
        <p:pic>
          <p:nvPicPr>
            <p:cNvPr id="182" name="Picture 181"/>
            <p:cNvPicPr>
              <a:picLocks noChangeAspect="1"/>
            </p:cNvPicPr>
            <p:nvPr/>
          </p:nvPicPr>
          <p:blipFill rotWithShape="1">
            <a:blip r:embed="rId6"/>
            <a:srcRect l="5517"/>
            <a:stretch>
              <a:fillRect/>
            </a:stretch>
          </p:blipFill>
          <p:spPr>
            <a:xfrm>
              <a:off x="1059858" y="1449249"/>
              <a:ext cx="2133962" cy="2139086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580" y="3308249"/>
              <a:ext cx="2901308" cy="1026253"/>
            </a:xfrm>
            <a:prstGeom prst="rect">
              <a:avLst/>
            </a:prstGeom>
          </p:spPr>
        </p:pic>
      </p:grpSp>
      <p:pic>
        <p:nvPicPr>
          <p:cNvPr id="184" name="Picture 1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520" y="4114357"/>
            <a:ext cx="2064893" cy="2226846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7918" y="1597928"/>
            <a:ext cx="2064893" cy="222684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875212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7" name="Oval 146"/>
          <p:cNvSpPr/>
          <p:nvPr/>
        </p:nvSpPr>
        <p:spPr>
          <a:xfrm>
            <a:off x="1560765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8" name="Oval 147"/>
          <p:cNvSpPr/>
          <p:nvPr/>
        </p:nvSpPr>
        <p:spPr>
          <a:xfrm>
            <a:off x="2265359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9" name="Oval 148"/>
          <p:cNvSpPr/>
          <p:nvPr/>
        </p:nvSpPr>
        <p:spPr>
          <a:xfrm>
            <a:off x="2931868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8448" y="711216"/>
            <a:ext cx="389450" cy="392517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0642" y="711216"/>
            <a:ext cx="389450" cy="392517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4750" y="711216"/>
            <a:ext cx="389450" cy="392517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8859" y="711216"/>
            <a:ext cx="389450" cy="392517"/>
          </a:xfrm>
          <a:prstGeom prst="rect">
            <a:avLst/>
          </a:prstGeom>
        </p:spPr>
      </p:pic>
      <p:sp>
        <p:nvSpPr>
          <p:cNvPr id="44" name="1">
            <a:hlinkClick r:id="rId10" action="ppaction://hlinksldjump"/>
          </p:cNvPr>
          <p:cNvSpPr/>
          <p:nvPr/>
        </p:nvSpPr>
        <p:spPr>
          <a:xfrm>
            <a:off x="965650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2">
            <a:hlinkClick r:id="rId11" action="ppaction://hlinksldjump"/>
          </p:cNvPr>
          <p:cNvSpPr/>
          <p:nvPr/>
        </p:nvSpPr>
        <p:spPr>
          <a:xfrm>
            <a:off x="1677844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5" name="3">
            <a:hlinkClick r:id="rId12" action="ppaction://hlinksldjump"/>
          </p:cNvPr>
          <p:cNvSpPr/>
          <p:nvPr/>
        </p:nvSpPr>
        <p:spPr>
          <a:xfrm>
            <a:off x="2351952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4">
            <a:hlinkClick r:id="rId13" action="ppaction://hlinksldjump"/>
          </p:cNvPr>
          <p:cNvSpPr/>
          <p:nvPr/>
        </p:nvSpPr>
        <p:spPr>
          <a:xfrm>
            <a:off x="3026061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Arrow: Right 2">
            <a:hlinkClick r:id="" action="ppaction://noaction"/>
          </p:cNvPr>
          <p:cNvSpPr/>
          <p:nvPr/>
        </p:nvSpPr>
        <p:spPr>
          <a:xfrm>
            <a:off x="10647026" y="5988422"/>
            <a:ext cx="1328837" cy="70555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48294 0.29629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22708 0.63055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6155 0.28773 " pathEditMode="relative" rAng="0" ptsTypes="AA">
                                      <p:cBhvr>
                                        <p:cTn id="77" dur="1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8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8463 0.62523 " pathEditMode="relative" rAng="0" ptsTypes="AA">
                                      <p:cBhvr>
                                        <p:cTn id="95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2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</p:childTnLst>
        </p:cTn>
      </p:par>
    </p:tnLst>
    <p:bldLst>
      <p:bldP spid="2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3" grpId="0" bldLvl="0" animBg="1"/>
      <p:bldP spid="95" grpId="0" bldLvl="0" animBg="1"/>
      <p:bldP spid="44" grpId="0" bldLvl="0" animBg="1"/>
      <p:bldP spid="165" grpId="0" bldLvl="0" animBg="1"/>
      <p:bldP spid="16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10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sp>
        <p:nvSpPr>
          <p:cNvPr id="24" name="Google Shape;3917;p34"/>
          <p:cNvSpPr txBox="1"/>
          <p:nvPr/>
        </p:nvSpPr>
        <p:spPr>
          <a:xfrm>
            <a:off x="819799" y="1649781"/>
            <a:ext cx="5805911" cy="300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1 </a:t>
            </a:r>
            <a:r>
              <a:rPr lang="en-US" sz="5400" b="1" i="1" dirty="0">
                <a:solidFill>
                  <a:prstClr val="black"/>
                </a:solidFill>
                <a:latin typeface="Calibri" panose="020F0502020204030204"/>
              </a:rPr>
              <a:t>l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= ? m</a:t>
            </a:r>
            <a:r>
              <a:rPr lang="en-US" sz="5400" b="1" i="1" dirty="0">
                <a:solidFill>
                  <a:prstClr val="black"/>
                </a:solidFill>
                <a:latin typeface="Calibri" panose="020F0502020204030204"/>
              </a:rPr>
              <a:t>l</a:t>
            </a:r>
          </a:p>
        </p:txBody>
      </p:sp>
      <p:grpSp>
        <p:nvGrpSpPr>
          <p:cNvPr id="28" name="MsPham Dung"/>
          <p:cNvGrpSpPr/>
          <p:nvPr/>
        </p:nvGrpSpPr>
        <p:grpSpPr>
          <a:xfrm>
            <a:off x="7382716" y="837497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6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/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dirty="0">
                  <a:solidFill>
                    <a:prstClr val="black"/>
                  </a:solidFill>
                  <a:latin typeface="Calibri" panose="020F0502020204030204"/>
                </a:rPr>
                <a:t>1 000 </a:t>
              </a:r>
              <a:r>
                <a:rPr lang="en-US" sz="4000" i="1" dirty="0">
                  <a:solidFill>
                    <a:prstClr val="black"/>
                  </a:solidFill>
                  <a:latin typeface="Calibri" panose="020F0502020204030204"/>
                </a:rPr>
                <a:t>ml</a:t>
              </a:r>
            </a:p>
          </p:txBody>
        </p:sp>
      </p:grpSp>
      <p:grpSp>
        <p:nvGrpSpPr>
          <p:cNvPr id="29" name="MsPham Sai"/>
          <p:cNvGrpSpPr/>
          <p:nvPr/>
        </p:nvGrpSpPr>
        <p:grpSpPr>
          <a:xfrm>
            <a:off x="7353108" y="2697724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6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/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dirty="0">
                  <a:solidFill>
                    <a:prstClr val="black"/>
                  </a:solidFill>
                  <a:latin typeface="Calibri" panose="020F0502020204030204"/>
                </a:rPr>
                <a:t>100 </a:t>
              </a:r>
              <a:r>
                <a:rPr lang="en-US" sz="4000" i="1" dirty="0">
                  <a:solidFill>
                    <a:prstClr val="black"/>
                  </a:solidFill>
                  <a:latin typeface="Calibri" panose="020F0502020204030204"/>
                </a:rPr>
                <a:t>ml</a:t>
              </a:r>
            </a:p>
          </p:txBody>
        </p:sp>
      </p:grpSp>
      <p:grpSp>
        <p:nvGrpSpPr>
          <p:cNvPr id="30" name="MsPham sai1"/>
          <p:cNvGrpSpPr/>
          <p:nvPr/>
        </p:nvGrpSpPr>
        <p:grpSpPr>
          <a:xfrm>
            <a:off x="7395181" y="448929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6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27" name="Google Shape;3917;p34"/>
            <p:cNvSpPr txBox="1"/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dirty="0">
                  <a:solidFill>
                    <a:prstClr val="black"/>
                  </a:solidFill>
                  <a:latin typeface="Calibri" panose="020F0502020204030204"/>
                </a:rPr>
                <a:t>10 </a:t>
              </a:r>
              <a:r>
                <a:rPr lang="en-US" sz="4000" i="1" dirty="0">
                  <a:solidFill>
                    <a:prstClr val="black"/>
                  </a:solidFill>
                  <a:latin typeface="Calibri" panose="020F0502020204030204"/>
                </a:rPr>
                <a:t>ml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10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sp>
        <p:nvSpPr>
          <p:cNvPr id="24" name="Google Shape;3917;p34"/>
          <p:cNvSpPr txBox="1"/>
          <p:nvPr/>
        </p:nvSpPr>
        <p:spPr>
          <a:xfrm>
            <a:off x="578984" y="1766222"/>
            <a:ext cx="5805911" cy="300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6600" b="1" dirty="0">
                <a:solidFill>
                  <a:prstClr val="black"/>
                </a:solidFill>
                <a:latin typeface="Calibri" panose="020F0502020204030204"/>
              </a:rPr>
              <a:t>12 ml x 4 = ?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82716" y="837497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40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/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36 ml</a:t>
              </a:r>
            </a:p>
          </p:txBody>
        </p:sp>
      </p:grpSp>
      <p:grpSp>
        <p:nvGrpSpPr>
          <p:cNvPr id="29" name="MsPham Dung"/>
          <p:cNvGrpSpPr/>
          <p:nvPr/>
        </p:nvGrpSpPr>
        <p:grpSpPr>
          <a:xfrm>
            <a:off x="7353108" y="2697724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40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/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48 ml</a:t>
              </a:r>
            </a:p>
          </p:txBody>
        </p:sp>
      </p:grpSp>
      <p:grpSp>
        <p:nvGrpSpPr>
          <p:cNvPr id="30" name="MsPham sai1"/>
          <p:cNvGrpSpPr/>
          <p:nvPr/>
        </p:nvGrpSpPr>
        <p:grpSpPr>
          <a:xfrm>
            <a:off x="7395181" y="448929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40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27" name="Google Shape;3917;p34"/>
            <p:cNvSpPr txBox="1"/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60 ml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10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82716" y="2934293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40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5" name="Google Shape;3917;p34"/>
            <p:cNvSpPr txBox="1"/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140 ml</a:t>
              </a:r>
            </a:p>
          </p:txBody>
        </p:sp>
      </p:grpSp>
      <p:grpSp>
        <p:nvGrpSpPr>
          <p:cNvPr id="30" name="MsPhamdung"/>
          <p:cNvGrpSpPr/>
          <p:nvPr/>
        </p:nvGrpSpPr>
        <p:grpSpPr>
          <a:xfrm>
            <a:off x="7395181" y="127078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40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7" name="Google Shape;3917;p34"/>
            <p:cNvSpPr txBox="1"/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130 ml</a:t>
              </a:r>
            </a:p>
          </p:txBody>
        </p:sp>
      </p:grpSp>
      <p:sp>
        <p:nvSpPr>
          <p:cNvPr id="34" name="Google Shape;3917;p34"/>
          <p:cNvSpPr txBox="1"/>
          <p:nvPr/>
        </p:nvSpPr>
        <p:spPr>
          <a:xfrm>
            <a:off x="694170" y="2287095"/>
            <a:ext cx="6036600" cy="189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100 </a:t>
            </a:r>
            <a:r>
              <a:rPr lang="en-US" sz="5400" b="1" i="1" dirty="0">
                <a:solidFill>
                  <a:prstClr val="black"/>
                </a:solidFill>
                <a:latin typeface="Calibri" panose="020F0502020204030204"/>
              </a:rPr>
              <a:t>ml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+ 30 </a:t>
            </a:r>
            <a:r>
              <a:rPr lang="en-US" sz="5400" b="1" i="1" dirty="0">
                <a:solidFill>
                  <a:prstClr val="black"/>
                </a:solidFill>
                <a:latin typeface="Calibri" panose="020F0502020204030204"/>
              </a:rPr>
              <a:t>ml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/>
              </a:rPr>
              <a:t> = ?</a:t>
            </a:r>
          </a:p>
        </p:txBody>
      </p:sp>
    </p:spTree>
    <p:custDataLst>
      <p:tags r:id="rId1"/>
    </p:custData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10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71088" y="917631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6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/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3600" dirty="0">
                  <a:solidFill>
                    <a:prstClr val="black"/>
                  </a:solidFill>
                  <a:latin typeface="Calibri" panose="020F0502020204030204"/>
                </a:rPr>
                <a:t>250 ml</a:t>
              </a:r>
            </a:p>
          </p:txBody>
        </p:sp>
      </p:grpSp>
      <p:grpSp>
        <p:nvGrpSpPr>
          <p:cNvPr id="29" name="MsPham Dung"/>
          <p:cNvGrpSpPr/>
          <p:nvPr/>
        </p:nvGrpSpPr>
        <p:grpSpPr>
          <a:xfrm>
            <a:off x="7313978" y="2547270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6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/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3600" dirty="0">
                  <a:solidFill>
                    <a:prstClr val="black"/>
                  </a:solidFill>
                  <a:latin typeface="Calibri" panose="020F0502020204030204"/>
                </a:rPr>
                <a:t>350 ml</a:t>
              </a:r>
            </a:p>
          </p:txBody>
        </p:sp>
      </p:grpSp>
      <p:sp>
        <p:nvSpPr>
          <p:cNvPr id="33" name="Google Shape;3917;p34"/>
          <p:cNvSpPr txBox="1"/>
          <p:nvPr/>
        </p:nvSpPr>
        <p:spPr>
          <a:xfrm>
            <a:off x="847677" y="2483498"/>
            <a:ext cx="5660212" cy="189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chai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500 </a:t>
            </a:r>
            <a:r>
              <a:rPr lang="en-US" sz="4000" i="1" dirty="0">
                <a:solidFill>
                  <a:prstClr val="black"/>
                </a:solidFill>
                <a:latin typeface="Calibri" panose="020F0502020204030204"/>
              </a:rPr>
              <a:t>ml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. Sau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An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uống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thì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chai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còn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150 </a:t>
            </a:r>
            <a:r>
              <a:rPr lang="en-US" sz="4000" i="1" dirty="0">
                <a:solidFill>
                  <a:prstClr val="black"/>
                </a:solidFill>
                <a:latin typeface="Calibri" panose="020F0502020204030204"/>
              </a:rPr>
              <a:t>ml.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Hỏi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An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đã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uống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bao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nhiêu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i="1" dirty="0">
                <a:solidFill>
                  <a:prstClr val="black"/>
                </a:solidFill>
                <a:latin typeface="Calibri" panose="020F0502020204030204"/>
              </a:rPr>
              <a:t>ml?</a:t>
            </a:r>
          </a:p>
        </p:txBody>
      </p:sp>
      <p:grpSp>
        <p:nvGrpSpPr>
          <p:cNvPr id="24" name="MsPham sai1"/>
          <p:cNvGrpSpPr/>
          <p:nvPr/>
        </p:nvGrpSpPr>
        <p:grpSpPr>
          <a:xfrm>
            <a:off x="7474783" y="4176909"/>
            <a:ext cx="4199744" cy="1269358"/>
            <a:chOff x="7395651" y="4489680"/>
            <a:chExt cx="4201263" cy="1269817"/>
          </a:xfrm>
        </p:grpSpPr>
        <p:sp>
          <p:nvSpPr>
            <p:cNvPr id="27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36" name="Oval 35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6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37" name="Google Shape;3917;p34"/>
            <p:cNvSpPr txBox="1"/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3600" dirty="0">
                  <a:solidFill>
                    <a:prstClr val="black"/>
                  </a:solidFill>
                  <a:latin typeface="Calibri" panose="020F0502020204030204"/>
                </a:rPr>
                <a:t>300 ml</a:t>
              </a:r>
              <a:endParaRPr lang="en-US" sz="3600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7040BE5-C659-44B2-8911-A8C51D6615F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\{DE0F863E-401D-48B5-A7BF-F23061D5388F}&quot;,&quot;C:\\scor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ÌM KIẾM BÁU VẬ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287A1D-9760-4CA5-91AA-466EADD9E5B2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03BD8E-F498-4D33-9377-927989A58B20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FDE8B3-B668-48B7-B972-07C9CF440804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ADC42D-8C53-4FD1-A79A-CEB682DBB8BA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3ED4A2-397A-4EB2-AF3E-98F419AA6758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EC516C-AAD1-426E-A6D3-A8051606CE6B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4340B1-5B95-4AE9-8974-527FC656BA59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90</Words>
  <Application>Microsoft Office PowerPoint</Application>
  <PresentationFormat>Widescreen</PresentationFormat>
  <Paragraphs>38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KIẾM BÁU VẬT</dc:title>
  <dc:creator>FPT</dc:creator>
  <cp:lastModifiedBy>Thương Phạm</cp:lastModifiedBy>
  <cp:revision>5</cp:revision>
  <dcterms:created xsi:type="dcterms:W3CDTF">2023-11-07T02:30:13Z</dcterms:created>
  <dcterms:modified xsi:type="dcterms:W3CDTF">2025-11-29T08:45:16Z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5002A602746142E0A68179895A97B469_11</vt:lpwstr>
  </property>
  <property fmtid="{D5CDD505-2E9C-101B-9397-08002B2CF9AE}" pid="3" name="KSOProductBuildVer">
    <vt:lpwstr>1033-12.2.0.13266</vt:lpwstr>
  </property>
</Properties>
</file>