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FEA4BA-9C9D-4763-B8F6-1C760A4D74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FEA4BA-9C9D-4763-B8F6-1C760A4D74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microsoft.com/office/2007/relationships/hdphoto" Target="../media/hdphoto3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microsoft.com/office/2007/relationships/hdphoto" Target="../media/hdphoto3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>
            <a:fillRect/>
          </a:stretch>
        </p:blipFill>
        <p:spPr>
          <a:xfrm flipH="1">
            <a:off x="5655897" y="2180463"/>
            <a:ext cx="6536102" cy="467753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>
            <a:fillRect/>
          </a:stretch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1009014" y="-797584"/>
            <a:ext cx="1595168" cy="1595168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12434" y="2189542"/>
            <a:ext cx="14542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4800" b="1" i="0" u="sng" strike="noStrike" kern="0" cap="none" spc="0" normalizeH="0" baseline="0" noProof="0" dirty="0" err="1">
                <a:ln w="9525">
                  <a:solidFill>
                    <a:srgbClr val="7030A0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 charset="0"/>
                <a:ea typeface="杨任东竹石体-Semibold"/>
                <a:cs typeface="Calibri" panose="020F0502020204030204" charset="0"/>
                <a:sym typeface="Arial" panose="020B0604020202020204"/>
              </a:rPr>
              <a:t>Toán</a:t>
            </a:r>
            <a:endParaRPr kumimoji="0" lang="en-US" sz="4800" b="1" i="0" u="sng" strike="noStrike" kern="0" cap="none" spc="0" normalizeH="0" baseline="0" noProof="0" dirty="0">
              <a:ln w="9525">
                <a:solidFill>
                  <a:srgbClr val="7030A0"/>
                </a:solidFill>
                <a:prstDash val="solid"/>
              </a:ln>
              <a:solidFill>
                <a:srgbClr val="5B9BD5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 charset="0"/>
              <a:ea typeface="杨任东竹石体-Semibold"/>
              <a:cs typeface="Calibri" panose="020F0502020204030204" charset="0"/>
              <a:sym typeface="Arial" panose="020B060402020202020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52600" y="2985242"/>
            <a:ext cx="8903399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66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charset="0"/>
                <a:ea typeface="杨任东竹石体-Semibold"/>
                <a:cs typeface="Calibri" panose="020F0502020204030204" charset="0"/>
                <a:sym typeface="Arial" panose="020B0604020202020204"/>
              </a:rPr>
              <a:t>Bài</a:t>
            </a:r>
            <a:r>
              <a:rPr kumimoji="0" lang="en-US" sz="66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charset="0"/>
                <a:ea typeface="杨任东竹石体-Semibold"/>
                <a:cs typeface="Calibri" panose="020F0502020204030204" charset="0"/>
                <a:sym typeface="Arial" panose="020B0604020202020204"/>
              </a:rPr>
              <a:t> 9 – </a:t>
            </a:r>
            <a:r>
              <a:rPr kumimoji="0" lang="en-US" sz="66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charset="0"/>
                <a:ea typeface="杨任东竹石体-Semibold"/>
                <a:cs typeface="Calibri" panose="020F0502020204030204" charset="0"/>
                <a:sym typeface="Arial" panose="020B0604020202020204"/>
              </a:rPr>
              <a:t>Tiết</a:t>
            </a:r>
            <a:r>
              <a:rPr kumimoji="0" lang="en-US" sz="66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charset="0"/>
                <a:ea typeface="杨任东竹石体-Semibold"/>
                <a:cs typeface="Calibri" panose="020F0502020204030204" charset="0"/>
                <a:sym typeface="Arial" panose="020B0604020202020204"/>
              </a:rPr>
              <a:t>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en-US" sz="6600" b="1" kern="0" baseline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charset="0"/>
                <a:ea typeface="杨任东竹石体-Semibold"/>
                <a:cs typeface="Calibri" panose="020F0502020204030204" charset="0"/>
                <a:sym typeface="Arial" panose="020B0604020202020204"/>
              </a:rPr>
              <a:t>Bảng</a:t>
            </a:r>
            <a:r>
              <a:rPr lang="en-US" sz="66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charset="0"/>
                <a:ea typeface="杨任东竹石体-Semibold"/>
                <a:cs typeface="Calibri" panose="020F0502020204030204" charset="0"/>
                <a:sym typeface="Arial" panose="020B0604020202020204"/>
              </a:rPr>
              <a:t> </a:t>
            </a:r>
            <a:r>
              <a:rPr lang="en-US" sz="66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charset="0"/>
                <a:ea typeface="杨任东竹石体-Semibold"/>
                <a:cs typeface="Calibri" panose="020F0502020204030204" charset="0"/>
                <a:sym typeface="Arial" panose="020B0604020202020204"/>
              </a:rPr>
              <a:t>nhân</a:t>
            </a:r>
            <a:r>
              <a:rPr lang="en-US" sz="66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charset="0"/>
                <a:ea typeface="杨任东竹石体-Semibold"/>
                <a:cs typeface="Calibri" panose="020F0502020204030204" charset="0"/>
                <a:sym typeface="Arial" panose="020B0604020202020204"/>
              </a:rPr>
              <a:t> 6, </a:t>
            </a:r>
            <a:r>
              <a:rPr lang="en-US" sz="66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charset="0"/>
                <a:ea typeface="杨任东竹石体-Semibold"/>
                <a:cs typeface="Calibri" panose="020F0502020204030204" charset="0"/>
                <a:sym typeface="Arial" panose="020B0604020202020204"/>
              </a:rPr>
              <a:t>bảng</a:t>
            </a:r>
            <a:r>
              <a:rPr lang="en-US" sz="66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charset="0"/>
                <a:ea typeface="杨任东竹石体-Semibold"/>
                <a:cs typeface="Calibri" panose="020F0502020204030204" charset="0"/>
                <a:sym typeface="Arial" panose="020B0604020202020204"/>
              </a:rPr>
              <a:t> chia 6</a:t>
            </a:r>
            <a:endParaRPr kumimoji="0" lang="en-US" sz="6600" b="1" i="0" u="none" strike="noStrike" kern="0" cap="none" spc="0" normalizeH="0" baseline="0" noProof="0" dirty="0">
              <a:ln w="12700">
                <a:solidFill>
                  <a:srgbClr val="A5CFFB">
                    <a:lumMod val="10000"/>
                  </a:srgbClr>
                </a:solidFill>
              </a:ln>
              <a:solidFill>
                <a:srgbClr val="FFC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 charset="0"/>
              <a:ea typeface="杨任东竹石体-Semibold"/>
              <a:cs typeface="Calibri" panose="020F0502020204030204" charset="0"/>
              <a:sym typeface="Arial" panose="020B0604020202020204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4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2.96296E-6 L 4.375E-6 -0.07223 " pathEditMode="relative" rAng="0" ptsTypes="AA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2" grpId="0"/>
      <p:bldP spid="14" grpId="0"/>
      <p:bldP spid="1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"/>
          <p:cNvSpPr/>
          <p:nvPr/>
        </p:nvSpPr>
        <p:spPr>
          <a:xfrm>
            <a:off x="857250" y="239552"/>
            <a:ext cx="11042354" cy="6370797"/>
          </a:xfrm>
          <a:prstGeom prst="roundRect">
            <a:avLst>
              <a:gd name="adj" fmla="val 8705"/>
            </a:avLst>
          </a:prstGeom>
          <a:solidFill>
            <a:srgbClr val="EFEFEF">
              <a:alpha val="94000"/>
            </a:srgbClr>
          </a:solidFill>
          <a:ln w="57150">
            <a:solidFill>
              <a:srgbClr val="EFEFEF"/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pic>
        <p:nvPicPr>
          <p:cNvPr id="1030" name="Picture 6" descr="female teacher character in front of blackboard. Download a Free Preview or  High Quality Adobe Illustrato… | Teacher cartoon, Teachers illustration,  Student carto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>
            <a:fillRect/>
          </a:stretch>
        </p:blipFill>
        <p:spPr bwMode="auto">
          <a:xfrm>
            <a:off x="1012826" y="704081"/>
            <a:ext cx="6483892" cy="53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>
            <a:fillRect/>
          </a:stretch>
        </p:blipFill>
        <p:spPr bwMode="auto">
          <a:xfrm>
            <a:off x="5738615" y="2184503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3300" y="1428750"/>
            <a:ext cx="2762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6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nhân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mấy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48?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543624" y="239553"/>
            <a:ext cx="4606778" cy="2217897"/>
            <a:chOff x="7077074" y="-180163"/>
            <a:chExt cx="4606778" cy="2217897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7077075" y="-180163"/>
              <a:ext cx="4606777" cy="2217897"/>
            </a:xfrm>
            <a:prstGeom prst="wedgeRoundRectCallout">
              <a:avLst>
                <a:gd name="adj1" fmla="val -45644"/>
                <a:gd name="adj2" fmla="val 72807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9" name="Rounded Rectangular Callout 18"/>
            <p:cNvSpPr/>
            <p:nvPr/>
          </p:nvSpPr>
          <p:spPr>
            <a:xfrm>
              <a:off x="7077074" y="-180163"/>
              <a:ext cx="4606777" cy="2217897"/>
            </a:xfrm>
            <a:prstGeom prst="wedgeRoundRectCallout">
              <a:avLst>
                <a:gd name="adj1" fmla="val 2738"/>
                <a:gd name="adj2" fmla="val 7796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6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nhân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 8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được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 48</a:t>
              </a:r>
            </a:p>
          </p:txBody>
        </p:sp>
      </p:grpSp>
      <p:pic>
        <p:nvPicPr>
          <p:cNvPr id="6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56.83349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6350" y="-15621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15650" y="3440956"/>
            <a:ext cx="1428750" cy="1962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2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44" b="76533" l="42095" r="67880">
                        <a14:foregroundMark x1="59159" y1="63378" x2="58532" y2="68711"/>
                        <a14:backgroundMark x1="45169" y1="68178" x2="42095" y2="71733"/>
                        <a14:backgroundMark x1="45044" y1="67644" x2="44479" y2="70222"/>
                        <a14:backgroundMark x1="45044" y1="61156" x2="43350" y2="66489"/>
                        <a14:backgroundMark x1="45483" y1="71378" x2="41907" y2="69956"/>
                        <a14:backgroundMark x1="43036" y1="60800" x2="43036" y2="63200"/>
                        <a14:backgroundMark x1="43036" y1="54844" x2="43036" y2="54844"/>
                        <a14:backgroundMark x1="42911" y1="58756" x2="48808" y2="70489"/>
                        <a14:backgroundMark x1="49122" y1="69956" x2="40088" y2="75022"/>
                        <a14:backgroundMark x1="43538" y1="59911" x2="40590" y2="57511"/>
                        <a14:backgroundMark x1="41029" y1="62133" x2="48934" y2="70400"/>
                      </a14:backgroundRemoval>
                    </a14:imgEffect>
                  </a14:imgLayer>
                </a14:imgProps>
              </a:ext>
            </a:extLst>
          </a:blip>
          <a:srcRect l="39455" t="38679" r="31386" b="20000"/>
          <a:stretch>
            <a:fillRect/>
          </a:stretch>
        </p:blipFill>
        <p:spPr>
          <a:xfrm>
            <a:off x="10915650" y="4371975"/>
            <a:ext cx="983954" cy="983506"/>
          </a:xfrm>
          <a:prstGeom prst="rect">
            <a:avLst/>
          </a:prstGeom>
        </p:spPr>
      </p:pic>
      <p:pic>
        <p:nvPicPr>
          <p:cNvPr id="25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44" b="76533" l="42095" r="67880">
                        <a14:foregroundMark x1="59159" y1="63378" x2="58532" y2="68711"/>
                        <a14:backgroundMark x1="45169" y1="68178" x2="42095" y2="71733"/>
                        <a14:backgroundMark x1="45044" y1="67644" x2="44479" y2="70222"/>
                        <a14:backgroundMark x1="45044" y1="61156" x2="43350" y2="66489"/>
                        <a14:backgroundMark x1="45483" y1="71378" x2="41907" y2="69956"/>
                        <a14:backgroundMark x1="43036" y1="60800" x2="43036" y2="63200"/>
                        <a14:backgroundMark x1="43036" y1="54844" x2="43036" y2="54844"/>
                        <a14:backgroundMark x1="42911" y1="58756" x2="48808" y2="70489"/>
                        <a14:backgroundMark x1="49122" y1="69956" x2="40088" y2="75022"/>
                        <a14:backgroundMark x1="43538" y1="59911" x2="40590" y2="57511"/>
                        <a14:backgroundMark x1="41029" y1="62133" x2="48934" y2="70400"/>
                      </a14:backgroundRemoval>
                    </a14:imgEffect>
                  </a14:imgLayer>
                </a14:imgProps>
              </a:ext>
            </a:extLst>
          </a:blip>
          <a:srcRect l="39455" t="38679" r="31386" b="20000"/>
          <a:stretch>
            <a:fillRect/>
          </a:stretch>
        </p:blipFill>
        <p:spPr>
          <a:xfrm rot="2517379">
            <a:off x="11196145" y="3480482"/>
            <a:ext cx="983954" cy="98350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96" y="2150773"/>
            <a:ext cx="10089754" cy="271295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>
            <a:fillRect/>
          </a:stretch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76250" y="266700"/>
            <a:ext cx="11334750" cy="6305550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6"/>
          <p:cNvSpPr/>
          <p:nvPr/>
        </p:nvSpPr>
        <p:spPr>
          <a:xfrm>
            <a:off x="337092" y="228601"/>
            <a:ext cx="11517816" cy="6050643"/>
          </a:xfrm>
          <a:prstGeom prst="roundRect">
            <a:avLst>
              <a:gd name="adj" fmla="val 5203"/>
            </a:avLst>
          </a:prstGeom>
          <a:solidFill>
            <a:sysClr val="window" lastClr="FFFFFF">
              <a:alpha val="7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766431" y="-166214"/>
            <a:ext cx="1371600" cy="1371600"/>
            <a:chOff x="856628" y="879472"/>
            <a:chExt cx="1554480" cy="1554480"/>
          </a:xfrm>
        </p:grpSpPr>
        <p:pic>
          <p:nvPicPr>
            <p:cNvPr id="21" name="Picture 20" descr="Icon&#10;&#10;Description automatically generated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400" b="1" dirty="0">
                  <a:solidFill>
                    <a:srgbClr val="B207B0"/>
                  </a:solidFill>
                  <a:latin typeface="Calibri" panose="020F0502020204030204"/>
                </a:rPr>
                <a:t>1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954615" y="57914"/>
            <a:ext cx="9084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Nêu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các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số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còn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thiếu</a:t>
            </a:r>
          </a:p>
        </p:txBody>
      </p:sp>
      <p:sp>
        <p:nvSpPr>
          <p:cNvPr id="29" name="Flowchart: Decision 28"/>
          <p:cNvSpPr/>
          <p:nvPr/>
        </p:nvSpPr>
        <p:spPr>
          <a:xfrm>
            <a:off x="10790" y="1551968"/>
            <a:ext cx="1152151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30" name="Flowchart: Decision 29"/>
          <p:cNvSpPr/>
          <p:nvPr/>
        </p:nvSpPr>
        <p:spPr>
          <a:xfrm>
            <a:off x="1162942" y="1551968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31" name="Flowchart: Decision 30"/>
          <p:cNvSpPr/>
          <p:nvPr/>
        </p:nvSpPr>
        <p:spPr>
          <a:xfrm>
            <a:off x="2409040" y="1551968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</a:p>
        </p:txBody>
      </p:sp>
      <p:sp>
        <p:nvSpPr>
          <p:cNvPr id="32" name="Flowchart: Decision 31"/>
          <p:cNvSpPr/>
          <p:nvPr/>
        </p:nvSpPr>
        <p:spPr>
          <a:xfrm>
            <a:off x="3655138" y="1551968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33" name="Flowchart: Decision 32"/>
          <p:cNvSpPr/>
          <p:nvPr/>
        </p:nvSpPr>
        <p:spPr>
          <a:xfrm>
            <a:off x="4901236" y="1551968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34" name="Flowchart: Decision 33"/>
          <p:cNvSpPr/>
          <p:nvPr/>
        </p:nvSpPr>
        <p:spPr>
          <a:xfrm>
            <a:off x="6147334" y="1551968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</a:t>
            </a:r>
          </a:p>
        </p:txBody>
      </p:sp>
      <p:sp>
        <p:nvSpPr>
          <p:cNvPr id="35" name="Flowchart: Decision 34"/>
          <p:cNvSpPr/>
          <p:nvPr/>
        </p:nvSpPr>
        <p:spPr>
          <a:xfrm>
            <a:off x="7413011" y="1551968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36" name="Flowchart: Decision 35"/>
          <p:cNvSpPr/>
          <p:nvPr/>
        </p:nvSpPr>
        <p:spPr>
          <a:xfrm>
            <a:off x="8643134" y="1551968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48</a:t>
            </a:r>
          </a:p>
        </p:txBody>
      </p:sp>
      <p:sp>
        <p:nvSpPr>
          <p:cNvPr id="37" name="Flowchart: Decision 36"/>
          <p:cNvSpPr/>
          <p:nvPr/>
        </p:nvSpPr>
        <p:spPr>
          <a:xfrm>
            <a:off x="9873257" y="1551968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38" name="Flowchart: Decision 37"/>
          <p:cNvSpPr/>
          <p:nvPr/>
        </p:nvSpPr>
        <p:spPr>
          <a:xfrm>
            <a:off x="11103380" y="1551968"/>
            <a:ext cx="1099411" cy="1004777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</a:t>
            </a:r>
          </a:p>
        </p:txBody>
      </p:sp>
      <p:sp>
        <p:nvSpPr>
          <p:cNvPr id="39" name="Right Brace 38"/>
          <p:cNvSpPr/>
          <p:nvPr/>
        </p:nvSpPr>
        <p:spPr>
          <a:xfrm rot="5400000">
            <a:off x="1074440" y="2102320"/>
            <a:ext cx="156489" cy="1246097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Right Brace 39"/>
          <p:cNvSpPr/>
          <p:nvPr/>
        </p:nvSpPr>
        <p:spPr>
          <a:xfrm rot="16200000">
            <a:off x="2429418" y="731821"/>
            <a:ext cx="344463" cy="1388308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58581" y="768462"/>
            <a:ext cx="180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2" name="Rectangle: Rounded Corners 41"/>
          <p:cNvSpPr/>
          <p:nvPr/>
        </p:nvSpPr>
        <p:spPr>
          <a:xfrm>
            <a:off x="3883359" y="1813770"/>
            <a:ext cx="757706" cy="585627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</a:t>
            </a:r>
          </a:p>
        </p:txBody>
      </p:sp>
      <p:sp>
        <p:nvSpPr>
          <p:cNvPr id="43" name="Rectangle: Rounded Corners 42"/>
          <p:cNvSpPr/>
          <p:nvPr/>
        </p:nvSpPr>
        <p:spPr>
          <a:xfrm>
            <a:off x="5125242" y="1826656"/>
            <a:ext cx="766135" cy="585627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</a:t>
            </a:r>
          </a:p>
        </p:txBody>
      </p:sp>
      <p:sp>
        <p:nvSpPr>
          <p:cNvPr id="44" name="Rectangle: Rounded Corners 43"/>
          <p:cNvSpPr/>
          <p:nvPr/>
        </p:nvSpPr>
        <p:spPr>
          <a:xfrm>
            <a:off x="7719734" y="1860247"/>
            <a:ext cx="662273" cy="518443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243255" y="2824981"/>
            <a:ext cx="180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57200" y="546410"/>
            <a:ext cx="1246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/>
              </a:rPr>
              <a:t>a)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1171" y="4028846"/>
            <a:ext cx="161014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48" name="Oval 47"/>
          <p:cNvSpPr/>
          <p:nvPr/>
        </p:nvSpPr>
        <p:spPr>
          <a:xfrm>
            <a:off x="649031" y="3928752"/>
            <a:ext cx="1028635" cy="884583"/>
          </a:xfrm>
          <a:prstGeom prst="ellipse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</a:t>
            </a:r>
          </a:p>
        </p:txBody>
      </p:sp>
      <p:sp>
        <p:nvSpPr>
          <p:cNvPr id="49" name="Oval 48"/>
          <p:cNvSpPr/>
          <p:nvPr/>
        </p:nvSpPr>
        <p:spPr>
          <a:xfrm>
            <a:off x="1802412" y="3948885"/>
            <a:ext cx="1035757" cy="884583"/>
          </a:xfrm>
          <a:prstGeom prst="ellipse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54</a:t>
            </a:r>
          </a:p>
        </p:txBody>
      </p:sp>
      <p:sp>
        <p:nvSpPr>
          <p:cNvPr id="50" name="Oval 49"/>
          <p:cNvSpPr/>
          <p:nvPr/>
        </p:nvSpPr>
        <p:spPr>
          <a:xfrm>
            <a:off x="2955607" y="3936009"/>
            <a:ext cx="1057664" cy="884583"/>
          </a:xfrm>
          <a:prstGeom prst="ellipse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48</a:t>
            </a:r>
          </a:p>
        </p:txBody>
      </p:sp>
      <p:sp>
        <p:nvSpPr>
          <p:cNvPr id="51" name="Oval 50"/>
          <p:cNvSpPr/>
          <p:nvPr/>
        </p:nvSpPr>
        <p:spPr>
          <a:xfrm>
            <a:off x="4148648" y="3955343"/>
            <a:ext cx="1120842" cy="884583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52" name="Oval 51"/>
          <p:cNvSpPr/>
          <p:nvPr/>
        </p:nvSpPr>
        <p:spPr>
          <a:xfrm>
            <a:off x="5404867" y="3928752"/>
            <a:ext cx="1082688" cy="884583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53" name="Oval 52"/>
          <p:cNvSpPr/>
          <p:nvPr/>
        </p:nvSpPr>
        <p:spPr>
          <a:xfrm>
            <a:off x="6563403" y="3894330"/>
            <a:ext cx="1013668" cy="884583"/>
          </a:xfrm>
          <a:prstGeom prst="ellipse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</a:t>
            </a:r>
          </a:p>
        </p:txBody>
      </p:sp>
      <p:sp>
        <p:nvSpPr>
          <p:cNvPr id="54" name="Oval 53"/>
          <p:cNvSpPr/>
          <p:nvPr/>
        </p:nvSpPr>
        <p:spPr>
          <a:xfrm>
            <a:off x="7632978" y="3906192"/>
            <a:ext cx="1082688" cy="884583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8749702" y="3906192"/>
            <a:ext cx="1037534" cy="884583"/>
          </a:xfrm>
          <a:prstGeom prst="ellipse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</a:p>
        </p:txBody>
      </p:sp>
      <p:sp>
        <p:nvSpPr>
          <p:cNvPr id="56" name="Oval 55"/>
          <p:cNvSpPr/>
          <p:nvPr/>
        </p:nvSpPr>
        <p:spPr>
          <a:xfrm>
            <a:off x="11067678" y="3868429"/>
            <a:ext cx="914400" cy="884583"/>
          </a:xfrm>
          <a:prstGeom prst="ellipse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57" name="Oval 56"/>
          <p:cNvSpPr/>
          <p:nvPr/>
        </p:nvSpPr>
        <p:spPr>
          <a:xfrm>
            <a:off x="9909103" y="3876952"/>
            <a:ext cx="1076674" cy="884583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58" name="Right Brace 57"/>
          <p:cNvSpPr/>
          <p:nvPr/>
        </p:nvSpPr>
        <p:spPr>
          <a:xfrm rot="5400000">
            <a:off x="1422429" y="4208756"/>
            <a:ext cx="355566" cy="1549429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Right Brace 58"/>
          <p:cNvSpPr/>
          <p:nvPr/>
        </p:nvSpPr>
        <p:spPr>
          <a:xfrm rot="5400000">
            <a:off x="2984114" y="4343108"/>
            <a:ext cx="264693" cy="1219662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4159634" y="4036239"/>
            <a:ext cx="1017550" cy="73196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42</a:t>
            </a:r>
          </a:p>
        </p:txBody>
      </p:sp>
      <p:sp>
        <p:nvSpPr>
          <p:cNvPr id="61" name="Oval 60"/>
          <p:cNvSpPr/>
          <p:nvPr/>
        </p:nvSpPr>
        <p:spPr>
          <a:xfrm>
            <a:off x="5423042" y="4031654"/>
            <a:ext cx="1022828" cy="73196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</a:t>
            </a:r>
          </a:p>
        </p:txBody>
      </p:sp>
      <p:sp>
        <p:nvSpPr>
          <p:cNvPr id="62" name="Oval 61"/>
          <p:cNvSpPr/>
          <p:nvPr/>
        </p:nvSpPr>
        <p:spPr>
          <a:xfrm>
            <a:off x="7652919" y="3982503"/>
            <a:ext cx="988229" cy="73196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</a:t>
            </a:r>
          </a:p>
        </p:txBody>
      </p:sp>
      <p:sp>
        <p:nvSpPr>
          <p:cNvPr id="63" name="Oval 62"/>
          <p:cNvSpPr/>
          <p:nvPr/>
        </p:nvSpPr>
        <p:spPr>
          <a:xfrm>
            <a:off x="9970094" y="3963891"/>
            <a:ext cx="986789" cy="73196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004798" y="5218156"/>
            <a:ext cx="1809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- 6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711979" y="5175556"/>
            <a:ext cx="1809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- 6</a:t>
            </a:r>
          </a:p>
        </p:txBody>
      </p:sp>
      <p:sp>
        <p:nvSpPr>
          <p:cNvPr id="66" name="Rectangle: Rounded Corners 65"/>
          <p:cNvSpPr/>
          <p:nvPr/>
        </p:nvSpPr>
        <p:spPr>
          <a:xfrm>
            <a:off x="10194015" y="1873177"/>
            <a:ext cx="662273" cy="518443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56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/>
      <p:bldP spid="42" grpId="0" bldLvl="0" animBg="1"/>
      <p:bldP spid="43" grpId="0" bldLvl="0" animBg="1"/>
      <p:bldP spid="44" grpId="0" bldLvl="0" animBg="1"/>
      <p:bldP spid="45" grpId="0"/>
      <p:bldP spid="47" grpId="0"/>
      <p:bldP spid="48" grpId="0" bldLvl="0" animBg="1"/>
      <p:bldP spid="49" grpId="0" bldLvl="0" animBg="1"/>
      <p:bldP spid="50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7" grpId="0" bldLvl="0" animBg="1"/>
      <p:bldP spid="58" grpId="0" bldLvl="0" animBg="1"/>
      <p:bldP spid="59" grpId="0" bldLvl="0" animBg="1"/>
      <p:bldP spid="60" grpId="0" bldLvl="0" animBg="1"/>
      <p:bldP spid="61" grpId="0" bldLvl="0" animBg="1"/>
      <p:bldP spid="62" grpId="0" bldLvl="0" animBg="1"/>
      <p:bldP spid="63" grpId="0" bldLvl="0" animBg="1"/>
      <p:bldP spid="64" grpId="0"/>
      <p:bldP spid="65" grpId="0"/>
      <p:bldP spid="6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>
            <a:fillRect/>
          </a:stretch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76250" y="29027"/>
            <a:ext cx="11334750" cy="674914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3394" y="123444"/>
            <a:ext cx="13179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44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charset="0"/>
                <a:ea typeface="杨任东竹石体-Semibold"/>
                <a:cs typeface="Calibri" panose="020F0502020204030204" charset="0"/>
                <a:sym typeface="Arial" panose="020B0604020202020204"/>
              </a:rPr>
              <a:t>2. </a:t>
            </a:r>
            <a:r>
              <a:rPr kumimoji="0" lang="en-US" sz="44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charset="0"/>
                <a:ea typeface="杨任东竹石体-Semibold"/>
                <a:cs typeface="Calibri" panose="020F0502020204030204" charset="0"/>
                <a:sym typeface="Arial" panose="020B0604020202020204"/>
              </a:rPr>
              <a:t>Số</a:t>
            </a:r>
            <a:endParaRPr kumimoji="0" lang="en-US" sz="4400" b="1" i="0" u="none" strike="noStrike" kern="0" cap="none" spc="0" normalizeH="0" baseline="0" noProof="0" dirty="0">
              <a:ln w="12700">
                <a:solidFill>
                  <a:srgbClr val="A5CFFB">
                    <a:lumMod val="10000"/>
                  </a:srgbClr>
                </a:solidFill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charset="0"/>
              <a:ea typeface="杨任东竹石体-Semibold"/>
              <a:cs typeface="Calibri" panose="020F0502020204030204" charset="0"/>
              <a:sym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9" y="723900"/>
            <a:ext cx="3246119" cy="405765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2743200" y="3181350"/>
            <a:ext cx="1200150" cy="0"/>
          </a:xfrm>
          <a:prstGeom prst="straightConnector1">
            <a:avLst/>
          </a:prstGeom>
          <a:ln w="57150">
            <a:solidFill>
              <a:srgbClr val="F23ED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698" y="2326263"/>
            <a:ext cx="1672851" cy="1510793"/>
          </a:xfrm>
          <a:prstGeom prst="rect">
            <a:avLst/>
          </a:prstGeom>
        </p:spPr>
      </p:pic>
      <p:cxnSp>
        <p:nvCxnSpPr>
          <p:cNvPr id="40" name="Straight Arrow Connector 39"/>
          <p:cNvCxnSpPr/>
          <p:nvPr/>
        </p:nvCxnSpPr>
        <p:spPr>
          <a:xfrm>
            <a:off x="5448300" y="3200400"/>
            <a:ext cx="1200150" cy="0"/>
          </a:xfrm>
          <a:prstGeom prst="straightConnector1">
            <a:avLst/>
          </a:prstGeom>
          <a:ln w="57150">
            <a:solidFill>
              <a:srgbClr val="F23ED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622" y="2326263"/>
            <a:ext cx="1672851" cy="1510793"/>
          </a:xfrm>
          <a:prstGeom prst="rect">
            <a:avLst/>
          </a:prstGeom>
        </p:spPr>
      </p:pic>
      <p:cxnSp>
        <p:nvCxnSpPr>
          <p:cNvPr id="42" name="Straight Arrow Connector 41"/>
          <p:cNvCxnSpPr/>
          <p:nvPr/>
        </p:nvCxnSpPr>
        <p:spPr>
          <a:xfrm>
            <a:off x="8260473" y="3200400"/>
            <a:ext cx="1200150" cy="0"/>
          </a:xfrm>
          <a:prstGeom prst="straightConnector1">
            <a:avLst/>
          </a:prstGeom>
          <a:ln w="57150">
            <a:solidFill>
              <a:srgbClr val="F23ED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795" y="2326262"/>
            <a:ext cx="1672851" cy="151079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819400" y="2428875"/>
            <a:ext cx="1123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x 4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614887" y="2482989"/>
            <a:ext cx="1123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367415" y="2482989"/>
            <a:ext cx="1123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75565" y="2789270"/>
            <a:ext cx="542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240903" y="2754243"/>
            <a:ext cx="542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022662" y="2820918"/>
            <a:ext cx="542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27643" y="2447375"/>
            <a:ext cx="813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52" name="Picture 2" descr="Hand,okay,thumb - Transparent Background Teacher Cartoon Png , Free  Transparent Clipart - ClipartKey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248" y="4606601"/>
            <a:ext cx="22288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ounded Rectangular Callout 4"/>
          <p:cNvSpPr/>
          <p:nvPr/>
        </p:nvSpPr>
        <p:spPr>
          <a:xfrm>
            <a:off x="2251504" y="4482908"/>
            <a:ext cx="5531995" cy="1334757"/>
          </a:xfrm>
          <a:prstGeom prst="wedgeRoundRectCallout">
            <a:avLst>
              <a:gd name="adj1" fmla="val -57636"/>
              <a:gd name="adj2" fmla="val 12253"/>
              <a:gd name="adj3" fmla="val 16667"/>
            </a:avLst>
          </a:prstGeom>
          <a:ln w="57150">
            <a:solidFill>
              <a:srgbClr val="F23ED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262403" y="2685526"/>
            <a:ext cx="875510" cy="74347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77" name="Oval 76"/>
          <p:cNvSpPr/>
          <p:nvPr/>
        </p:nvSpPr>
        <p:spPr>
          <a:xfrm>
            <a:off x="6986292" y="2703021"/>
            <a:ext cx="875510" cy="74347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8" name="Oval 77"/>
          <p:cNvSpPr/>
          <p:nvPr/>
        </p:nvSpPr>
        <p:spPr>
          <a:xfrm>
            <a:off x="9798465" y="2685526"/>
            <a:ext cx="875510" cy="74347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1.25E-6 0.00093 C 0.00195 -0.00972 0.00364 -0.02338 0.00599 -0.02893 C 0.01445 -0.05069 0.0319 -0.08194 0.0319 -0.08125 C 0.03476 -0.0949 0.03724 -0.11088 0.04036 -0.1206 C 0.04883 -0.15046 0.05143 -0.14467 0.06094 -0.15439 C 0.08424 -0.17939 0.07005 -0.16967 0.08607 -0.17847 C 0.10833 -0.20995 0.09049 -0.18819 0.14023 -0.18819 " pathEditMode="relative" rAng="0" ptsTypes="AAAAAAAA">
                                      <p:cBhvr>
                                        <p:cTn id="8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5" y="-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38 -0.07269 L 0.18438 -0.07199 C 0.19896 -0.09769 0.18268 -0.07269 0.20339 -0.09259 C 0.20625 -0.09583 0.20899 -0.10162 0.21185 -0.1044 C 0.21393 -0.10695 0.21615 -0.10695 0.21823 -0.10833 C 0.24245 -0.12986 0.20209 -0.09769 0.23594 -0.13588 C 0.24375 -0.14514 0.2599 -0.15556 0.2599 -0.15486 C 0.26133 -0.15833 0.26263 -0.16227 0.2642 -0.16343 C 0.27005 -0.17083 0.27591 -0.17269 0.2819 -0.17523 L 0.4 -0.16736 " pathEditMode="relative" rAng="0" ptsTypes="AAAAAAAAAA">
                                      <p:cBhvr>
                                        <p:cTn id="9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-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75 -0.09213 L 0.44375 -0.09144 C 0.47448 -0.16065 0.43594 -0.07639 0.46133 -0.12847 C 0.46589 -0.1382 0.47591 -0.1632 0.48099 -0.16852 C 0.48412 -0.17222 0.4875 -0.17222 0.49089 -0.17222 L 0.61407 -0.1794 " pathEditMode="relative" rAng="0" ptsTypes="AAAAAA">
                                      <p:cBhvr>
                                        <p:cTn id="9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6" y="-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  <p:bldP spid="45" grpId="0"/>
      <p:bldP spid="46" grpId="0"/>
      <p:bldP spid="16" grpId="0"/>
      <p:bldP spid="48" grpId="0"/>
      <p:bldP spid="49" grpId="0"/>
      <p:bldP spid="19" grpId="0"/>
      <p:bldP spid="75" grpId="0" bldLvl="0" animBg="1"/>
      <p:bldP spid="20" grpId="0" bldLvl="0" animBg="1"/>
      <p:bldP spid="77" grpId="0" bldLvl="0" animBg="1"/>
      <p:bldP spid="7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>
            <a:fillRect/>
          </a:stretch>
        </p:blipFill>
        <p:spPr>
          <a:xfrm flipH="1">
            <a:off x="0" y="0"/>
            <a:ext cx="2931886" cy="1340279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1022826" y="-783772"/>
            <a:ext cx="1581355" cy="1581355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矩形: 圆角 1"/>
          <p:cNvSpPr/>
          <p:nvPr/>
        </p:nvSpPr>
        <p:spPr>
          <a:xfrm>
            <a:off x="506589" y="361528"/>
            <a:ext cx="11559822" cy="6249244"/>
          </a:xfrm>
          <a:prstGeom prst="roundRect">
            <a:avLst>
              <a:gd name="adj" fmla="val 8705"/>
            </a:avLst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grpSp>
        <p:nvGrpSpPr>
          <p:cNvPr id="12" name="组合 3"/>
          <p:cNvGrpSpPr/>
          <p:nvPr/>
        </p:nvGrpSpPr>
        <p:grpSpPr>
          <a:xfrm>
            <a:off x="2472229" y="474685"/>
            <a:ext cx="1989619" cy="647220"/>
            <a:chOff x="1261482" y="2159480"/>
            <a:chExt cx="2838451" cy="647220"/>
          </a:xfrm>
        </p:grpSpPr>
        <p:pic>
          <p:nvPicPr>
            <p:cNvPr id="13" name="图片 4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68810" y="2159480"/>
              <a:ext cx="2223798" cy="647220"/>
            </a:xfrm>
            <a:prstGeom prst="rect">
              <a:avLst/>
            </a:prstGeom>
          </p:spPr>
        </p:pic>
        <p:sp>
          <p:nvSpPr>
            <p:cNvPr id="14" name="文本框 5"/>
            <p:cNvSpPr txBox="1"/>
            <p:nvPr/>
          </p:nvSpPr>
          <p:spPr>
            <a:xfrm>
              <a:off x="1261482" y="2190702"/>
              <a:ext cx="28384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charset="0"/>
                  <a:ea typeface="字魂27号-布丁体" panose="00000500000000000000" pitchFamily="2" charset="-122"/>
                  <a:cs typeface="Calibri" panose="020F0502020204030204" charset="0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charset="0"/>
                  <a:ea typeface="字魂27号-布丁体" panose="00000500000000000000" pitchFamily="2" charset="-122"/>
                  <a:cs typeface="Calibri" panose="020F0502020204030204" charset="0"/>
                </a:rPr>
                <a:t> 3: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charset="0"/>
                <a:ea typeface="字魂27号-布丁体" panose="00000500000000000000" pitchFamily="2" charset="-122"/>
                <a:cs typeface="Calibri" panose="020F050202020403020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246429" y="413573"/>
            <a:ext cx="13365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杨任东竹石体-Semibold"/>
                <a:cs typeface="Calibri" panose="020F0502020204030204" charset="0"/>
                <a:sym typeface="Arial" panose="020B0604020202020204"/>
              </a:rPr>
              <a:t>Số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杨任东竹石体-Semibold"/>
                <a:cs typeface="Calibri" panose="020F0502020204030204" charset="0"/>
                <a:sym typeface="Arial" panose="020B0604020202020204"/>
              </a:rPr>
              <a:t>?</a:t>
            </a:r>
          </a:p>
        </p:txBody>
      </p:sp>
      <p:graphicFrame>
        <p:nvGraphicFramePr>
          <p:cNvPr id="54" name="Table 2"/>
          <p:cNvGraphicFramePr>
            <a:graphicFrameLocks noGrp="1"/>
          </p:cNvGraphicFramePr>
          <p:nvPr/>
        </p:nvGraphicFramePr>
        <p:xfrm>
          <a:off x="1407531" y="1340279"/>
          <a:ext cx="9727194" cy="2156883"/>
        </p:xfrm>
        <a:graphic>
          <a:graphicData uri="http://schemas.openxmlformats.org/drawingml/2006/table">
            <a:tbl>
              <a:tblPr firstRow="1" bandRow="1"/>
              <a:tblGrid>
                <a:gridCol w="2302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8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7" name="Rectangle: Rounded Corners 56"/>
          <p:cNvSpPr/>
          <p:nvPr/>
        </p:nvSpPr>
        <p:spPr>
          <a:xfrm>
            <a:off x="5173424" y="2820676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0075" y="1431199"/>
            <a:ext cx="819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65" name="Rectangle 64"/>
          <p:cNvSpPr/>
          <p:nvPr/>
        </p:nvSpPr>
        <p:spPr>
          <a:xfrm>
            <a:off x="3526861" y="4039858"/>
            <a:ext cx="6033594" cy="11097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: Rounded Corners 65"/>
          <p:cNvSpPr/>
          <p:nvPr/>
        </p:nvSpPr>
        <p:spPr>
          <a:xfrm>
            <a:off x="6543658" y="2847872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67" name="Rectangle: Rounded Corners 66"/>
          <p:cNvSpPr/>
          <p:nvPr/>
        </p:nvSpPr>
        <p:spPr>
          <a:xfrm>
            <a:off x="7692786" y="2820676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68" name="Rectangle: Rounded Corners 67"/>
          <p:cNvSpPr/>
          <p:nvPr/>
        </p:nvSpPr>
        <p:spPr>
          <a:xfrm>
            <a:off x="8939317" y="2820676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69" name="Rectangle: Rounded Corners 68"/>
          <p:cNvSpPr/>
          <p:nvPr/>
        </p:nvSpPr>
        <p:spPr>
          <a:xfrm>
            <a:off x="10100250" y="2820676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42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bldLvl="0" animBg="1"/>
      <p:bldP spid="3" grpId="0"/>
      <p:bldP spid="65" grpId="0" bldLvl="0" animBg="1"/>
      <p:bldP spid="66" grpId="0" bldLvl="0" animBg="1"/>
      <p:bldP spid="67" grpId="0" bldLvl="0" animBg="1"/>
      <p:bldP spid="68" grpId="0" bldLvl="0" animBg="1"/>
      <p:bldP spid="6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>
            <a:fillRect/>
          </a:stretch>
        </p:blipFill>
        <p:spPr>
          <a:xfrm flipH="1">
            <a:off x="0" y="0"/>
            <a:ext cx="2931886" cy="1340279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1022826" y="-783772"/>
            <a:ext cx="1581355" cy="1581355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矩形: 圆角 1"/>
          <p:cNvSpPr/>
          <p:nvPr/>
        </p:nvSpPr>
        <p:spPr>
          <a:xfrm>
            <a:off x="506589" y="361528"/>
            <a:ext cx="11559822" cy="6249244"/>
          </a:xfrm>
          <a:prstGeom prst="roundRect">
            <a:avLst>
              <a:gd name="adj" fmla="val 8705"/>
            </a:avLst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grpSp>
        <p:nvGrpSpPr>
          <p:cNvPr id="12" name="组合 3"/>
          <p:cNvGrpSpPr/>
          <p:nvPr/>
        </p:nvGrpSpPr>
        <p:grpSpPr>
          <a:xfrm>
            <a:off x="2472229" y="474685"/>
            <a:ext cx="1989619" cy="647220"/>
            <a:chOff x="1261482" y="2159480"/>
            <a:chExt cx="2838451" cy="647220"/>
          </a:xfrm>
        </p:grpSpPr>
        <p:pic>
          <p:nvPicPr>
            <p:cNvPr id="13" name="图片 4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68810" y="2159480"/>
              <a:ext cx="2223798" cy="647220"/>
            </a:xfrm>
            <a:prstGeom prst="rect">
              <a:avLst/>
            </a:prstGeom>
          </p:spPr>
        </p:pic>
        <p:sp>
          <p:nvSpPr>
            <p:cNvPr id="14" name="文本框 5"/>
            <p:cNvSpPr txBox="1"/>
            <p:nvPr/>
          </p:nvSpPr>
          <p:spPr>
            <a:xfrm>
              <a:off x="1261482" y="2190702"/>
              <a:ext cx="28384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charset="0"/>
                  <a:ea typeface="字魂27号-布丁体" panose="00000500000000000000" pitchFamily="2" charset="-122"/>
                  <a:cs typeface="Calibri" panose="020F0502020204030204" charset="0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charset="0"/>
                  <a:ea typeface="字魂27号-布丁体" panose="00000500000000000000" pitchFamily="2" charset="-122"/>
                  <a:cs typeface="Calibri" panose="020F0502020204030204" charset="0"/>
                </a:rPr>
                <a:t> 3: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charset="0"/>
                <a:ea typeface="字魂27号-布丁体" panose="00000500000000000000" pitchFamily="2" charset="-122"/>
                <a:cs typeface="Calibri" panose="020F050202020403020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246429" y="413573"/>
            <a:ext cx="13365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杨任东竹石体-Semibold"/>
                <a:cs typeface="Calibri" panose="020F0502020204030204" charset="0"/>
                <a:sym typeface="Arial" panose="020B0604020202020204"/>
              </a:rPr>
              <a:t>Số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杨任东竹石体-Semibold"/>
                <a:cs typeface="Calibri" panose="020F0502020204030204" charset="0"/>
                <a:sym typeface="Arial" panose="020B0604020202020204"/>
              </a:rPr>
              <a:t>?</a:t>
            </a:r>
          </a:p>
        </p:txBody>
      </p:sp>
      <p:graphicFrame>
        <p:nvGraphicFramePr>
          <p:cNvPr id="54" name="Table 2"/>
          <p:cNvGraphicFramePr>
            <a:graphicFrameLocks noGrp="1"/>
          </p:cNvGraphicFramePr>
          <p:nvPr/>
        </p:nvGraphicFramePr>
        <p:xfrm>
          <a:off x="1169174" y="1340279"/>
          <a:ext cx="9965551" cy="2156883"/>
        </p:xfrm>
        <a:graphic>
          <a:graphicData uri="http://schemas.openxmlformats.org/drawingml/2006/table">
            <a:tbl>
              <a:tblPr firstRow="1" bandRow="1"/>
              <a:tblGrid>
                <a:gridCol w="2359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1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6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95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93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69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26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 panose="02020603050405020304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 panose="02020603050405020304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7" name="Rectangle: Rounded Corners 56"/>
          <p:cNvSpPr/>
          <p:nvPr/>
        </p:nvSpPr>
        <p:spPr>
          <a:xfrm>
            <a:off x="5173424" y="2820676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0075" y="1431199"/>
            <a:ext cx="819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65" name="Rectangle 64"/>
          <p:cNvSpPr/>
          <p:nvPr/>
        </p:nvSpPr>
        <p:spPr>
          <a:xfrm>
            <a:off x="3526861" y="4039858"/>
            <a:ext cx="6033594" cy="11097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Thương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: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Rectangle: Rounded Corners 65"/>
          <p:cNvSpPr/>
          <p:nvPr/>
        </p:nvSpPr>
        <p:spPr>
          <a:xfrm>
            <a:off x="6543658" y="2847872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Rectangle: Rounded Corners 66"/>
          <p:cNvSpPr/>
          <p:nvPr/>
        </p:nvSpPr>
        <p:spPr>
          <a:xfrm>
            <a:off x="7692786" y="2820676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8" name="Rectangle: Rounded Corners 67"/>
          <p:cNvSpPr/>
          <p:nvPr/>
        </p:nvSpPr>
        <p:spPr>
          <a:xfrm>
            <a:off x="8939317" y="2820676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9" name="Rectangle: Rounded Corners 68"/>
          <p:cNvSpPr/>
          <p:nvPr/>
        </p:nvSpPr>
        <p:spPr>
          <a:xfrm>
            <a:off x="10100250" y="2820676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bldLvl="0" animBg="1"/>
      <p:bldP spid="3" grpId="0"/>
      <p:bldP spid="65" grpId="0" bldLvl="0" animBg="1"/>
      <p:bldP spid="66" grpId="0" bldLvl="0" animBg="1"/>
      <p:bldP spid="67" grpId="0" bldLvl="0" animBg="1"/>
      <p:bldP spid="68" grpId="0" bldLvl="0" animBg="1"/>
      <p:bldP spid="6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>
            <a:fillRect/>
          </a:stretch>
        </p:blipFill>
        <p:spPr>
          <a:xfrm flipH="1">
            <a:off x="8713107" y="4030861"/>
            <a:ext cx="3497942" cy="250328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>
            <a:fillRect/>
          </a:stretch>
        </p:blipFill>
        <p:spPr>
          <a:xfrm flipH="1">
            <a:off x="0" y="0"/>
            <a:ext cx="2931886" cy="1340279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1022826" y="-783772"/>
            <a:ext cx="1581355" cy="1581355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矩形: 圆角 1"/>
          <p:cNvSpPr/>
          <p:nvPr/>
        </p:nvSpPr>
        <p:spPr>
          <a:xfrm>
            <a:off x="506589" y="361528"/>
            <a:ext cx="11559822" cy="6249244"/>
          </a:xfrm>
          <a:prstGeom prst="roundRect">
            <a:avLst>
              <a:gd name="adj" fmla="val 8705"/>
            </a:avLst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grpSp>
        <p:nvGrpSpPr>
          <p:cNvPr id="12" name="组合 3"/>
          <p:cNvGrpSpPr/>
          <p:nvPr/>
        </p:nvGrpSpPr>
        <p:grpSpPr>
          <a:xfrm>
            <a:off x="732301" y="465384"/>
            <a:ext cx="1989619" cy="647220"/>
            <a:chOff x="1261482" y="2159480"/>
            <a:chExt cx="2838451" cy="647220"/>
          </a:xfrm>
        </p:grpSpPr>
        <p:pic>
          <p:nvPicPr>
            <p:cNvPr id="13" name="图片 4"/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68810" y="2159480"/>
              <a:ext cx="2223798" cy="647220"/>
            </a:xfrm>
            <a:prstGeom prst="rect">
              <a:avLst/>
            </a:prstGeom>
          </p:spPr>
        </p:pic>
        <p:sp>
          <p:nvSpPr>
            <p:cNvPr id="14" name="文本框 5"/>
            <p:cNvSpPr txBox="1"/>
            <p:nvPr/>
          </p:nvSpPr>
          <p:spPr>
            <a:xfrm>
              <a:off x="1261482" y="2190702"/>
              <a:ext cx="28384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charset="0"/>
                  <a:ea typeface="字魂27号-布丁体" panose="00000500000000000000" pitchFamily="2" charset="-122"/>
                  <a:cs typeface="Calibri" panose="020F0502020204030204" charset="0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charset="0"/>
                  <a:ea typeface="字魂27号-布丁体" panose="00000500000000000000" pitchFamily="2" charset="-122"/>
                  <a:cs typeface="Calibri" panose="020F0502020204030204" charset="0"/>
                </a:rPr>
                <a:t> 4: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charset="0"/>
                <a:ea typeface="字魂27号-布丁体" panose="00000500000000000000" pitchFamily="2" charset="-122"/>
                <a:cs typeface="Calibri" panose="020F050202020403020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619376" y="413573"/>
            <a:ext cx="10382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charset="0"/>
                <a:ea typeface="杨任东竹石体-Semibold"/>
                <a:cs typeface="Calibri" panose="020F0502020204030204" charset="0"/>
                <a:sym typeface="Arial" panose="020B0604020202020204"/>
              </a:rPr>
              <a:t>Số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charset="0"/>
                <a:ea typeface="杨任东竹石体-Semibold"/>
                <a:cs typeface="Calibri" panose="020F0502020204030204" charset="0"/>
                <a:sym typeface="Arial" panose="020B0604020202020204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4199" y="1470622"/>
            <a:ext cx="1497849" cy="220516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2500" y="1501845"/>
            <a:ext cx="1497849" cy="220516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56039" y="1501845"/>
            <a:ext cx="1497849" cy="220516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4872" y="1501845"/>
            <a:ext cx="1497849" cy="220516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704975" y="3914775"/>
            <a:ext cx="8972550" cy="584775"/>
            <a:chOff x="1704975" y="3914775"/>
            <a:chExt cx="8972550" cy="584775"/>
          </a:xfrm>
        </p:grpSpPr>
        <p:sp>
          <p:nvSpPr>
            <p:cNvPr id="5" name="TextBox 4"/>
            <p:cNvSpPr txBox="1"/>
            <p:nvPr/>
          </p:nvSpPr>
          <p:spPr>
            <a:xfrm>
              <a:off x="1704975" y="3914775"/>
              <a:ext cx="8972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a)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hộp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chiếc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bút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chì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màu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  <p:sp>
          <p:nvSpPr>
            <p:cNvPr id="10" name="Rectangle: Rounded Corners 9"/>
            <p:cNvSpPr/>
            <p:nvPr/>
          </p:nvSpPr>
          <p:spPr>
            <a:xfrm>
              <a:off x="4355426" y="3963396"/>
              <a:ext cx="635673" cy="505321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655536" y="4835542"/>
            <a:ext cx="8972550" cy="584775"/>
            <a:chOff x="1704975" y="3914775"/>
            <a:chExt cx="8972550" cy="584775"/>
          </a:xfrm>
        </p:grpSpPr>
        <p:sp>
          <p:nvSpPr>
            <p:cNvPr id="43" name="TextBox 42"/>
            <p:cNvSpPr txBox="1"/>
            <p:nvPr/>
          </p:nvSpPr>
          <p:spPr>
            <a:xfrm>
              <a:off x="1704975" y="3914775"/>
              <a:ext cx="8972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bút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chì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màu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ở 4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hộp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:       x        =</a:t>
              </a:r>
            </a:p>
          </p:txBody>
        </p:sp>
        <p:sp>
          <p:nvSpPr>
            <p:cNvPr id="44" name="Rectangle: Rounded Corners 43"/>
            <p:cNvSpPr/>
            <p:nvPr/>
          </p:nvSpPr>
          <p:spPr>
            <a:xfrm>
              <a:off x="7117425" y="3954501"/>
              <a:ext cx="569076" cy="505321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5" name="Rectangle: Rounded Corners 44"/>
            <p:cNvSpPr/>
            <p:nvPr/>
          </p:nvSpPr>
          <p:spPr>
            <a:xfrm>
              <a:off x="8222325" y="3954501"/>
              <a:ext cx="569076" cy="505321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6" name="Rectangle: Rounded Corners 45"/>
            <p:cNvSpPr/>
            <p:nvPr/>
          </p:nvSpPr>
          <p:spPr>
            <a:xfrm>
              <a:off x="9372571" y="3954500"/>
              <a:ext cx="801943" cy="505321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138488" y="1081381"/>
            <a:ext cx="299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/>
          <p:cNvSpPr/>
          <p:nvPr/>
        </p:nvSpPr>
        <p:spPr>
          <a:xfrm>
            <a:off x="4438650" y="4030861"/>
            <a:ext cx="476250" cy="3506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3" name="Rectangle: Rounded Corners 52"/>
          <p:cNvSpPr/>
          <p:nvPr/>
        </p:nvSpPr>
        <p:spPr>
          <a:xfrm>
            <a:off x="7105942" y="4952607"/>
            <a:ext cx="476250" cy="3506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6" name="Rectangle: Rounded Corners 55"/>
          <p:cNvSpPr/>
          <p:nvPr/>
        </p:nvSpPr>
        <p:spPr>
          <a:xfrm>
            <a:off x="8247087" y="4972196"/>
            <a:ext cx="476250" cy="3506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8" name="Rectangle: Rounded Corners 57"/>
          <p:cNvSpPr/>
          <p:nvPr/>
        </p:nvSpPr>
        <p:spPr>
          <a:xfrm>
            <a:off x="9351988" y="4927224"/>
            <a:ext cx="696888" cy="37602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76250" y="29027"/>
            <a:ext cx="11334750" cy="674914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 flipH="1">
            <a:off x="4901843" y="5810068"/>
            <a:ext cx="359056" cy="671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 flipH="1">
            <a:off x="5756910" y="5834108"/>
            <a:ext cx="359056" cy="671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49" name="组合 3"/>
          <p:cNvGrpSpPr/>
          <p:nvPr/>
        </p:nvGrpSpPr>
        <p:grpSpPr>
          <a:xfrm>
            <a:off x="381000" y="370208"/>
            <a:ext cx="1410824" cy="647220"/>
            <a:chOff x="1261482" y="2159480"/>
            <a:chExt cx="2531126" cy="647220"/>
          </a:xfrm>
        </p:grpSpPr>
        <p:pic>
          <p:nvPicPr>
            <p:cNvPr id="77" name="图片 4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68810" y="2159480"/>
              <a:ext cx="2223798" cy="647220"/>
            </a:xfrm>
            <a:prstGeom prst="rect">
              <a:avLst/>
            </a:prstGeom>
          </p:spPr>
        </p:pic>
        <p:sp>
          <p:nvSpPr>
            <p:cNvPr id="78" name="文本框 5"/>
            <p:cNvSpPr txBox="1"/>
            <p:nvPr/>
          </p:nvSpPr>
          <p:spPr>
            <a:xfrm>
              <a:off x="1261482" y="2190702"/>
              <a:ext cx="23848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charset="0"/>
                  <a:ea typeface="字魂27号-布丁体" panose="00000500000000000000" pitchFamily="2" charset="-122"/>
                  <a:cs typeface="Calibri" panose="020F0502020204030204" charset="0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charset="0"/>
                  <a:ea typeface="字魂27号-布丁体" panose="00000500000000000000" pitchFamily="2" charset="-122"/>
                  <a:cs typeface="Calibri" panose="020F0502020204030204" charset="0"/>
                </a:rPr>
                <a:t> 4: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charset="0"/>
                <a:ea typeface="字魂27号-布丁体" panose="00000500000000000000" pitchFamily="2" charset="-122"/>
                <a:cs typeface="Calibri" panose="020F0502020204030204" charset="0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786334" y="232598"/>
            <a:ext cx="99770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vi-VN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Một  thanh gỗ dài 60 cm được cưa thành 6 đoạn bằng nhau. Hỏi mỗi đoạn gỗ đó dài bao nhiêu xăng ti mét?</a:t>
            </a:r>
            <a:endParaRPr kumimoji="0" lang="en-US" sz="3200" b="0" i="0" u="none" strike="noStrike" kern="0" cap="none" spc="0" normalizeH="0" baseline="0" noProof="0" dirty="0">
              <a:ln w="3175">
                <a:solidFill>
                  <a:srgbClr val="FFC000"/>
                </a:solidFill>
              </a:ln>
              <a:solidFill>
                <a:srgbClr val="FF9900"/>
              </a:solidFill>
              <a:effectLst/>
              <a:uLnTx/>
              <a:uFillTx/>
              <a:latin typeface="Calibri" panose="020F0502020204030204" charset="0"/>
              <a:ea typeface="杨任东竹石体-Semibold"/>
              <a:cs typeface="Calibri" panose="020F0502020204030204" charset="0"/>
              <a:sym typeface="Arial" panose="020B0604020202020204"/>
            </a:endParaRPr>
          </a:p>
        </p:txBody>
      </p:sp>
      <p:pic>
        <p:nvPicPr>
          <p:cNvPr id="80" name="Picture 6" descr="female teacher character in front of blackboard. Download a Free Preview or  High Quality Adobe Illustrato… | Teacher cartoon, Teachers illustration,  Student carto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>
            <a:fillRect/>
          </a:stretch>
        </p:blipFill>
        <p:spPr bwMode="auto">
          <a:xfrm>
            <a:off x="-26360" y="1447427"/>
            <a:ext cx="6568946" cy="546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3"/>
          <p:cNvSpPr txBox="1"/>
          <p:nvPr/>
        </p:nvSpPr>
        <p:spPr>
          <a:xfrm>
            <a:off x="2654073" y="1770426"/>
            <a:ext cx="264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117"/>
          <p:cNvSpPr txBox="1"/>
          <p:nvPr/>
        </p:nvSpPr>
        <p:spPr>
          <a:xfrm>
            <a:off x="2163380" y="2676791"/>
            <a:ext cx="5231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60 cm</a:t>
            </a:r>
          </a:p>
        </p:txBody>
      </p:sp>
      <p:sp>
        <p:nvSpPr>
          <p:cNvPr id="83" name="TextBox 118"/>
          <p:cNvSpPr txBox="1"/>
          <p:nvPr/>
        </p:nvSpPr>
        <p:spPr>
          <a:xfrm>
            <a:off x="2163380" y="3415010"/>
            <a:ext cx="5518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Cưa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119"/>
          <p:cNvSpPr txBox="1"/>
          <p:nvPr/>
        </p:nvSpPr>
        <p:spPr>
          <a:xfrm>
            <a:off x="2142450" y="4176619"/>
            <a:ext cx="6121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? cm</a:t>
            </a:r>
          </a:p>
        </p:txBody>
      </p:sp>
      <p:sp>
        <p:nvSpPr>
          <p:cNvPr id="85" name="TextBox 3"/>
          <p:cNvSpPr txBox="1"/>
          <p:nvPr/>
        </p:nvSpPr>
        <p:spPr>
          <a:xfrm>
            <a:off x="7545266" y="1640093"/>
            <a:ext cx="264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28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TextBox 117"/>
          <p:cNvSpPr txBox="1"/>
          <p:nvPr/>
        </p:nvSpPr>
        <p:spPr>
          <a:xfrm>
            <a:off x="5913886" y="2363993"/>
            <a:ext cx="662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gỗ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dài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mét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TextBox 118"/>
          <p:cNvSpPr txBox="1"/>
          <p:nvPr/>
        </p:nvSpPr>
        <p:spPr>
          <a:xfrm>
            <a:off x="6253326" y="3169597"/>
            <a:ext cx="5231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 : 6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10 (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mét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TextBox 119"/>
          <p:cNvSpPr txBox="1"/>
          <p:nvPr/>
        </p:nvSpPr>
        <p:spPr>
          <a:xfrm>
            <a:off x="7045196" y="3915009"/>
            <a:ext cx="6121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 cm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ldLvl="0" animBg="1"/>
      <p:bldP spid="47" grpId="0" bldLvl="0" animBg="1"/>
      <p:bldP spid="79" grpId="0"/>
      <p:bldP spid="81" grpId="0"/>
      <p:bldP spid="82" grpId="0"/>
      <p:bldP spid="83" grpId="0"/>
      <p:bldP spid="85" grpId="0"/>
      <p:bldP spid="86" grpId="0"/>
      <p:bldP spid="87" grpId="0"/>
      <p:bldP spid="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15650" y="3440956"/>
            <a:ext cx="1428750" cy="1962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2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44" b="76533" l="42095" r="67880">
                        <a14:foregroundMark x1="59159" y1="63378" x2="58532" y2="68711"/>
                        <a14:backgroundMark x1="45169" y1="68178" x2="42095" y2="71733"/>
                        <a14:backgroundMark x1="45044" y1="67644" x2="44479" y2="70222"/>
                        <a14:backgroundMark x1="45044" y1="61156" x2="43350" y2="66489"/>
                        <a14:backgroundMark x1="45483" y1="71378" x2="41907" y2="69956"/>
                        <a14:backgroundMark x1="43036" y1="60800" x2="43036" y2="63200"/>
                        <a14:backgroundMark x1="43036" y1="54844" x2="43036" y2="54844"/>
                        <a14:backgroundMark x1="42911" y1="58756" x2="48808" y2="70489"/>
                        <a14:backgroundMark x1="49122" y1="69956" x2="40088" y2="75022"/>
                        <a14:backgroundMark x1="43538" y1="59911" x2="40590" y2="57511"/>
                        <a14:backgroundMark x1="41029" y1="62133" x2="48934" y2="70400"/>
                      </a14:backgroundRemoval>
                    </a14:imgEffect>
                  </a14:imgLayer>
                </a14:imgProps>
              </a:ext>
            </a:extLst>
          </a:blip>
          <a:srcRect l="39455" t="38679" r="31386" b="20000"/>
          <a:stretch>
            <a:fillRect/>
          </a:stretch>
        </p:blipFill>
        <p:spPr>
          <a:xfrm>
            <a:off x="10915650" y="4371975"/>
            <a:ext cx="983954" cy="983506"/>
          </a:xfrm>
          <a:prstGeom prst="rect">
            <a:avLst/>
          </a:prstGeom>
        </p:spPr>
      </p:pic>
      <p:pic>
        <p:nvPicPr>
          <p:cNvPr id="25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44" b="76533" l="42095" r="67880">
                        <a14:foregroundMark x1="59159" y1="63378" x2="58532" y2="68711"/>
                        <a14:backgroundMark x1="45169" y1="68178" x2="42095" y2="71733"/>
                        <a14:backgroundMark x1="45044" y1="67644" x2="44479" y2="70222"/>
                        <a14:backgroundMark x1="45044" y1="61156" x2="43350" y2="66489"/>
                        <a14:backgroundMark x1="45483" y1="71378" x2="41907" y2="69956"/>
                        <a14:backgroundMark x1="43036" y1="60800" x2="43036" y2="63200"/>
                        <a14:backgroundMark x1="43036" y1="54844" x2="43036" y2="54844"/>
                        <a14:backgroundMark x1="42911" y1="58756" x2="48808" y2="70489"/>
                        <a14:backgroundMark x1="49122" y1="69956" x2="40088" y2="75022"/>
                        <a14:backgroundMark x1="43538" y1="59911" x2="40590" y2="57511"/>
                        <a14:backgroundMark x1="41029" y1="62133" x2="48934" y2="70400"/>
                      </a14:backgroundRemoval>
                    </a14:imgEffect>
                  </a14:imgLayer>
                </a14:imgProps>
              </a:ext>
            </a:extLst>
          </a:blip>
          <a:srcRect l="39455" t="38679" r="31386" b="20000"/>
          <a:stretch>
            <a:fillRect/>
          </a:stretch>
        </p:blipFill>
        <p:spPr>
          <a:xfrm rot="2517379">
            <a:off x="11196145" y="3480482"/>
            <a:ext cx="983954" cy="9835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50" y="708903"/>
            <a:ext cx="10653777" cy="2568719"/>
          </a:xfrm>
          <a:prstGeom prst="rect">
            <a:avLst/>
          </a:prstGeom>
        </p:spPr>
      </p:pic>
      <p:pic>
        <p:nvPicPr>
          <p:cNvPr id="27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>
            <a:fillRect/>
          </a:stretch>
        </p:blipFill>
        <p:spPr bwMode="auto">
          <a:xfrm>
            <a:off x="3236528" y="2831779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"/>
          <p:cNvSpPr/>
          <p:nvPr/>
        </p:nvSpPr>
        <p:spPr>
          <a:xfrm>
            <a:off x="857250" y="239552"/>
            <a:ext cx="11042354" cy="6370797"/>
          </a:xfrm>
          <a:prstGeom prst="roundRect">
            <a:avLst>
              <a:gd name="adj" fmla="val 8705"/>
            </a:avLst>
          </a:prstGeom>
          <a:solidFill>
            <a:srgbClr val="EFEFEF">
              <a:alpha val="94000"/>
            </a:srgbClr>
          </a:solidFill>
          <a:ln w="57150">
            <a:solidFill>
              <a:srgbClr val="EFEFEF"/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pic>
        <p:nvPicPr>
          <p:cNvPr id="1030" name="Picture 6" descr="female teacher character in front of blackboard. Download a Free Preview or  High Quality Adobe Illustrato… | Teacher cartoon, Teachers illustration,  Student carto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>
            <a:fillRect/>
          </a:stretch>
        </p:blipFill>
        <p:spPr bwMode="auto">
          <a:xfrm>
            <a:off x="1012826" y="704081"/>
            <a:ext cx="6483892" cy="53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>
            <a:fillRect/>
          </a:stretch>
        </p:blipFill>
        <p:spPr bwMode="auto">
          <a:xfrm>
            <a:off x="5738615" y="2184503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3300" y="1428750"/>
            <a:ext cx="2762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6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nhân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mấy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30?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543624" y="239553"/>
            <a:ext cx="4606778" cy="2217897"/>
            <a:chOff x="7077074" y="-180163"/>
            <a:chExt cx="4606778" cy="2217897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7077075" y="-180163"/>
              <a:ext cx="4606777" cy="2217897"/>
            </a:xfrm>
            <a:prstGeom prst="wedgeRoundRectCallout">
              <a:avLst>
                <a:gd name="adj1" fmla="val -45644"/>
                <a:gd name="adj2" fmla="val 72807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9" name="Rounded Rectangular Callout 18"/>
            <p:cNvSpPr/>
            <p:nvPr/>
          </p:nvSpPr>
          <p:spPr>
            <a:xfrm>
              <a:off x="7077074" y="-180163"/>
              <a:ext cx="4606777" cy="2217897"/>
            </a:xfrm>
            <a:prstGeom prst="wedgeRoundRectCallout">
              <a:avLst>
                <a:gd name="adj1" fmla="val 2738"/>
                <a:gd name="adj2" fmla="val 7796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6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nhân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 5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được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 30</a:t>
              </a:r>
            </a:p>
          </p:txBody>
        </p:sp>
      </p:grpSp>
      <p:pic>
        <p:nvPicPr>
          <p:cNvPr id="6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56.83349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6350" y="-15621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330</Words>
  <Application>Microsoft Office PowerPoint</Application>
  <PresentationFormat>Widescreen</PresentationFormat>
  <Paragraphs>145</Paragraphs>
  <Slides>11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等线</vt:lpstr>
      <vt:lpstr>Arial</vt:lpstr>
      <vt:lpstr>Calibri</vt:lpstr>
      <vt:lpstr>Calibri Light</vt:lpstr>
      <vt:lpstr>Roboto</vt:lpstr>
      <vt:lpstr>字魂107号-萌趣欢乐体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FPT</dc:creator>
  <cp:lastModifiedBy>Thương Phạm</cp:lastModifiedBy>
  <cp:revision>2</cp:revision>
  <dcterms:created xsi:type="dcterms:W3CDTF">2023-11-07T01:28:22Z</dcterms:created>
  <dcterms:modified xsi:type="dcterms:W3CDTF">2025-09-23T04:04:12Z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5DF6361FAFC947ABA8671CD46F8F03E1_11</vt:lpwstr>
  </property>
  <property fmtid="{D5CDD505-2E9C-101B-9397-08002B2CF9AE}" pid="3" name="KSOProductBuildVer">
    <vt:lpwstr>1033-12.2.0.13266</vt:lpwstr>
  </property>
</Properties>
</file>