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16"/>
  </p:notesMasterIdLst>
  <p:sldIdLst>
    <p:sldId id="296" r:id="rId3"/>
    <p:sldId id="281" r:id="rId4"/>
    <p:sldId id="289" r:id="rId5"/>
    <p:sldId id="293" r:id="rId6"/>
    <p:sldId id="297" r:id="rId7"/>
    <p:sldId id="294" r:id="rId8"/>
    <p:sldId id="283" r:id="rId9"/>
    <p:sldId id="285" r:id="rId10"/>
    <p:sldId id="284" r:id="rId11"/>
    <p:sldId id="292" r:id="rId12"/>
    <p:sldId id="317" r:id="rId13"/>
    <p:sldId id="288" r:id="rId14"/>
    <p:sldId id="315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3B9"/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29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66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5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23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83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5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56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92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34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1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5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800" b="1">
                <a:solidFill>
                  <a:srgbClr val="FF0000"/>
                </a:solidFill>
              </a:rPr>
              <a:t>TIẾNG VIỆT LỚP 1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001369" y="217184"/>
            <a:ext cx="6682985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</a:t>
            </a:r>
            <a:r>
              <a:rPr lang="en-US" altLang="zh-CN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BÁT TRANG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02353" y="5954193"/>
            <a:ext cx="408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21822" y="1599354"/>
            <a:ext cx="4032806" cy="887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27097" y="-86637"/>
            <a:ext cx="1864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1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Đ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33" name="Table 2"/>
          <p:cNvGraphicFramePr>
            <a:graphicFrameLocks noGrp="1"/>
          </p:cNvGraphicFramePr>
          <p:nvPr/>
        </p:nvGraphicFramePr>
        <p:xfrm>
          <a:off x="4025453" y="836693"/>
          <a:ext cx="401850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458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698467" y="749110"/>
            <a:ext cx="3345486" cy="1738106"/>
            <a:chOff x="4683543" y="749110"/>
            <a:chExt cx="3198942" cy="1690827"/>
          </a:xfrm>
        </p:grpSpPr>
        <p:sp>
          <p:nvSpPr>
            <p:cNvPr id="34" name="TextBox 33"/>
            <p:cNvSpPr txBox="1"/>
            <p:nvPr/>
          </p:nvSpPr>
          <p:spPr>
            <a:xfrm>
              <a:off x="6338599" y="749110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3543" y="773413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140828" y="1516607"/>
              <a:ext cx="2030381" cy="923330"/>
              <a:chOff x="5070171" y="2295939"/>
              <a:chExt cx="2030381" cy="92333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070171" y="2295939"/>
                <a:ext cx="2030381" cy="898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bướm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50823" y="2295939"/>
                <a:ext cx="154388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ươm</a:t>
                </a:r>
                <a:r>
                  <a:rPr lang="en-US" sz="5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576421" y="2265261"/>
            <a:ext cx="11578939" cy="971713"/>
            <a:chOff x="441842" y="4345978"/>
            <a:chExt cx="11578939" cy="971713"/>
          </a:xfrm>
        </p:grpSpPr>
        <p:sp>
          <p:nvSpPr>
            <p:cNvPr id="38" name="TextBox 37"/>
            <p:cNvSpPr txBox="1"/>
            <p:nvPr/>
          </p:nvSpPr>
          <p:spPr>
            <a:xfrm>
              <a:off x="441842" y="4394361"/>
              <a:ext cx="24772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chườm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97784" y="4352758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51150" y="4345978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gươm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660169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ớm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28201" y="3111735"/>
            <a:ext cx="11674731" cy="944302"/>
            <a:chOff x="411548" y="5326521"/>
            <a:chExt cx="11674731" cy="944302"/>
          </a:xfrm>
        </p:grpSpPr>
        <p:sp>
          <p:nvSpPr>
            <p:cNvPr id="43" name="TextBox 42"/>
            <p:cNvSpPr txBox="1"/>
            <p:nvPr/>
          </p:nvSpPr>
          <p:spPr>
            <a:xfrm>
              <a:off x="6821504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nượp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725666" y="5326521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1548" y="5347493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lượm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85440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00068" y="-8663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00213" y="5954193"/>
            <a:ext cx="37804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668347" y="5954193"/>
            <a:ext cx="32144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41" y="4245429"/>
            <a:ext cx="2585527" cy="189473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097" y="4113654"/>
            <a:ext cx="2858449" cy="2026512"/>
          </a:xfrm>
          <a:prstGeom prst="rect">
            <a:avLst/>
          </a:prstGeom>
        </p:spPr>
      </p:pic>
      <p:pic>
        <p:nvPicPr>
          <p:cNvPr id="2050" name="Picture 2" descr="Top 20 bài văn tả một giàn cây leo hay nhất - Toplist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045" y="4017012"/>
            <a:ext cx="2820018" cy="207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219200">
                <a:buClr>
                  <a:srgbClr val="000000"/>
                </a:buClr>
              </a:pPr>
              <a:t>11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218505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Clr>
                <a:srgbClr val="4472C4"/>
              </a:buClr>
              <a:buFont typeface="Chivo Light"/>
              <a:buNone/>
            </a:pPr>
            <a:r>
              <a:rPr lang="en-US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  <a:r>
              <a:rPr lang="en-US" sz="6600" b="1" kern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/156</a:t>
            </a:r>
            <a:endParaRPr lang="en-US" sz="48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96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12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218505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ViÕt</a:t>
            </a:r>
            <a:r>
              <a:rPr lang="en-US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kern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b¶ng</a:t>
            </a:r>
            <a:r>
              <a:rPr lang="vi-VN" sz="6600" b="1" kern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con</a:t>
            </a:r>
            <a:endParaRPr lang="en-US" sz="48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dirty="0"/>
          </a:p>
        </p:txBody>
      </p:sp>
      <p:pic>
        <p:nvPicPr>
          <p:cNvPr id="21508" name="Picture 4" descr="bfn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63"/>
            <a:ext cx="12192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WordArt 7"/>
          <p:cNvSpPr>
            <a:spLocks noTextEdit="1"/>
          </p:cNvSpPr>
          <p:nvPr/>
        </p:nvSpPr>
        <p:spPr>
          <a:xfrm>
            <a:off x="1752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 dirty="0" err="1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Tạm</a:t>
            </a:r>
            <a:r>
              <a:rPr lang="en-US" sz="5400" b="1" dirty="0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</a:t>
            </a:r>
            <a:r>
              <a:rPr lang="en-US" sz="5400" b="1" dirty="0" err="1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biệt</a:t>
            </a:r>
            <a:endParaRPr lang="en-US" sz="5400" b="1" dirty="0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/>
            <a:r>
              <a:rPr lang="en-US" sz="5400" b="1" dirty="0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CÁC </a:t>
            </a:r>
            <a:r>
              <a:rPr lang="en-US" sz="5400" b="1" dirty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EM HỌC SINH</a:t>
            </a:r>
          </a:p>
        </p:txBody>
      </p:sp>
      <p:sp>
        <p:nvSpPr>
          <p:cNvPr id="21512" name="WordArt 8"/>
          <p:cNvSpPr>
            <a:spLocks noTextEdit="1"/>
          </p:cNvSpPr>
          <p:nvPr/>
        </p:nvSpPr>
        <p:spPr>
          <a:xfrm rot="494338">
            <a:off x="9039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21513" name="Picture 9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0" descr="DSTARS-P"/>
          <p:cNvPicPr>
            <a:picLocks noChangeAspect="1"/>
          </p:cNvPicPr>
          <p:nvPr/>
        </p:nvPicPr>
        <p:blipFill>
          <a:blip r:embed="rId6">
            <a:lum contrast="-6000"/>
          </a:blip>
          <a:stretch>
            <a:fillRect/>
          </a:stretch>
        </p:blipFill>
        <p:spPr>
          <a:xfrm>
            <a:off x="2571750" y="203835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1" descr="DSTARS-P"/>
          <p:cNvPicPr>
            <a:picLocks noChangeAspect="1"/>
          </p:cNvPicPr>
          <p:nvPr/>
        </p:nvPicPr>
        <p:blipFill>
          <a:blip r:embed="rId6">
            <a:lum contrast="-6000"/>
          </a:blip>
          <a:stretch>
            <a:fillRect/>
          </a:stretch>
        </p:blipFill>
        <p:spPr>
          <a:xfrm>
            <a:off x="3581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2" descr="DSTARS-P"/>
          <p:cNvPicPr>
            <a:picLocks noChangeAspect="1"/>
          </p:cNvPicPr>
          <p:nvPr/>
        </p:nvPicPr>
        <p:blipFill>
          <a:blip r:embed="rId6">
            <a:lum contrast="-6000"/>
          </a:blip>
          <a:stretch>
            <a:fillRect/>
          </a:stretch>
        </p:blipFill>
        <p:spPr>
          <a:xfrm>
            <a:off x="9353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3" descr="DSTARS-P"/>
          <p:cNvPicPr>
            <a:picLocks noChangeAspect="1"/>
          </p:cNvPicPr>
          <p:nvPr/>
        </p:nvPicPr>
        <p:blipFill>
          <a:blip r:embed="rId6">
            <a:lum contrast="-6000"/>
          </a:blip>
          <a:stretch>
            <a:fillRect/>
          </a:stretch>
        </p:blipFill>
        <p:spPr>
          <a:xfrm>
            <a:off x="1905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4" descr="DSTARS-P"/>
          <p:cNvPicPr>
            <a:picLocks noChangeAspect="1"/>
          </p:cNvPicPr>
          <p:nvPr/>
        </p:nvPicPr>
        <p:blipFill>
          <a:blip r:embed="rId6">
            <a:lum contrast="-6000"/>
          </a:blip>
          <a:stretch>
            <a:fillRect/>
          </a:stretch>
        </p:blipFill>
        <p:spPr>
          <a:xfrm>
            <a:off x="5638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15" descr="gman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16" descr="gman0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88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/>
          <p:cNvSpPr/>
          <p:nvPr/>
        </p:nvSpPr>
        <p:spPr>
          <a:xfrm>
            <a:off x="450378" y="312477"/>
            <a:ext cx="5008726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48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31875" y="1750695"/>
            <a:ext cx="9761032" cy="948498"/>
            <a:chOff x="1352283" y="1519706"/>
            <a:chExt cx="6146571" cy="948566"/>
          </a:xfrm>
        </p:grpSpPr>
        <p:sp>
          <p:nvSpPr>
            <p:cNvPr id="3" name="TextBox 2"/>
            <p:cNvSpPr txBox="1"/>
            <p:nvPr/>
          </p:nvSpPr>
          <p:spPr>
            <a:xfrm>
              <a:off x="1352283" y="1519707"/>
              <a:ext cx="1068946" cy="923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ươc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51114" y="1544876"/>
              <a:ext cx="2047740" cy="923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  </a:t>
              </a:r>
              <a:r>
                <a:rPr lang="en-US" sz="54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dược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sĩ</a:t>
              </a:r>
              <a:endParaRPr lang="en-US" sz="5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56526" y="1519706"/>
              <a:ext cx="1385923" cy="923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64530" y="3153175"/>
            <a:ext cx="9728377" cy="923330"/>
            <a:chOff x="1662219" y="1672107"/>
            <a:chExt cx="7018356" cy="923330"/>
          </a:xfrm>
        </p:grpSpPr>
        <p:sp>
          <p:nvSpPr>
            <p:cNvPr id="11" name="TextBox 10"/>
            <p:cNvSpPr txBox="1"/>
            <p:nvPr/>
          </p:nvSpPr>
          <p:spPr>
            <a:xfrm>
              <a:off x="1662219" y="1672107"/>
              <a:ext cx="10689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76897" y="1672107"/>
              <a:ext cx="26036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  </a:t>
              </a:r>
              <a:r>
                <a:rPr lang="en-US" sz="5400" b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lướt ván</a:t>
              </a:r>
              <a:endPara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43431" y="1672107"/>
              <a:ext cx="18824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19905" y="5702842"/>
            <a:ext cx="10554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rập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rờn</a:t>
            </a:r>
            <a:r>
              <a:rPr lang="en-US" sz="4400" b="1" dirty="0" smtClean="0">
                <a:latin typeface=".VnAvant" panose="020B7200000000000000" pitchFamily="34" charset="0"/>
              </a:rPr>
              <a:t>.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15739" y="5702841"/>
            <a:ext cx="5380610" cy="786586"/>
            <a:chOff x="2812707" y="4985105"/>
            <a:chExt cx="5380610" cy="786586"/>
          </a:xfrm>
        </p:grpSpPr>
        <p:sp>
          <p:nvSpPr>
            <p:cNvPr id="12" name="TextBox 11"/>
            <p:cNvSpPr txBox="1"/>
            <p:nvPr/>
          </p:nvSpPr>
          <p:spPr>
            <a:xfrm>
              <a:off x="6898669" y="5002250"/>
              <a:ext cx="12946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12707" y="4985105"/>
              <a:ext cx="11832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ơp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01418" y="4985105"/>
              <a:ext cx="14366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ơm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277661" y="-357808"/>
            <a:ext cx="12544930" cy="6057509"/>
            <a:chOff x="-277661" y="-357808"/>
            <a:chExt cx="12544930" cy="60575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59026" y="-15708"/>
              <a:ext cx="12426295" cy="5715409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-277661" y="879730"/>
              <a:ext cx="3312409" cy="988825"/>
              <a:chOff x="1002561" y="587625"/>
              <a:chExt cx="2898891" cy="822076"/>
            </a:xfrm>
          </p:grpSpPr>
          <p:sp>
            <p:nvSpPr>
              <p:cNvPr id="7" name="Rectangle: Rounded Corners 6"/>
              <p:cNvSpPr/>
              <p:nvPr/>
            </p:nvSpPr>
            <p:spPr>
              <a:xfrm>
                <a:off x="1524776" y="587625"/>
                <a:ext cx="2376676" cy="822076"/>
              </a:xfrm>
              <a:prstGeom prst="roundRect">
                <a:avLst/>
              </a:prstGeom>
              <a:solidFill>
                <a:srgbClr val="80C53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002561" y="667305"/>
                <a:ext cx="811290" cy="74239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-159026" y="-357808"/>
              <a:ext cx="10522226" cy="8613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972291" y="2905800"/>
            <a:ext cx="10123328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800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72:  </a:t>
            </a:r>
            <a:r>
              <a:rPr lang="en-US" sz="8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8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endParaRPr lang="en-US" sz="8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39507" y="2798666"/>
            <a:ext cx="4818128" cy="124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8324" y="2972383"/>
            <a:ext cx="2244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5429" y="377189"/>
            <a:ext cx="1846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49473"/>
            <a:ext cx="1858919" cy="914829"/>
            <a:chOff x="613008" y="611138"/>
            <a:chExt cx="3005955" cy="994442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.VnAvant" panose="020B7200000000000000" pitchFamily="34" charset="0"/>
                </a:rPr>
                <a:t>§</a:t>
              </a:r>
              <a:r>
                <a:rPr lang="en-US" sz="3600" b="1" dirty="0" err="1">
                  <a:latin typeface=".VnAvant" panose="020B7200000000000000" pitchFamily="34" charset="0"/>
                </a:rPr>
                <a:t>äc</a:t>
              </a:r>
              <a:endParaRPr lang="en-US" sz="3600" b="1" dirty="0">
                <a:latin typeface=".VnAvant" panose="020B7200000000000000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13008" y="648716"/>
              <a:ext cx="775672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3953812" y="1455312"/>
          <a:ext cx="4765184" cy="130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612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785533" y="1587927"/>
            <a:ext cx="1822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4685" y="158792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5150" y="2959651"/>
            <a:ext cx="18672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60977" y="4406669"/>
            <a:ext cx="10902194" cy="2048707"/>
            <a:chOff x="757645" y="4393375"/>
            <a:chExt cx="10902194" cy="2048707"/>
          </a:xfrm>
        </p:grpSpPr>
        <p:grpSp>
          <p:nvGrpSpPr>
            <p:cNvPr id="3" name="Group 2"/>
            <p:cNvGrpSpPr/>
            <p:nvPr/>
          </p:nvGrpSpPr>
          <p:grpSpPr>
            <a:xfrm>
              <a:off x="757645" y="4393375"/>
              <a:ext cx="10902194" cy="950767"/>
              <a:chOff x="757645" y="4393375"/>
              <a:chExt cx="10902194" cy="95076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757645" y="4420812"/>
                <a:ext cx="25314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chườm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709963" y="4419732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483596" y="4393375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gươm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299227" y="4393375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ớm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758703" y="551875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lượm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54900" y="5463878"/>
            <a:ext cx="8034397" cy="966575"/>
            <a:chOff x="3654900" y="5463878"/>
            <a:chExt cx="8034397" cy="966575"/>
          </a:xfrm>
        </p:grpSpPr>
        <p:sp>
          <p:nvSpPr>
            <p:cNvPr id="29" name="TextBox 28"/>
            <p:cNvSpPr txBox="1"/>
            <p:nvPr/>
          </p:nvSpPr>
          <p:spPr>
            <a:xfrm>
              <a:off x="6583228" y="5463878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nượp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328684" y="5507123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54900" y="549131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00068" y="377189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47475" y="4408365"/>
            <a:ext cx="10177972" cy="2048707"/>
            <a:chOff x="947475" y="4408365"/>
            <a:chExt cx="10177972" cy="2048707"/>
          </a:xfrm>
        </p:grpSpPr>
        <p:sp>
          <p:nvSpPr>
            <p:cNvPr id="36" name="TextBox 35"/>
            <p:cNvSpPr txBox="1"/>
            <p:nvPr/>
          </p:nvSpPr>
          <p:spPr>
            <a:xfrm>
              <a:off x="1417065" y="443472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08743" y="443472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39712" y="4408365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302558" y="4408365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47475" y="553374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188284" y="5491315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34243" y="5463878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328684" y="5507123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14" grpId="0"/>
      <p:bldP spid="15" grpId="0"/>
      <p:bldP spid="16" grpId="0"/>
      <p:bldP spid="35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42663" y="0"/>
            <a:ext cx="1972491" cy="1397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40927" y="5389832"/>
            <a:ext cx="3683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3739" y="5389832"/>
            <a:ext cx="18672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Bướm bay vào nhà liên tục có phải linh hồn bố tôi chưa siêu thoát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60" y="0"/>
            <a:ext cx="8648087" cy="53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91395" y="5263853"/>
            <a:ext cx="5447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5855" y="5263852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1165" y="5263852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ình ảnh người dân nườm nượp về Thủ đô sau kỳ nghỉ lễ 30-4 và 1-5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92" y="0"/>
            <a:ext cx="7838894" cy="521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4911" y="5296237"/>
            <a:ext cx="4751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0939" y="5296237"/>
            <a:ext cx="1852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op 20 bài văn tả một giàn cây leo hay nhất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91" y="133955"/>
            <a:ext cx="6863559" cy="50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A9849E6-62D0-474F-BB32-9888752D447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FFFD{5E573EB3-3E57-4852-A638-8913E618325A}&quot;,&quot;D:\\backup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72 ươm ươp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0BC1D2-772C-4D8D-A0A1-B67F3E42DAD2}:2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685990-084A-4DE7-AC57-F5CB6C071941}:29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CDB4D8-0EEA-4C3A-B614-78EF51940B3A}:3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990B84-5FE2-46A2-B363-D9F0F983E49C}:28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459175-9705-4B4C-85D7-319D9E445A2E}:3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B6330B-6BFC-4A8B-B6C0-EDCF643ADDF3}:2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B4596E-9B9E-482A-9C3B-A6A7369ADBBF}:2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6BEDA5-EFE0-4540-8612-5D931ED9B50F}:28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8AA7CC-4CD7-4B46-97CB-60E2D02A9CD9}:2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3D8047-3BAA-4E78-B3ED-FB5E62CFD8EA}:29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3712D1-208A-4B35-99EA-D3E9699FBBA7}:2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034946-A6EA-410B-9A28-A8BA27C8999E}:2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02B9AB-EE45-4434-BA62-EAC1781BBB30}:28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144</Words>
  <Application>Microsoft Office PowerPoint</Application>
  <PresentationFormat>Widescreen</PresentationFormat>
  <Paragraphs>85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Microsoft YaHei</vt:lpstr>
      <vt:lpstr>SimSun</vt:lpstr>
      <vt:lpstr>.VnAvant</vt:lpstr>
      <vt:lpstr>Arial</vt:lpstr>
      <vt:lpstr>Calibri</vt:lpstr>
      <vt:lpstr>Calibri Light</vt:lpstr>
      <vt:lpstr>Chivo Light</vt:lpstr>
      <vt:lpstr>等线</vt:lpstr>
      <vt:lpstr>Tahoma</vt:lpstr>
      <vt:lpstr>Times New Roman</vt:lpstr>
      <vt:lpstr>Verdana</vt:lpstr>
      <vt:lpstr>VNI-Brush</vt:lpstr>
      <vt:lpstr>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72 ươm ươp</dc:title>
  <dc:creator>linhmx</dc:creator>
  <cp:lastModifiedBy>STD</cp:lastModifiedBy>
  <cp:revision>87</cp:revision>
  <dcterms:created xsi:type="dcterms:W3CDTF">2020-08-13T09:32:00Z</dcterms:created>
  <dcterms:modified xsi:type="dcterms:W3CDTF">2025-12-28T04:00:17Z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