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6" d="100"/>
          <a:sy n="46" d="100"/>
        </p:scale>
        <p:origin x="7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198F2-2626-4AB7-81C3-DE64EE837AC0}"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3AA536-45F0-4776-917C-F6A48E5072CA}" type="slidenum">
              <a:rPr lang="en-US" smtClean="0"/>
              <a:t>‹#›</a:t>
            </a:fld>
            <a:endParaRPr lang="en-US"/>
          </a:p>
        </p:txBody>
      </p:sp>
    </p:spTree>
    <p:extLst>
      <p:ext uri="{BB962C8B-B14F-4D97-AF65-F5344CB8AC3E}">
        <p14:creationId xmlns:p14="http://schemas.microsoft.com/office/powerpoint/2010/main" val="120812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Bấm</a:t>
            </a:r>
            <a:r>
              <a:rPr lang="en-US" altLang="zh-CN" baseline="0" dirty="0"/>
              <a:t> </a:t>
            </a:r>
            <a:r>
              <a:rPr lang="en-US" altLang="zh-CN" baseline="0" dirty="0" err="1"/>
              <a:t>chuột</a:t>
            </a:r>
            <a:r>
              <a:rPr lang="en-US" altLang="zh-CN" baseline="0" dirty="0"/>
              <a:t> </a:t>
            </a:r>
            <a:r>
              <a:rPr lang="en-US" altLang="zh-CN" baseline="0" dirty="0" err="1"/>
              <a:t>vào</a:t>
            </a:r>
            <a:r>
              <a:rPr lang="en-US" altLang="zh-CN" baseline="0" dirty="0"/>
              <a:t> ô </a:t>
            </a:r>
            <a:r>
              <a:rPr lang="en-US" altLang="zh-CN" baseline="0" dirty="0" err="1"/>
              <a:t>số</a:t>
            </a:r>
            <a:r>
              <a:rPr lang="en-US" altLang="zh-CN" baseline="0" dirty="0"/>
              <a:t> </a:t>
            </a:r>
            <a:r>
              <a:rPr lang="en-US" altLang="zh-CN" baseline="0" dirty="0" err="1"/>
              <a:t>để</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ảnh</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xuất</a:t>
            </a:r>
            <a:r>
              <a:rPr lang="en-US" altLang="zh-CN" baseline="0" dirty="0"/>
              <a:t> </a:t>
            </a:r>
            <a:r>
              <a:rPr lang="en-US" altLang="zh-CN" baseline="0" dirty="0" err="1"/>
              <a:t>hiện</a:t>
            </a:r>
            <a:r>
              <a:rPr lang="en-US" altLang="zh-CN" baseline="0" dirty="0"/>
              <a:t> </a:t>
            </a:r>
            <a:r>
              <a:rPr lang="en-US" altLang="zh-CN" baseline="0" dirty="0" err="1"/>
              <a:t>hình</a:t>
            </a:r>
            <a:r>
              <a:rPr lang="en-US" altLang="zh-CN" baseline="0" dirty="0"/>
              <a:t> </a:t>
            </a:r>
            <a:r>
              <a:rPr lang="en-US" altLang="zh-CN" baseline="0" dirty="0" err="1"/>
              <a:t>nào</a:t>
            </a:r>
            <a:r>
              <a:rPr lang="en-US" altLang="zh-CN" baseline="0" dirty="0"/>
              <a:t> </a:t>
            </a:r>
            <a:r>
              <a:rPr lang="en-US" altLang="zh-CN" baseline="0" dirty="0" err="1"/>
              <a:t>thì</a:t>
            </a:r>
            <a:r>
              <a:rPr lang="en-US" altLang="zh-CN" baseline="0" dirty="0"/>
              <a:t> </a:t>
            </a:r>
            <a:r>
              <a:rPr lang="en-US" altLang="zh-CN" baseline="0" dirty="0" err="1"/>
              <a:t>giải</a:t>
            </a:r>
            <a:r>
              <a:rPr lang="en-US" altLang="zh-CN" baseline="0" dirty="0"/>
              <a:t> </a:t>
            </a:r>
            <a:r>
              <a:rPr lang="en-US" altLang="zh-CN" baseline="0" dirty="0" err="1"/>
              <a:t>quyết</a:t>
            </a:r>
            <a:r>
              <a:rPr lang="en-US" altLang="zh-CN" baseline="0" dirty="0"/>
              <a:t> </a:t>
            </a:r>
            <a:r>
              <a:rPr lang="en-US" altLang="zh-CN" baseline="0" dirty="0" err="1"/>
              <a:t>tình</a:t>
            </a:r>
            <a:r>
              <a:rPr lang="en-US" altLang="zh-CN" baseline="0" dirty="0"/>
              <a:t> </a:t>
            </a:r>
            <a:r>
              <a:rPr lang="en-US" altLang="zh-CN" baseline="0" dirty="0" err="1"/>
              <a:t>huống</a:t>
            </a:r>
            <a:r>
              <a:rPr lang="en-US" altLang="zh-CN" baseline="0" dirty="0"/>
              <a:t> </a:t>
            </a:r>
            <a:r>
              <a:rPr lang="en-US" altLang="zh-CN" baseline="0" dirty="0" err="1"/>
              <a:t>hình</a:t>
            </a:r>
            <a:r>
              <a:rPr lang="en-US" altLang="zh-CN" baseline="0" dirty="0"/>
              <a:t> </a:t>
            </a:r>
            <a:r>
              <a:rPr lang="en-US" altLang="zh-CN" baseline="0" dirty="0" err="1"/>
              <a:t>đó</a:t>
            </a:r>
            <a:r>
              <a:rPr lang="en-US" altLang="zh-CN" baseline="0" dirty="0"/>
              <a:t>.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5577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5613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6002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D33800-9EF5-458B-9C8B-85636545FB5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1020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a:t> 0972115126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571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3671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615796-6FBB-4538-8377-E45EE05153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79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734365-6362-4A3E-9067-1938F50606C5}"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40F07-FE39-44A4-8975-927FD75816A5}" type="slidenum">
              <a:rPr lang="en-US" smtClean="0"/>
              <a:t>‹#›</a:t>
            </a:fld>
            <a:endParaRPr lang="en-US"/>
          </a:p>
        </p:txBody>
      </p:sp>
    </p:spTree>
    <p:extLst>
      <p:ext uri="{BB962C8B-B14F-4D97-AF65-F5344CB8AC3E}">
        <p14:creationId xmlns:p14="http://schemas.microsoft.com/office/powerpoint/2010/main" val="339196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34365-6362-4A3E-9067-1938F50606C5}"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40F07-FE39-44A4-8975-927FD75816A5}" type="slidenum">
              <a:rPr lang="en-US" smtClean="0"/>
              <a:t>‹#›</a:t>
            </a:fld>
            <a:endParaRPr lang="en-US"/>
          </a:p>
        </p:txBody>
      </p:sp>
    </p:spTree>
    <p:extLst>
      <p:ext uri="{BB962C8B-B14F-4D97-AF65-F5344CB8AC3E}">
        <p14:creationId xmlns:p14="http://schemas.microsoft.com/office/powerpoint/2010/main" val="114848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34365-6362-4A3E-9067-1938F50606C5}"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40F07-FE39-44A4-8975-927FD75816A5}" type="slidenum">
              <a:rPr lang="en-US" smtClean="0"/>
              <a:t>‹#›</a:t>
            </a:fld>
            <a:endParaRPr lang="en-US"/>
          </a:p>
        </p:txBody>
      </p:sp>
    </p:spTree>
    <p:extLst>
      <p:ext uri="{BB962C8B-B14F-4D97-AF65-F5344CB8AC3E}">
        <p14:creationId xmlns:p14="http://schemas.microsoft.com/office/powerpoint/2010/main" val="90047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734365-6362-4A3E-9067-1938F50606C5}"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40F07-FE39-44A4-8975-927FD75816A5}" type="slidenum">
              <a:rPr lang="en-US" smtClean="0"/>
              <a:t>‹#›</a:t>
            </a:fld>
            <a:endParaRPr lang="en-US"/>
          </a:p>
        </p:txBody>
      </p:sp>
    </p:spTree>
    <p:extLst>
      <p:ext uri="{BB962C8B-B14F-4D97-AF65-F5344CB8AC3E}">
        <p14:creationId xmlns:p14="http://schemas.microsoft.com/office/powerpoint/2010/main" val="3299045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734365-6362-4A3E-9067-1938F50606C5}" type="datetimeFigureOut">
              <a:rPr lang="en-US" smtClean="0"/>
              <a:t>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40F07-FE39-44A4-8975-927FD75816A5}" type="slidenum">
              <a:rPr lang="en-US" smtClean="0"/>
              <a:t>‹#›</a:t>
            </a:fld>
            <a:endParaRPr lang="en-US"/>
          </a:p>
        </p:txBody>
      </p:sp>
    </p:spTree>
    <p:extLst>
      <p:ext uri="{BB962C8B-B14F-4D97-AF65-F5344CB8AC3E}">
        <p14:creationId xmlns:p14="http://schemas.microsoft.com/office/powerpoint/2010/main" val="1512121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734365-6362-4A3E-9067-1938F50606C5}"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40F07-FE39-44A4-8975-927FD75816A5}" type="slidenum">
              <a:rPr lang="en-US" smtClean="0"/>
              <a:t>‹#›</a:t>
            </a:fld>
            <a:endParaRPr lang="en-US"/>
          </a:p>
        </p:txBody>
      </p:sp>
    </p:spTree>
    <p:extLst>
      <p:ext uri="{BB962C8B-B14F-4D97-AF65-F5344CB8AC3E}">
        <p14:creationId xmlns:p14="http://schemas.microsoft.com/office/powerpoint/2010/main" val="25831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734365-6362-4A3E-9067-1938F50606C5}" type="datetimeFigureOut">
              <a:rPr lang="en-US" smtClean="0"/>
              <a:t>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740F07-FE39-44A4-8975-927FD75816A5}" type="slidenum">
              <a:rPr lang="en-US" smtClean="0"/>
              <a:t>‹#›</a:t>
            </a:fld>
            <a:endParaRPr lang="en-US"/>
          </a:p>
        </p:txBody>
      </p:sp>
    </p:spTree>
    <p:extLst>
      <p:ext uri="{BB962C8B-B14F-4D97-AF65-F5344CB8AC3E}">
        <p14:creationId xmlns:p14="http://schemas.microsoft.com/office/powerpoint/2010/main" val="582348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734365-6362-4A3E-9067-1938F50606C5}" type="datetimeFigureOut">
              <a:rPr lang="en-US" smtClean="0"/>
              <a:t>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740F07-FE39-44A4-8975-927FD75816A5}" type="slidenum">
              <a:rPr lang="en-US" smtClean="0"/>
              <a:t>‹#›</a:t>
            </a:fld>
            <a:endParaRPr lang="en-US"/>
          </a:p>
        </p:txBody>
      </p:sp>
    </p:spTree>
    <p:extLst>
      <p:ext uri="{BB962C8B-B14F-4D97-AF65-F5344CB8AC3E}">
        <p14:creationId xmlns:p14="http://schemas.microsoft.com/office/powerpoint/2010/main" val="26088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34365-6362-4A3E-9067-1938F50606C5}" type="datetimeFigureOut">
              <a:rPr lang="en-US" smtClean="0"/>
              <a:t>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740F07-FE39-44A4-8975-927FD75816A5}" type="slidenum">
              <a:rPr lang="en-US" smtClean="0"/>
              <a:t>‹#›</a:t>
            </a:fld>
            <a:endParaRPr lang="en-US"/>
          </a:p>
        </p:txBody>
      </p:sp>
    </p:spTree>
    <p:extLst>
      <p:ext uri="{BB962C8B-B14F-4D97-AF65-F5344CB8AC3E}">
        <p14:creationId xmlns:p14="http://schemas.microsoft.com/office/powerpoint/2010/main" val="1985503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734365-6362-4A3E-9067-1938F50606C5}"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40F07-FE39-44A4-8975-927FD75816A5}" type="slidenum">
              <a:rPr lang="en-US" smtClean="0"/>
              <a:t>‹#›</a:t>
            </a:fld>
            <a:endParaRPr lang="en-US"/>
          </a:p>
        </p:txBody>
      </p:sp>
    </p:spTree>
    <p:extLst>
      <p:ext uri="{BB962C8B-B14F-4D97-AF65-F5344CB8AC3E}">
        <p14:creationId xmlns:p14="http://schemas.microsoft.com/office/powerpoint/2010/main" val="3090691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734365-6362-4A3E-9067-1938F50606C5}" type="datetimeFigureOut">
              <a:rPr lang="en-US" smtClean="0"/>
              <a:t>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40F07-FE39-44A4-8975-927FD75816A5}" type="slidenum">
              <a:rPr lang="en-US" smtClean="0"/>
              <a:t>‹#›</a:t>
            </a:fld>
            <a:endParaRPr lang="en-US"/>
          </a:p>
        </p:txBody>
      </p:sp>
    </p:spTree>
    <p:extLst>
      <p:ext uri="{BB962C8B-B14F-4D97-AF65-F5344CB8AC3E}">
        <p14:creationId xmlns:p14="http://schemas.microsoft.com/office/powerpoint/2010/main" val="1971482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734365-6362-4A3E-9067-1938F50606C5}" type="datetimeFigureOut">
              <a:rPr lang="en-US" smtClean="0"/>
              <a:t>2/4/2025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40F07-FE39-44A4-8975-927FD75816A5}" type="slidenum">
              <a:rPr lang="en-US" smtClean="0"/>
              <a:t>‹#›</a:t>
            </a:fld>
            <a:endParaRPr lang="en-US"/>
          </a:p>
        </p:txBody>
      </p:sp>
    </p:spTree>
    <p:extLst>
      <p:ext uri="{BB962C8B-B14F-4D97-AF65-F5344CB8AC3E}">
        <p14:creationId xmlns:p14="http://schemas.microsoft.com/office/powerpoint/2010/main" val="47248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1.gif"/><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slide" Target="slide3.xml"/><Relationship Id="rId2" Type="http://schemas.openxmlformats.org/officeDocument/2006/relationships/notesSlide" Target="../notesSlides/notesSlide1.xml"/><Relationship Id="rId16" Type="http://schemas.openxmlformats.org/officeDocument/2006/relationships/slide" Target="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1.wdp"/><Relationship Id="rId5" Type="http://schemas.openxmlformats.org/officeDocument/2006/relationships/image" Target="../media/image6.png"/><Relationship Id="rId15" Type="http://schemas.openxmlformats.org/officeDocument/2006/relationships/image" Target="../media/image12.pn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slide" Target="slide2.xml"/><Relationship Id="rId14" Type="http://schemas.openxmlformats.org/officeDocument/2006/relationships/slide" Target="slide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17.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1.xml"/><Relationship Id="rId7" Type="http://schemas.openxmlformats.org/officeDocument/2006/relationships/image" Target="../media/image14.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1.xml"/><Relationship Id="rId7" Type="http://schemas.openxmlformats.org/officeDocument/2006/relationships/image" Target="../media/image14.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Layout" Target="../slideLayouts/slideLayout1.xml"/><Relationship Id="rId7" Type="http://schemas.openxmlformats.org/officeDocument/2006/relationships/image" Target="../media/image14.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2.png"/><Relationship Id="rId5" Type="http://schemas.microsoft.com/office/2007/relationships/hdphoto" Target="../media/hdphoto4.wdp"/><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394311" y="-444486"/>
            <a:ext cx="8070739" cy="6167609"/>
          </a:xfrm>
          <a:prstGeom prst="rect">
            <a:avLst/>
          </a:prstGeom>
        </p:spPr>
      </p:pic>
      <p:pic>
        <p:nvPicPr>
          <p:cNvPr id="8" name="图片 7">
            <a:extLst>
              <a:ext uri="{FF2B5EF4-FFF2-40B4-BE49-F238E27FC236}">
                <a16:creationId xmlns:a16="http://schemas.microsoft.com/office/drawing/2014/main" id="{8D74B89D-CAD9-4DC2-BFE4-8B97EBCFF6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flipH="1">
            <a:off x="388123" y="1900663"/>
            <a:ext cx="5084337" cy="5084337"/>
          </a:xfrm>
          <a:prstGeom prst="rect">
            <a:avLst/>
          </a:prstGeom>
        </p:spPr>
      </p:pic>
      <p:pic>
        <p:nvPicPr>
          <p:cNvPr id="5" name="Picture 4"/>
          <p:cNvPicPr>
            <a:picLocks noChangeAspect="1"/>
          </p:cNvPicPr>
          <p:nvPr/>
        </p:nvPicPr>
        <p:blipFill>
          <a:blip r:embed="rId4"/>
          <a:stretch>
            <a:fillRect/>
          </a:stretch>
        </p:blipFill>
        <p:spPr>
          <a:xfrm>
            <a:off x="5732759" y="2005158"/>
            <a:ext cx="5393841" cy="1268319"/>
          </a:xfrm>
          <a:prstGeom prst="rect">
            <a:avLst/>
          </a:prstGeom>
        </p:spPr>
      </p:pic>
      <p:sp>
        <p:nvSpPr>
          <p:cNvPr id="2" name="TextBox 1"/>
          <p:cNvSpPr txBox="1"/>
          <p:nvPr/>
        </p:nvSpPr>
        <p:spPr>
          <a:xfrm>
            <a:off x="6192982" y="4842164"/>
            <a:ext cx="4488873"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b="1" dirty="0" smtClean="0">
                <a:solidFill>
                  <a:srgbClr val="FF0000"/>
                </a:solidFill>
              </a:rPr>
              <a:t>GV Phan </a:t>
            </a:r>
            <a:r>
              <a:rPr lang="en-US" sz="4000" b="1" dirty="0" err="1" smtClean="0">
                <a:solidFill>
                  <a:srgbClr val="FF0000"/>
                </a:solidFill>
              </a:rPr>
              <a:t>Anh</a:t>
            </a:r>
            <a:r>
              <a:rPr lang="en-US" sz="4000" b="1" dirty="0" smtClean="0">
                <a:solidFill>
                  <a:srgbClr val="FF0000"/>
                </a:solidFill>
              </a:rPr>
              <a:t> </a:t>
            </a:r>
            <a:r>
              <a:rPr lang="en-US" sz="4000" b="1" dirty="0" err="1" smtClean="0">
                <a:solidFill>
                  <a:srgbClr val="FF0000"/>
                </a:solidFill>
              </a:rPr>
              <a:t>Dũng</a:t>
            </a:r>
            <a:endParaRPr lang="en-US" sz="4000" b="1" dirty="0">
              <a:solidFill>
                <a:srgbClr val="FF0000"/>
              </a:solidFill>
            </a:endParaRPr>
          </a:p>
        </p:txBody>
      </p:sp>
    </p:spTree>
    <p:extLst>
      <p:ext uri="{BB962C8B-B14F-4D97-AF65-F5344CB8AC3E}">
        <p14:creationId xmlns:p14="http://schemas.microsoft.com/office/powerpoint/2010/main" val="2392995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endParaRPr>
          </a:p>
        </p:txBody>
      </p:sp>
      <p:sp>
        <p:nvSpPr>
          <p:cNvPr id="12" name="TextBox 11">
            <a:extLst>
              <a:ext uri="{FF2B5EF4-FFF2-40B4-BE49-F238E27FC236}">
                <a16:creationId xmlns:a16="http://schemas.microsoft.com/office/drawing/2014/main" id="{1E334072-C1B3-4A67-03D1-4193557938B9}"/>
              </a:ext>
            </a:extLst>
          </p:cNvPr>
          <p:cNvSpPr txBox="1"/>
          <p:nvPr/>
        </p:nvSpPr>
        <p:spPr>
          <a:xfrm>
            <a:off x="5619751" y="1790700"/>
            <a:ext cx="5819774" cy="3390900"/>
          </a:xfrm>
          <a:prstGeom prst="rect">
            <a:avLst/>
          </a:prstGeom>
          <a:noFill/>
        </p:spPr>
        <p:txBody>
          <a:bodyPr wrap="square" rtlCol="0">
            <a:spAutoFit/>
          </a:bodyPr>
          <a:lstStyle/>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Số khối lập phương của bạn Mai: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trên mỗi hàng có 2 khối lập phương nhỏ</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Mặt trước mỗi hàng có 4 khối lập phương nhỏ </a:t>
            </a:r>
          </a:p>
          <a:p>
            <a:pPr marL="342900" lvl="0" indent="-342900" algn="just">
              <a:lnSpc>
                <a:spcPct val="110000"/>
              </a:lnSpc>
              <a:buFont typeface="Arial" panose="020B0604020202020204" pitchFamily="34" charset="0"/>
              <a:buChar char="•"/>
            </a:pPr>
            <a:r>
              <a:rPr lang="vi-VN" sz="2400" dirty="0">
                <a:solidFill>
                  <a:prstClr val="black"/>
                </a:solidFill>
                <a:latin typeface="Cambria" panose="02040503050406030204" pitchFamily="18" charset="0"/>
                <a:ea typeface="Cambria" panose="02040503050406030204" pitchFamily="18" charset="0"/>
              </a:rPr>
              <a:t>Có tất cả  3 hàng được xếp như vậy</a:t>
            </a:r>
          </a:p>
          <a:p>
            <a:pPr lvl="0" algn="just">
              <a:lnSpc>
                <a:spcPct val="110000"/>
              </a:lnSpc>
            </a:pPr>
            <a:r>
              <a:rPr lang="vi-VN" sz="2400" b="1" dirty="0">
                <a:solidFill>
                  <a:prstClr val="black"/>
                </a:solidFill>
                <a:latin typeface="Cambria" panose="02040503050406030204" pitchFamily="18" charset="0"/>
                <a:ea typeface="Cambria" panose="02040503050406030204" pitchFamily="18" charset="0"/>
              </a:rPr>
              <a:t>Ta có : (2 x 4) x 3 hay 3 x (2 x 4)  = 3 x 8 = 24 </a:t>
            </a:r>
            <a:r>
              <a:rPr lang="vi-VN" sz="2400" dirty="0">
                <a:solidFill>
                  <a:prstClr val="black"/>
                </a:solidFill>
                <a:latin typeface="Cambria" panose="02040503050406030204" pitchFamily="18" charset="0"/>
                <a:ea typeface="Cambria" panose="02040503050406030204" pitchFamily="18" charset="0"/>
              </a:rPr>
              <a:t>(khối lập phương nhỏ)</a:t>
            </a:r>
          </a:p>
        </p:txBody>
      </p:sp>
    </p:spTree>
    <p:extLst>
      <p:ext uri="{BB962C8B-B14F-4D97-AF65-F5344CB8AC3E}">
        <p14:creationId xmlns:p14="http://schemas.microsoft.com/office/powerpoint/2010/main" val="2208584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3" name="Picture 2">
            <a:extLst>
              <a:ext uri="{FF2B5EF4-FFF2-40B4-BE49-F238E27FC236}">
                <a16:creationId xmlns:a16="http://schemas.microsoft.com/office/drawing/2014/main" id="{8390E58F-C9D7-2E39-0899-144B236D15BE}"/>
              </a:ext>
            </a:extLst>
          </p:cNvPr>
          <p:cNvPicPr>
            <a:picLocks noChangeAspect="1"/>
          </p:cNvPicPr>
          <p:nvPr/>
        </p:nvPicPr>
        <p:blipFill>
          <a:blip r:embed="rId2"/>
          <a:stretch>
            <a:fillRect/>
          </a:stretch>
        </p:blipFill>
        <p:spPr>
          <a:xfrm>
            <a:off x="3638549" y="309563"/>
            <a:ext cx="5133975" cy="3329174"/>
          </a:xfrm>
          <a:prstGeom prst="rect">
            <a:avLst/>
          </a:prstGeom>
        </p:spPr>
      </p:pic>
      <p:sp>
        <p:nvSpPr>
          <p:cNvPr id="5" name="Rectangle: Rounded Corners 4">
            <a:extLst>
              <a:ext uri="{FF2B5EF4-FFF2-40B4-BE49-F238E27FC236}">
                <a16:creationId xmlns:a16="http://schemas.microsoft.com/office/drawing/2014/main" id="{FFB2C514-70CB-19F8-D14F-CEB1C3747B9F}"/>
              </a:ext>
            </a:extLst>
          </p:cNvPr>
          <p:cNvSpPr/>
          <p:nvPr/>
        </p:nvSpPr>
        <p:spPr>
          <a:xfrm>
            <a:off x="2171700" y="4457700"/>
            <a:ext cx="7829550" cy="9906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Vậy số khối lập phương nhỏ của hai bạn đều bằng nhau và bằng 24.</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Rectangle: Rounded Corners 6">
            <a:extLst>
              <a:ext uri="{FF2B5EF4-FFF2-40B4-BE49-F238E27FC236}">
                <a16:creationId xmlns:a16="http://schemas.microsoft.com/office/drawing/2014/main" id="{5558A717-298E-E5DF-C921-5C476B486560}"/>
              </a:ext>
            </a:extLst>
          </p:cNvPr>
          <p:cNvSpPr/>
          <p:nvPr/>
        </p:nvSpPr>
        <p:spPr>
          <a:xfrm>
            <a:off x="2209800" y="5629275"/>
            <a:ext cx="7829550" cy="9525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lvl="0" algn="ctr">
              <a:buClr>
                <a:srgbClr val="000000"/>
              </a:buClr>
              <a:defRPr/>
            </a:pPr>
            <a:r>
              <a:rPr lang="vi-VN" sz="2800" kern="0" dirty="0">
                <a:solidFill>
                  <a:srgbClr val="F7A9BD">
                    <a:lumMod val="10000"/>
                  </a:srgbClr>
                </a:solidFill>
                <a:latin typeface="Cambria" panose="02040503050406030204" pitchFamily="18" charset="0"/>
                <a:sym typeface="Arial"/>
              </a:rPr>
              <a:t>Nhận xét của bạn Robot về cách tìm của cả hai bạn đều đúng rất chính xác. </a:t>
            </a:r>
            <a:endParaRPr kumimoji="0" lang="en-US" sz="28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Rectangle: Rounded Corners 8">
            <a:extLst>
              <a:ext uri="{FF2B5EF4-FFF2-40B4-BE49-F238E27FC236}">
                <a16:creationId xmlns:a16="http://schemas.microsoft.com/office/drawing/2014/main" id="{38A9BD2B-B7AB-5D6B-08CC-25CBDFBBC189}"/>
              </a:ext>
            </a:extLst>
          </p:cNvPr>
          <p:cNvSpPr/>
          <p:nvPr/>
        </p:nvSpPr>
        <p:spPr>
          <a:xfrm>
            <a:off x="4333875" y="3724275"/>
            <a:ext cx="3924300" cy="571500"/>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Cambria" panose="02040503050406030204" pitchFamily="18" charset="0"/>
                <a:ea typeface="Cambria" panose="02040503050406030204" pitchFamily="18" charset="0"/>
              </a:rPr>
              <a:t>(3 x 2) x 4 = 3 x (2 x 4)</a:t>
            </a:r>
          </a:p>
        </p:txBody>
      </p:sp>
    </p:spTree>
    <p:extLst>
      <p:ext uri="{BB962C8B-B14F-4D97-AF65-F5344CB8AC3E}">
        <p14:creationId xmlns:p14="http://schemas.microsoft.com/office/powerpoint/2010/main" val="452932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8EDCFBF0-47F4-6FDC-97B9-C3D24A134C2B}"/>
              </a:ext>
            </a:extLst>
          </p:cNvPr>
          <p:cNvSpPr txBox="1"/>
          <p:nvPr/>
        </p:nvSpPr>
        <p:spPr>
          <a:xfrm>
            <a:off x="1257300" y="476250"/>
            <a:ext cx="9334500" cy="584775"/>
          </a:xfrm>
          <a:prstGeom prst="rect">
            <a:avLst/>
          </a:prstGeom>
          <a:noFill/>
        </p:spPr>
        <p:txBody>
          <a:bodyPr wrap="square" rtlCol="0">
            <a:spAutoFit/>
          </a:bodyPr>
          <a:lstStyle/>
          <a:p>
            <a:r>
              <a:rPr lang="nl-NL" sz="3200" dirty="0">
                <a:solidFill>
                  <a:srgbClr val="000000"/>
                </a:solidFill>
                <a:effectLst/>
                <a:ea typeface="Times New Roman" panose="02020603050405020304" pitchFamily="18" charset="0"/>
              </a:rPr>
              <a:t>b) Tính giá trị của các biểu thức </a:t>
            </a:r>
            <a:r>
              <a:rPr lang="nl-NL" sz="3200" b="1" dirty="0">
                <a:solidFill>
                  <a:srgbClr val="000000"/>
                </a:solidFill>
                <a:effectLst/>
                <a:ea typeface="Times New Roman" panose="02020603050405020304" pitchFamily="18" charset="0"/>
              </a:rPr>
              <a:t>(a x b) x c và a x (b x c)</a:t>
            </a:r>
            <a:r>
              <a:rPr lang="nl-NL" sz="3200" dirty="0">
                <a:solidFill>
                  <a:srgbClr val="000000"/>
                </a:solidFill>
                <a:effectLst/>
                <a:ea typeface="Times New Roman" panose="02020603050405020304" pitchFamily="18" charset="0"/>
              </a:rPr>
              <a:t> </a:t>
            </a:r>
            <a:endParaRPr lang="en-US" sz="3200" dirty="0"/>
          </a:p>
        </p:txBody>
      </p:sp>
      <p:graphicFrame>
        <p:nvGraphicFramePr>
          <p:cNvPr id="5" name="Table 5">
            <a:extLst>
              <a:ext uri="{FF2B5EF4-FFF2-40B4-BE49-F238E27FC236}">
                <a16:creationId xmlns:a16="http://schemas.microsoft.com/office/drawing/2014/main" id="{17EEE378-D2E9-C686-05E9-61559D181564}"/>
              </a:ext>
            </a:extLst>
          </p:cNvPr>
          <p:cNvGraphicFramePr>
            <a:graphicFrameLocks noGrp="1"/>
          </p:cNvGraphicFramePr>
          <p:nvPr>
            <p:extLst/>
          </p:nvPr>
        </p:nvGraphicFramePr>
        <p:xfrm>
          <a:off x="1066800" y="1500716"/>
          <a:ext cx="10372725" cy="2035812"/>
        </p:xfrm>
        <a:graphic>
          <a:graphicData uri="http://schemas.openxmlformats.org/drawingml/2006/table">
            <a:tbl>
              <a:tblPr firstRow="1" bandRow="1">
                <a:tableStyleId>{21E4AEA4-8DFA-4A89-87EB-49C32662AFE0}</a:tableStyleId>
              </a:tblPr>
              <a:tblGrid>
                <a:gridCol w="1209675">
                  <a:extLst>
                    <a:ext uri="{9D8B030D-6E8A-4147-A177-3AD203B41FA5}">
                      <a16:colId xmlns:a16="http://schemas.microsoft.com/office/drawing/2014/main" val="4209254148"/>
                    </a:ext>
                  </a:extLst>
                </a:gridCol>
                <a:gridCol w="1200150">
                  <a:extLst>
                    <a:ext uri="{9D8B030D-6E8A-4147-A177-3AD203B41FA5}">
                      <a16:colId xmlns:a16="http://schemas.microsoft.com/office/drawing/2014/main" val="1268828668"/>
                    </a:ext>
                  </a:extLst>
                </a:gridCol>
                <a:gridCol w="1304925">
                  <a:extLst>
                    <a:ext uri="{9D8B030D-6E8A-4147-A177-3AD203B41FA5}">
                      <a16:colId xmlns:a16="http://schemas.microsoft.com/office/drawing/2014/main" val="4019893441"/>
                    </a:ext>
                  </a:extLst>
                </a:gridCol>
                <a:gridCol w="3381375">
                  <a:extLst>
                    <a:ext uri="{9D8B030D-6E8A-4147-A177-3AD203B41FA5}">
                      <a16:colId xmlns:a16="http://schemas.microsoft.com/office/drawing/2014/main" val="1430161641"/>
                    </a:ext>
                  </a:extLst>
                </a:gridCol>
                <a:gridCol w="3276600">
                  <a:extLst>
                    <a:ext uri="{9D8B030D-6E8A-4147-A177-3AD203B41FA5}">
                      <a16:colId xmlns:a16="http://schemas.microsoft.com/office/drawing/2014/main" val="2109969250"/>
                    </a:ext>
                  </a:extLst>
                </a:gridCol>
              </a:tblGrid>
              <a:tr h="505884">
                <a:tc>
                  <a:txBody>
                    <a:bodyPr/>
                    <a:lstStyle/>
                    <a:p>
                      <a:pPr algn="ctr"/>
                      <a:r>
                        <a:rPr lang="en-US" sz="2800" dirty="0">
                          <a:solidFill>
                            <a:srgbClr val="002060"/>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r>
                        <a:rPr lang="en-US" sz="2800" dirty="0">
                          <a:solidFill>
                            <a:srgbClr val="002060"/>
                          </a:solidFill>
                        </a:rPr>
                        <a:t>a x (b x 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3479778608"/>
                  </a:ext>
                </a:extLst>
              </a:tr>
              <a:tr h="505884">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7068437"/>
                  </a:ext>
                </a:extLst>
              </a:tr>
              <a:tr h="505884">
                <a:tc>
                  <a:txBody>
                    <a:bodyPr/>
                    <a:lstStyle/>
                    <a:p>
                      <a:pPr algn="ctr"/>
                      <a:r>
                        <a:rPr lang="en-US" sz="2400" b="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89870"/>
                  </a:ext>
                </a:extLst>
              </a:tr>
              <a:tr h="505884">
                <a:tc>
                  <a:txBody>
                    <a:bodyPr/>
                    <a:lstStyle/>
                    <a:p>
                      <a:pPr algn="ctr"/>
                      <a:r>
                        <a:rPr lang="en-US" sz="2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400" b="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18228730"/>
                  </a:ext>
                </a:extLst>
              </a:tr>
            </a:tbl>
          </a:graphicData>
        </a:graphic>
      </p:graphicFrame>
      <p:sp>
        <p:nvSpPr>
          <p:cNvPr id="6" name="TextBox 5">
            <a:extLst>
              <a:ext uri="{FF2B5EF4-FFF2-40B4-BE49-F238E27FC236}">
                <a16:creationId xmlns:a16="http://schemas.microsoft.com/office/drawing/2014/main" id="{1B4D3FE0-3051-866F-42E0-546EA143CF6C}"/>
              </a:ext>
            </a:extLst>
          </p:cNvPr>
          <p:cNvSpPr txBox="1"/>
          <p:nvPr/>
        </p:nvSpPr>
        <p:spPr>
          <a:xfrm>
            <a:off x="4943475" y="2028825"/>
            <a:ext cx="2981325" cy="523220"/>
          </a:xfrm>
          <a:prstGeom prst="rect">
            <a:avLst/>
          </a:prstGeom>
          <a:noFill/>
        </p:spPr>
        <p:txBody>
          <a:bodyPr wrap="square" rtlCol="0">
            <a:spAutoFit/>
          </a:bodyPr>
          <a:lstStyle/>
          <a:p>
            <a:pPr algn="ctr"/>
            <a:r>
              <a:rPr lang="nl-NL" sz="2800" b="1" dirty="0">
                <a:solidFill>
                  <a:srgbClr val="FF0000"/>
                </a:solidFill>
                <a:effectLst/>
                <a:ea typeface="Times New Roman" panose="02020603050405020304" pitchFamily="18" charset="0"/>
                <a:cs typeface="Times New Roman" panose="02020603050405020304" pitchFamily="18" charset="0"/>
              </a:rPr>
              <a:t>(5 x 4) x 2 = 40 </a:t>
            </a:r>
            <a:endParaRPr lang="en-US" sz="2800" b="1" dirty="0">
              <a:solidFill>
                <a:srgbClr val="FF0000"/>
              </a:solidFill>
              <a:cs typeface="Times New Roman" panose="02020603050405020304" pitchFamily="18" charset="0"/>
            </a:endParaRPr>
          </a:p>
        </p:txBody>
      </p:sp>
      <p:sp>
        <p:nvSpPr>
          <p:cNvPr id="7" name="TextBox 6">
            <a:extLst>
              <a:ext uri="{FF2B5EF4-FFF2-40B4-BE49-F238E27FC236}">
                <a16:creationId xmlns:a16="http://schemas.microsoft.com/office/drawing/2014/main" id="{432A2D1A-4797-1840-C2A4-4CD44CD9D052}"/>
              </a:ext>
            </a:extLst>
          </p:cNvPr>
          <p:cNvSpPr txBox="1"/>
          <p:nvPr/>
        </p:nvSpPr>
        <p:spPr>
          <a:xfrm>
            <a:off x="8334375" y="20002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5 x (4 x 2) = 40</a:t>
            </a:r>
            <a:endParaRPr lang="en-US" sz="2800" b="1" dirty="0">
              <a:solidFill>
                <a:srgbClr val="FF0000"/>
              </a:solidFill>
              <a:cs typeface="Times New Roman" panose="02020603050405020304" pitchFamily="18" charset="0"/>
            </a:endParaRPr>
          </a:p>
        </p:txBody>
      </p:sp>
      <p:sp>
        <p:nvSpPr>
          <p:cNvPr id="8" name="TextBox 7">
            <a:extLst>
              <a:ext uri="{FF2B5EF4-FFF2-40B4-BE49-F238E27FC236}">
                <a16:creationId xmlns:a16="http://schemas.microsoft.com/office/drawing/2014/main" id="{81A29F0D-4917-5478-2F4E-6A4E91FD18B1}"/>
              </a:ext>
            </a:extLst>
          </p:cNvPr>
          <p:cNvSpPr txBox="1"/>
          <p:nvPr/>
        </p:nvSpPr>
        <p:spPr>
          <a:xfrm>
            <a:off x="4953000" y="25241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 </a:t>
            </a:r>
            <a:endParaRPr lang="en-US" sz="2800" b="1" dirty="0">
              <a:solidFill>
                <a:srgbClr val="FF0000"/>
              </a:solidFill>
              <a:cs typeface="Times New Roman" panose="02020603050405020304" pitchFamily="18" charset="0"/>
            </a:endParaRPr>
          </a:p>
        </p:txBody>
      </p:sp>
      <p:sp>
        <p:nvSpPr>
          <p:cNvPr id="10" name="TextBox 9">
            <a:extLst>
              <a:ext uri="{FF2B5EF4-FFF2-40B4-BE49-F238E27FC236}">
                <a16:creationId xmlns:a16="http://schemas.microsoft.com/office/drawing/2014/main" id="{CA611919-3966-DAA8-68DB-11EC81279541}"/>
              </a:ext>
            </a:extLst>
          </p:cNvPr>
          <p:cNvSpPr txBox="1"/>
          <p:nvPr/>
        </p:nvSpPr>
        <p:spPr>
          <a:xfrm>
            <a:off x="8362950" y="25336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6 x (2 x 3) = 36</a:t>
            </a:r>
            <a:endParaRPr lang="en-US" sz="2800" b="1" dirty="0">
              <a:solidFill>
                <a:srgbClr val="FF0000"/>
              </a:solidFill>
              <a:cs typeface="Times New Roman" panose="02020603050405020304" pitchFamily="18" charset="0"/>
            </a:endParaRPr>
          </a:p>
        </p:txBody>
      </p:sp>
      <p:sp>
        <p:nvSpPr>
          <p:cNvPr id="12" name="TextBox 11">
            <a:extLst>
              <a:ext uri="{FF2B5EF4-FFF2-40B4-BE49-F238E27FC236}">
                <a16:creationId xmlns:a16="http://schemas.microsoft.com/office/drawing/2014/main" id="{38EF3C63-8959-1E90-09B6-AED802966EF9}"/>
              </a:ext>
            </a:extLst>
          </p:cNvPr>
          <p:cNvSpPr txBox="1"/>
          <p:nvPr/>
        </p:nvSpPr>
        <p:spPr>
          <a:xfrm>
            <a:off x="4905375" y="3028950"/>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 </a:t>
            </a:r>
            <a:endParaRPr lang="en-US" sz="2800" b="1" dirty="0">
              <a:solidFill>
                <a:srgbClr val="FF0000"/>
              </a:solidFill>
              <a:cs typeface="Times New Roman" panose="02020603050405020304" pitchFamily="18" charset="0"/>
            </a:endParaRPr>
          </a:p>
        </p:txBody>
      </p:sp>
      <p:sp>
        <p:nvSpPr>
          <p:cNvPr id="13" name="TextBox 12">
            <a:extLst>
              <a:ext uri="{FF2B5EF4-FFF2-40B4-BE49-F238E27FC236}">
                <a16:creationId xmlns:a16="http://schemas.microsoft.com/office/drawing/2014/main" id="{B023439C-8F2A-9013-1EEF-7D21EC6224B5}"/>
              </a:ext>
            </a:extLst>
          </p:cNvPr>
          <p:cNvSpPr txBox="1"/>
          <p:nvPr/>
        </p:nvSpPr>
        <p:spPr>
          <a:xfrm>
            <a:off x="8343900" y="3057525"/>
            <a:ext cx="2981325" cy="523220"/>
          </a:xfrm>
          <a:prstGeom prst="rect">
            <a:avLst/>
          </a:prstGeom>
          <a:noFill/>
        </p:spPr>
        <p:txBody>
          <a:bodyPr wrap="square" rtlCol="0">
            <a:spAutoFit/>
          </a:bodyPr>
          <a:lstStyle/>
          <a:p>
            <a:pPr algn="ctr"/>
            <a:r>
              <a:rPr lang="nl-NL" sz="2800" b="1" dirty="0">
                <a:solidFill>
                  <a:srgbClr val="FF0000"/>
                </a:solidFill>
                <a:ea typeface="Times New Roman" panose="02020603050405020304" pitchFamily="18" charset="0"/>
                <a:cs typeface="Times New Roman" panose="02020603050405020304" pitchFamily="18" charset="0"/>
              </a:rPr>
              <a:t>3 x (2 x 5)= 30</a:t>
            </a:r>
            <a:endParaRPr lang="en-US" sz="2800" b="1" dirty="0">
              <a:solidFill>
                <a:srgbClr val="FF0000"/>
              </a:solidFill>
              <a:cs typeface="Times New Roman" panose="02020603050405020304" pitchFamily="18" charset="0"/>
            </a:endParaRPr>
          </a:p>
        </p:txBody>
      </p:sp>
      <p:sp>
        <p:nvSpPr>
          <p:cNvPr id="14" name="TextBox 13">
            <a:extLst>
              <a:ext uri="{FF2B5EF4-FFF2-40B4-BE49-F238E27FC236}">
                <a16:creationId xmlns:a16="http://schemas.microsoft.com/office/drawing/2014/main" id="{54F0648C-B169-41F9-CB47-BC0263625F5A}"/>
              </a:ext>
            </a:extLst>
          </p:cNvPr>
          <p:cNvSpPr txBox="1"/>
          <p:nvPr/>
        </p:nvSpPr>
        <p:spPr>
          <a:xfrm>
            <a:off x="828675" y="3733800"/>
            <a:ext cx="10848975" cy="584775"/>
          </a:xfrm>
          <a:prstGeom prst="rect">
            <a:avLst/>
          </a:prstGeom>
          <a:noFill/>
        </p:spPr>
        <p:txBody>
          <a:bodyPr wrap="square" rtlCol="0">
            <a:spAutoFit/>
          </a:bodyPr>
          <a:lstStyle/>
          <a:p>
            <a:r>
              <a:rPr lang="pt-BR" sz="3200" dirty="0">
                <a:solidFill>
                  <a:srgbClr val="000000"/>
                </a:solidFill>
                <a:ea typeface="Times New Roman" panose="02020603050405020304" pitchFamily="18" charset="0"/>
              </a:rPr>
              <a:t>Nhận thấy giá trị (a x b) x c và a x (b x c) luôn bằng nhau, ta viết: </a:t>
            </a:r>
            <a:endParaRPr lang="en-US" sz="3200" dirty="0"/>
          </a:p>
        </p:txBody>
      </p:sp>
      <p:sp>
        <p:nvSpPr>
          <p:cNvPr id="15" name="Rectangle: Rounded Corners 14">
            <a:extLst>
              <a:ext uri="{FF2B5EF4-FFF2-40B4-BE49-F238E27FC236}">
                <a16:creationId xmlns:a16="http://schemas.microsoft.com/office/drawing/2014/main" id="{35D986BF-0E89-6619-2678-A451542D500E}"/>
              </a:ext>
            </a:extLst>
          </p:cNvPr>
          <p:cNvSpPr/>
          <p:nvPr/>
        </p:nvSpPr>
        <p:spPr>
          <a:xfrm>
            <a:off x="4000500" y="4467225"/>
            <a:ext cx="4486275" cy="628650"/>
          </a:xfrm>
          <a:prstGeom prst="roundRect">
            <a:avLst/>
          </a:prstGeom>
          <a:ln w="57150">
            <a:solidFill>
              <a:srgbClr val="E21454"/>
            </a:solidFill>
          </a:ln>
        </p:spPr>
        <p:style>
          <a:lnRef idx="2">
            <a:schemeClr val="accent2"/>
          </a:lnRef>
          <a:fillRef idx="1">
            <a:schemeClr val="lt1"/>
          </a:fillRef>
          <a:effectRef idx="0">
            <a:schemeClr val="accent2"/>
          </a:effectRef>
          <a:fontRef idx="minor">
            <a:schemeClr val="dk1"/>
          </a:fontRef>
        </p:style>
        <p:txBody>
          <a:bodyPr rtlCol="0" anchor="ctr"/>
          <a:lstStyle/>
          <a:p>
            <a:pPr lvl="0" algn="ctr">
              <a:buClr>
                <a:srgbClr val="000000"/>
              </a:buClr>
              <a:defRPr/>
            </a:pPr>
            <a:r>
              <a:rPr lang="pt-BR" sz="2800" kern="0" dirty="0">
                <a:solidFill>
                  <a:srgbClr val="F7A9BD">
                    <a:lumMod val="10000"/>
                  </a:srgbClr>
                </a:solidFill>
                <a:sym typeface="Arial"/>
              </a:rPr>
              <a:t>(a x b) x c = a x (b x c) </a:t>
            </a:r>
            <a:endParaRPr kumimoji="0" lang="en-US" sz="2800" b="0" i="0" u="none" strike="noStrike" kern="0" cap="none" spc="0" normalizeH="0" baseline="0" noProof="0" dirty="0">
              <a:ln>
                <a:noFill/>
              </a:ln>
              <a:solidFill>
                <a:srgbClr val="F7A9BD">
                  <a:lumMod val="10000"/>
                </a:srgbClr>
              </a:solidFill>
              <a:effectLst/>
              <a:uLnTx/>
              <a:uFillTx/>
              <a:sym typeface="Arial"/>
            </a:endParaRPr>
          </a:p>
        </p:txBody>
      </p:sp>
      <p:sp>
        <p:nvSpPr>
          <p:cNvPr id="17" name="TextBox 16">
            <a:extLst>
              <a:ext uri="{FF2B5EF4-FFF2-40B4-BE49-F238E27FC236}">
                <a16:creationId xmlns:a16="http://schemas.microsoft.com/office/drawing/2014/main" id="{C84A889E-853B-4733-7A52-1ED25DC5139E}"/>
              </a:ext>
            </a:extLst>
          </p:cNvPr>
          <p:cNvSpPr txBox="1"/>
          <p:nvPr/>
        </p:nvSpPr>
        <p:spPr>
          <a:xfrm>
            <a:off x="1000124" y="5267325"/>
            <a:ext cx="10563225" cy="1077218"/>
          </a:xfrm>
          <a:prstGeom prst="rect">
            <a:avLst/>
          </a:prstGeom>
          <a:noFill/>
        </p:spPr>
        <p:txBody>
          <a:bodyPr wrap="square" rtlCol="0">
            <a:spAutoFit/>
          </a:bodyPr>
          <a:lstStyle/>
          <a:p>
            <a:pPr algn="just"/>
            <a:r>
              <a:rPr lang="nl-NL" sz="3200" b="1" dirty="0">
                <a:solidFill>
                  <a:srgbClr val="002060"/>
                </a:solidFill>
                <a:ea typeface="Times New Roman" panose="02020603050405020304" pitchFamily="18" charset="0"/>
              </a:rPr>
              <a:t>Khi nhân một tích hai số với số thứ ba, ta có thể nhân số thứ nhất với tích của số thứ hai và số thứ ba.</a:t>
            </a:r>
            <a:endParaRPr lang="en-US" sz="3200" b="1" dirty="0">
              <a:solidFill>
                <a:srgbClr val="002060"/>
              </a:solidFill>
            </a:endParaRPr>
          </a:p>
        </p:txBody>
      </p:sp>
    </p:spTree>
    <p:extLst>
      <p:ext uri="{BB962C8B-B14F-4D97-AF65-F5344CB8AC3E}">
        <p14:creationId xmlns:p14="http://schemas.microsoft.com/office/powerpoint/2010/main" val="2686593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arn(inVertic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arn(inVertic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p:bldP spid="12" grpId="0"/>
      <p:bldP spid="13" grpId="0"/>
      <p:bldP spid="14" grpId="0"/>
      <p:bldP spid="15"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3" name="Picture 2">
            <a:extLst>
              <a:ext uri="{FF2B5EF4-FFF2-40B4-BE49-F238E27FC236}">
                <a16:creationId xmlns:a16="http://schemas.microsoft.com/office/drawing/2014/main" id="{FC104DBC-A15A-A841-CD1A-553BFBD03B5E}"/>
              </a:ext>
            </a:extLst>
          </p:cNvPr>
          <p:cNvPicPr>
            <a:picLocks noChangeAspect="1"/>
          </p:cNvPicPr>
          <p:nvPr/>
        </p:nvPicPr>
        <p:blipFill>
          <a:blip r:embed="rId5"/>
          <a:stretch>
            <a:fillRect/>
          </a:stretch>
        </p:blipFill>
        <p:spPr>
          <a:xfrm>
            <a:off x="1013188" y="2237148"/>
            <a:ext cx="6279424" cy="1926503"/>
          </a:xfrm>
          <a:prstGeom prst="rect">
            <a:avLst/>
          </a:prstGeom>
        </p:spPr>
      </p:pic>
    </p:spTree>
    <p:extLst>
      <p:ext uri="{BB962C8B-B14F-4D97-AF65-F5344CB8AC3E}">
        <p14:creationId xmlns:p14="http://schemas.microsoft.com/office/powerpoint/2010/main" val="3840948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1</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6562725" cy="584775"/>
          </a:xfrm>
          <a:prstGeom prst="rect">
            <a:avLst/>
          </a:prstGeom>
          <a:noFill/>
        </p:spPr>
        <p:txBody>
          <a:bodyPr wrap="square" rtlCol="0">
            <a:spAutoFit/>
          </a:bodyPr>
          <a:lstStyle/>
          <a:p>
            <a:r>
              <a:rPr lang="en-US" sz="3200" b="1" dirty="0" err="1"/>
              <a:t>Tính</a:t>
            </a:r>
            <a:r>
              <a:rPr lang="en-US" sz="3200" b="1" dirty="0"/>
              <a:t> </a:t>
            </a:r>
            <a:r>
              <a:rPr lang="en-US" sz="3200" b="1" dirty="0" err="1"/>
              <a:t>bằng</a:t>
            </a:r>
            <a:r>
              <a:rPr lang="en-US" sz="3200" b="1" dirty="0"/>
              <a:t> </a:t>
            </a:r>
            <a:r>
              <a:rPr lang="en-US" sz="3200" b="1" dirty="0" err="1"/>
              <a:t>hai</a:t>
            </a:r>
            <a:r>
              <a:rPr lang="en-US" sz="3200" b="1" dirty="0"/>
              <a:t> </a:t>
            </a:r>
            <a:r>
              <a:rPr lang="en-US" sz="3200" b="1" dirty="0" err="1"/>
              <a:t>cách</a:t>
            </a:r>
            <a:r>
              <a:rPr lang="en-US" sz="3200" b="1" dirty="0"/>
              <a:t> (</a:t>
            </a:r>
            <a:r>
              <a:rPr lang="en-US" sz="3200" b="1" dirty="0" err="1"/>
              <a:t>theo</a:t>
            </a:r>
            <a:r>
              <a:rPr lang="en-US" sz="3200" b="1" dirty="0"/>
              <a:t> </a:t>
            </a:r>
            <a:r>
              <a:rPr lang="en-US" sz="3200" b="1" dirty="0" err="1"/>
              <a:t>mẫu</a:t>
            </a:r>
            <a:r>
              <a:rPr lang="en-US" sz="3200" b="1" dirty="0"/>
              <a:t>)</a:t>
            </a:r>
          </a:p>
        </p:txBody>
      </p:sp>
      <p:sp>
        <p:nvSpPr>
          <p:cNvPr id="6" name="Rectangle 5">
            <a:extLst>
              <a:ext uri="{FF2B5EF4-FFF2-40B4-BE49-F238E27FC236}">
                <a16:creationId xmlns:a16="http://schemas.microsoft.com/office/drawing/2014/main" id="{7903981F-BA05-14B8-00DC-AC9825A26501}"/>
              </a:ext>
            </a:extLst>
          </p:cNvPr>
          <p:cNvSpPr/>
          <p:nvPr/>
        </p:nvSpPr>
        <p:spPr>
          <a:xfrm>
            <a:off x="2505075" y="1133474"/>
            <a:ext cx="7629525" cy="1790701"/>
          </a:xfrm>
          <a:prstGeom prst="rect">
            <a:avLst/>
          </a:prstGeom>
          <a:solidFill>
            <a:srgbClr val="FCD4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4F79FBD-00D0-C2E9-38C2-C77EF5E7CB0C}"/>
              </a:ext>
            </a:extLst>
          </p:cNvPr>
          <p:cNvSpPr txBox="1"/>
          <p:nvPr/>
        </p:nvSpPr>
        <p:spPr>
          <a:xfrm>
            <a:off x="2733675" y="1171575"/>
            <a:ext cx="4238625" cy="584775"/>
          </a:xfrm>
          <a:prstGeom prst="rect">
            <a:avLst/>
          </a:prstGeom>
          <a:noFill/>
        </p:spPr>
        <p:txBody>
          <a:bodyPr wrap="square" rtlCol="0">
            <a:spAutoFit/>
          </a:bodyPr>
          <a:lstStyle/>
          <a:p>
            <a:r>
              <a:rPr lang="en-US" sz="3200" dirty="0" err="1"/>
              <a:t>Mẫu</a:t>
            </a:r>
            <a:r>
              <a:rPr lang="en-US" sz="3200" dirty="0"/>
              <a:t>: 4 x 3 x 2 = ?</a:t>
            </a:r>
          </a:p>
        </p:txBody>
      </p:sp>
      <p:sp>
        <p:nvSpPr>
          <p:cNvPr id="9" name="TextBox 8">
            <a:extLst>
              <a:ext uri="{FF2B5EF4-FFF2-40B4-BE49-F238E27FC236}">
                <a16:creationId xmlns:a16="http://schemas.microsoft.com/office/drawing/2014/main" id="{D3EC6A40-4A7F-008A-7E5C-8579121ED865}"/>
              </a:ext>
            </a:extLst>
          </p:cNvPr>
          <p:cNvSpPr txBox="1"/>
          <p:nvPr/>
        </p:nvSpPr>
        <p:spPr>
          <a:xfrm>
            <a:off x="2905125" y="1762125"/>
            <a:ext cx="7267575" cy="584775"/>
          </a:xfrm>
          <a:prstGeom prst="rect">
            <a:avLst/>
          </a:prstGeom>
          <a:noFill/>
        </p:spPr>
        <p:txBody>
          <a:bodyPr wrap="square" rtlCol="0">
            <a:spAutoFit/>
          </a:bodyPr>
          <a:lstStyle/>
          <a:p>
            <a:r>
              <a:rPr lang="en-US" sz="3200" dirty="0" err="1"/>
              <a:t>Cách</a:t>
            </a:r>
            <a:r>
              <a:rPr lang="en-US" sz="3200" dirty="0"/>
              <a:t> 1: 4 x 3 x 2 =  (4 x 3) x 2 = 12 x 2 = 24</a:t>
            </a:r>
          </a:p>
        </p:txBody>
      </p:sp>
      <p:sp>
        <p:nvSpPr>
          <p:cNvPr id="10" name="TextBox 9">
            <a:extLst>
              <a:ext uri="{FF2B5EF4-FFF2-40B4-BE49-F238E27FC236}">
                <a16:creationId xmlns:a16="http://schemas.microsoft.com/office/drawing/2014/main" id="{90A24D52-0FAA-A275-EAB8-9D3D0E4839E6}"/>
              </a:ext>
            </a:extLst>
          </p:cNvPr>
          <p:cNvSpPr txBox="1"/>
          <p:nvPr/>
        </p:nvSpPr>
        <p:spPr>
          <a:xfrm>
            <a:off x="2924175" y="2362200"/>
            <a:ext cx="7267575" cy="584775"/>
          </a:xfrm>
          <a:prstGeom prst="rect">
            <a:avLst/>
          </a:prstGeom>
          <a:noFill/>
        </p:spPr>
        <p:txBody>
          <a:bodyPr wrap="square" rtlCol="0">
            <a:spAutoFit/>
          </a:bodyPr>
          <a:lstStyle/>
          <a:p>
            <a:r>
              <a:rPr lang="en-US" sz="3200" dirty="0" err="1"/>
              <a:t>Cách</a:t>
            </a:r>
            <a:r>
              <a:rPr lang="en-US" sz="3200" dirty="0"/>
              <a:t> 2: 4 x 3 x 2 =  4 x (3 x 2) = 12 x 2 = 24</a:t>
            </a:r>
          </a:p>
        </p:txBody>
      </p:sp>
      <p:sp>
        <p:nvSpPr>
          <p:cNvPr id="11" name="Rectangle: Rounded Corners 10">
            <a:extLst>
              <a:ext uri="{FF2B5EF4-FFF2-40B4-BE49-F238E27FC236}">
                <a16:creationId xmlns:a16="http://schemas.microsoft.com/office/drawing/2014/main" id="{A21903EA-C3AD-F470-D9C6-F29DACACEEA9}"/>
              </a:ext>
            </a:extLst>
          </p:cNvPr>
          <p:cNvSpPr/>
          <p:nvPr/>
        </p:nvSpPr>
        <p:spPr>
          <a:xfrm>
            <a:off x="514351" y="3924300"/>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Rectangle: Rounded Corners 11">
            <a:extLst>
              <a:ext uri="{FF2B5EF4-FFF2-40B4-BE49-F238E27FC236}">
                <a16:creationId xmlns:a16="http://schemas.microsoft.com/office/drawing/2014/main" id="{F0BC06DC-DE13-FEAC-78E0-9B6E757227C4}"/>
              </a:ext>
            </a:extLst>
          </p:cNvPr>
          <p:cNvSpPr/>
          <p:nvPr/>
        </p:nvSpPr>
        <p:spPr>
          <a:xfrm>
            <a:off x="3524250" y="3924300"/>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3" name="Rectangle: Rounded Corners 12">
            <a:extLst>
              <a:ext uri="{FF2B5EF4-FFF2-40B4-BE49-F238E27FC236}">
                <a16:creationId xmlns:a16="http://schemas.microsoft.com/office/drawing/2014/main" id="{5717BF0E-FC40-3CEF-8D89-FC6261410D5F}"/>
              </a:ext>
            </a:extLst>
          </p:cNvPr>
          <p:cNvSpPr/>
          <p:nvPr/>
        </p:nvSpPr>
        <p:spPr>
          <a:xfrm>
            <a:off x="6562725"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3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4" name="Rectangle: Rounded Corners 13">
            <a:extLst>
              <a:ext uri="{FF2B5EF4-FFF2-40B4-BE49-F238E27FC236}">
                <a16:creationId xmlns:a16="http://schemas.microsoft.com/office/drawing/2014/main" id="{048D41D7-BDCC-F9F8-086E-260B6883B437}"/>
              </a:ext>
            </a:extLst>
          </p:cNvPr>
          <p:cNvSpPr/>
          <p:nvPr/>
        </p:nvSpPr>
        <p:spPr>
          <a:xfrm>
            <a:off x="9448800" y="389572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6 x 2 x 4</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2751320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down)">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wipe(down)">
                                      <p:cBhvr>
                                        <p:cTn id="22" dur="500"/>
                                        <p:tgtEl>
                                          <p:spTgt spid="1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4 x 2 x 5 = (4 x 2) x 5</a:t>
            </a:r>
          </a:p>
          <a:p>
            <a:pPr lvl="0" algn="ctr"/>
            <a:r>
              <a:rPr lang="en-US" sz="3200" dirty="0">
                <a:solidFill>
                  <a:srgbClr val="FF0000"/>
                </a:solidFill>
                <a:latin typeface="Cambria" panose="02040503050406030204" pitchFamily="18" charset="0"/>
                <a:ea typeface="Cambria" panose="02040503050406030204" pitchFamily="18" charset="0"/>
              </a:rPr>
              <a:t>                  = 8 x 5 = 40</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4 x 2 x 5</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7" name="TextBox 6">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4 x 2 x 5 = 4 x (2 x 5)</a:t>
            </a:r>
          </a:p>
          <a:p>
            <a:pPr lvl="0" algn="ctr"/>
            <a:r>
              <a:rPr lang="en-US" sz="3200" dirty="0">
                <a:solidFill>
                  <a:srgbClr val="FF0000"/>
                </a:solidFill>
                <a:latin typeface="Cambria" panose="02040503050406030204" pitchFamily="18" charset="0"/>
                <a:ea typeface="Cambria" panose="02040503050406030204" pitchFamily="18" charset="0"/>
              </a:rPr>
              <a:t>                   = 4 x 10 = 40 </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noProof="0" dirty="0">
                <a:solidFill>
                  <a:srgbClr val="F7A9BD">
                    <a:lumMod val="10000"/>
                  </a:srgbClr>
                </a:solidFill>
                <a:latin typeface="Cambria" panose="02040503050406030204" pitchFamily="18" charset="0"/>
                <a:sym typeface="Arial"/>
              </a:rPr>
              <a:t>7 x 2 x 3</a:t>
            </a:r>
            <a:endPar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9" name="TextBox 8">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 7 x 2 x 3 = (7 x 2) x 3</a:t>
            </a:r>
          </a:p>
          <a:p>
            <a:pPr lvl="0" algn="ctr"/>
            <a:r>
              <a:rPr lang="en-US" sz="3200" dirty="0">
                <a:solidFill>
                  <a:srgbClr val="FF0000"/>
                </a:solidFill>
                <a:latin typeface="Cambria" panose="02040503050406030204" pitchFamily="18" charset="0"/>
                <a:ea typeface="Cambria" panose="02040503050406030204" pitchFamily="18" charset="0"/>
              </a:rPr>
              <a:t>                  = 14 x 3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0" name="Straight Connector 9">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7 x 2 x 3 = 7 x (2 x 3)</a:t>
            </a:r>
          </a:p>
          <a:p>
            <a:pPr lvl="0" algn="ctr"/>
            <a:r>
              <a:rPr lang="en-US" sz="3200" dirty="0">
                <a:solidFill>
                  <a:srgbClr val="FF0000"/>
                </a:solidFill>
                <a:latin typeface="Cambria" panose="02040503050406030204" pitchFamily="18" charset="0"/>
                <a:ea typeface="Cambria" panose="02040503050406030204" pitchFamily="18" charset="0"/>
              </a:rPr>
              <a:t>                = 7 x 6 = 42</a:t>
            </a:r>
            <a:endParaRPr kumimoji="0" lang="en-US" sz="32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368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3" name="TextBox 12">
            <a:extLst>
              <a:ext uri="{FF2B5EF4-FFF2-40B4-BE49-F238E27FC236}">
                <a16:creationId xmlns:a16="http://schemas.microsoft.com/office/drawing/2014/main" id="{6D6B4237-EB68-7139-56BE-210D7BA67813}"/>
              </a:ext>
            </a:extLst>
          </p:cNvPr>
          <p:cNvSpPr txBox="1"/>
          <p:nvPr/>
        </p:nvSpPr>
        <p:spPr>
          <a:xfrm>
            <a:off x="557052" y="20394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18 x 3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4" name="Straight Connector 13">
            <a:extLst>
              <a:ext uri="{FF2B5EF4-FFF2-40B4-BE49-F238E27FC236}">
                <a16:creationId xmlns:a16="http://schemas.microsoft.com/office/drawing/2014/main" id="{CF0F14D5-23DA-83A9-A314-CA0E5C17CD5E}"/>
              </a:ext>
            </a:extLst>
          </p:cNvPr>
          <p:cNvCxnSpPr>
            <a:cxnSpLocks/>
          </p:cNvCxnSpPr>
          <p:nvPr/>
        </p:nvCxnSpPr>
        <p:spPr>
          <a:xfrm>
            <a:off x="5445304" y="1952625"/>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2" name="Rectangle: Rounded Corners 1">
            <a:extLst>
              <a:ext uri="{FF2B5EF4-FFF2-40B4-BE49-F238E27FC236}">
                <a16:creationId xmlns:a16="http://schemas.microsoft.com/office/drawing/2014/main" id="{E56068D6-71D6-4F29-6DBB-60F7638FCDF1}"/>
              </a:ext>
            </a:extLst>
          </p:cNvPr>
          <p:cNvSpPr/>
          <p:nvPr/>
        </p:nvSpPr>
        <p:spPr>
          <a:xfrm>
            <a:off x="4581526" y="581025"/>
            <a:ext cx="2457450"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4000" b="0" i="0" u="none" strike="noStrike" kern="0" cap="none" spc="0" normalizeH="0" baseline="0" noProof="0" dirty="0">
                <a:ln>
                  <a:noFill/>
                </a:ln>
                <a:solidFill>
                  <a:srgbClr val="F7A9BD">
                    <a:lumMod val="10000"/>
                  </a:srgbClr>
                </a:solidFill>
                <a:effectLst/>
                <a:uLnTx/>
                <a:uFillTx/>
                <a:latin typeface="Cambria" panose="02040503050406030204" pitchFamily="18" charset="0"/>
                <a:ea typeface="+mn-ea"/>
                <a:cs typeface="+mn-cs"/>
                <a:sym typeface="Arial"/>
              </a:rPr>
              <a:t>6 x 3 x 3</a:t>
            </a:r>
          </a:p>
        </p:txBody>
      </p:sp>
      <p:sp>
        <p:nvSpPr>
          <p:cNvPr id="7" name="TextBox 6">
            <a:extLst>
              <a:ext uri="{FF2B5EF4-FFF2-40B4-BE49-F238E27FC236}">
                <a16:creationId xmlns:a16="http://schemas.microsoft.com/office/drawing/2014/main" id="{F15C3E1B-2D22-E0F6-DB6B-FC4EFC11FCB2}"/>
              </a:ext>
            </a:extLst>
          </p:cNvPr>
          <p:cNvSpPr txBox="1"/>
          <p:nvPr/>
        </p:nvSpPr>
        <p:spPr>
          <a:xfrm>
            <a:off x="6062502" y="199179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3 x 3 = 6 x (3 x 3)</a:t>
            </a:r>
          </a:p>
          <a:p>
            <a:pPr lvl="0" algn="ctr"/>
            <a:r>
              <a:rPr lang="en-US" sz="3200" dirty="0">
                <a:solidFill>
                  <a:srgbClr val="FF0000"/>
                </a:solidFill>
                <a:latin typeface="Cambria" panose="02040503050406030204" pitchFamily="18" charset="0"/>
                <a:ea typeface="Cambria" panose="02040503050406030204" pitchFamily="18" charset="0"/>
              </a:rPr>
              <a:t>                 = 6 x 9 = 54</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Rectangle: Rounded Corners 7">
            <a:extLst>
              <a:ext uri="{FF2B5EF4-FFF2-40B4-BE49-F238E27FC236}">
                <a16:creationId xmlns:a16="http://schemas.microsoft.com/office/drawing/2014/main" id="{101D9E1C-0C8A-C662-D258-1F0712F3C0A4}"/>
              </a:ext>
            </a:extLst>
          </p:cNvPr>
          <p:cNvSpPr/>
          <p:nvPr/>
        </p:nvSpPr>
        <p:spPr>
          <a:xfrm>
            <a:off x="4733925" y="3343275"/>
            <a:ext cx="2371725" cy="990600"/>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4000" kern="0" dirty="0">
                <a:solidFill>
                  <a:srgbClr val="F7A9BD">
                    <a:lumMod val="10000"/>
                  </a:srgbClr>
                </a:solidFill>
                <a:latin typeface="Cambria" panose="02040503050406030204" pitchFamily="18" charset="0"/>
                <a:sym typeface="Arial"/>
              </a:rPr>
              <a:t>6 x 2 x 4</a:t>
            </a:r>
          </a:p>
        </p:txBody>
      </p:sp>
      <p:sp>
        <p:nvSpPr>
          <p:cNvPr id="9" name="TextBox 8">
            <a:extLst>
              <a:ext uri="{FF2B5EF4-FFF2-40B4-BE49-F238E27FC236}">
                <a16:creationId xmlns:a16="http://schemas.microsoft.com/office/drawing/2014/main" id="{2FD3567F-F8A0-C2AF-E08D-C45E61C1B1BC}"/>
              </a:ext>
            </a:extLst>
          </p:cNvPr>
          <p:cNvSpPr txBox="1"/>
          <p:nvPr/>
        </p:nvSpPr>
        <p:spPr>
          <a:xfrm>
            <a:off x="642777" y="4906446"/>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12 x 4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0" name="Straight Connector 9">
            <a:extLst>
              <a:ext uri="{FF2B5EF4-FFF2-40B4-BE49-F238E27FC236}">
                <a16:creationId xmlns:a16="http://schemas.microsoft.com/office/drawing/2014/main" id="{6EF854E6-F322-9205-7577-B2B38E195C61}"/>
              </a:ext>
            </a:extLst>
          </p:cNvPr>
          <p:cNvCxnSpPr>
            <a:cxnSpLocks/>
          </p:cNvCxnSpPr>
          <p:nvPr/>
        </p:nvCxnSpPr>
        <p:spPr>
          <a:xfrm>
            <a:off x="5531029" y="4819650"/>
            <a:ext cx="0" cy="1209675"/>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1A3A3323-C374-B2AF-88BB-7AAFFDE38BD6}"/>
              </a:ext>
            </a:extLst>
          </p:cNvPr>
          <p:cNvSpPr txBox="1"/>
          <p:nvPr/>
        </p:nvSpPr>
        <p:spPr>
          <a:xfrm>
            <a:off x="6148227" y="4858821"/>
            <a:ext cx="4274049" cy="1077218"/>
          </a:xfrm>
          <a:prstGeom prst="rect">
            <a:avLst/>
          </a:prstGeom>
          <a:noFill/>
        </p:spPr>
        <p:txBody>
          <a:bodyPr wrap="square" rtlCol="0">
            <a:spAutoFit/>
          </a:bodyPr>
          <a:lstStyle/>
          <a:p>
            <a:pPr lvl="0" algn="ctr"/>
            <a:r>
              <a:rPr lang="en-US" sz="3200" dirty="0">
                <a:solidFill>
                  <a:srgbClr val="FF0000"/>
                </a:solidFill>
                <a:latin typeface="Cambria" panose="02040503050406030204" pitchFamily="18" charset="0"/>
                <a:ea typeface="Cambria" panose="02040503050406030204" pitchFamily="18" charset="0"/>
              </a:rPr>
              <a:t>6 x 2 x 4 = 6 x (2 x 4)</a:t>
            </a:r>
          </a:p>
          <a:p>
            <a:pPr lvl="0" algn="ctr"/>
            <a:r>
              <a:rPr lang="en-US" sz="3200" dirty="0">
                <a:solidFill>
                  <a:srgbClr val="FF0000"/>
                </a:solidFill>
                <a:latin typeface="Cambria" panose="02040503050406030204" pitchFamily="18" charset="0"/>
                <a:ea typeface="Cambria" panose="02040503050406030204" pitchFamily="18" charset="0"/>
              </a:rPr>
              <a:t>                 = 6 x 8 = 48</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31763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barn(inVertical)">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barn(inVertical)">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arn(inVertic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barn(inVertical)">
                                      <p:cBhvr>
                                        <p:cTn id="42" dur="500"/>
                                        <p:tgtEl>
                                          <p:spTgt spid="9">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barn(inVertical)">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5">
                                            <p:txEl>
                                              <p:pRg st="1" end="1"/>
                                            </p:txEl>
                                          </p:spTgt>
                                        </p:tgtEl>
                                        <p:attrNameLst>
                                          <p:attrName>style.visibility</p:attrName>
                                        </p:attrNameLst>
                                      </p:cBhvr>
                                      <p:to>
                                        <p:strVal val="visible"/>
                                      </p:to>
                                    </p:set>
                                    <p:animEffect transition="in" filter="barn(inVertical)">
                                      <p:cBhvr>
                                        <p:cTn id="5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2</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Các bạn chia thành hai đội để chơi trò chơi. Hãy xác định thành viên của mỗi đội, biết rằng các thành viên trong cùng một đội cầm miếng bìa ghi biểu thức có giá trị bằng nhau.</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A169CE1-8044-99F5-9328-DAC134EC5B2A}"/>
              </a:ext>
            </a:extLst>
          </p:cNvPr>
          <p:cNvPicPr>
            <a:picLocks noChangeAspect="1"/>
          </p:cNvPicPr>
          <p:nvPr/>
        </p:nvPicPr>
        <p:blipFill>
          <a:blip r:embed="rId2"/>
          <a:stretch>
            <a:fillRect/>
          </a:stretch>
        </p:blipFill>
        <p:spPr>
          <a:xfrm>
            <a:off x="6289630" y="3910012"/>
            <a:ext cx="5616620" cy="2576513"/>
          </a:xfrm>
          <a:prstGeom prst="rect">
            <a:avLst/>
          </a:prstGeom>
        </p:spPr>
      </p:pic>
      <p:sp>
        <p:nvSpPr>
          <p:cNvPr id="15" name="TextBox 14">
            <a:extLst>
              <a:ext uri="{FF2B5EF4-FFF2-40B4-BE49-F238E27FC236}">
                <a16:creationId xmlns:a16="http://schemas.microsoft.com/office/drawing/2014/main" id="{116A49CA-C22D-CF27-F0ED-63B394929F74}"/>
              </a:ext>
            </a:extLst>
          </p:cNvPr>
          <p:cNvSpPr txBox="1"/>
          <p:nvPr/>
        </p:nvSpPr>
        <p:spPr>
          <a:xfrm>
            <a:off x="428625" y="2000250"/>
            <a:ext cx="2590800" cy="646331"/>
          </a:xfrm>
          <a:prstGeom prst="rect">
            <a:avLst/>
          </a:prstGeom>
          <a:noFill/>
        </p:spPr>
        <p:txBody>
          <a:bodyPr wrap="square" rtlCol="0">
            <a:spAutoFit/>
          </a:bodyPr>
          <a:lstStyle/>
          <a:p>
            <a:r>
              <a:rPr lang="nl-NL" sz="3600" b="1" dirty="0">
                <a:solidFill>
                  <a:srgbClr val="FF0000"/>
                </a:solidFill>
                <a:effectLst/>
                <a:latin typeface="Cambria" panose="02040503050406030204" pitchFamily="18" charset="0"/>
                <a:ea typeface="Cambria" panose="02040503050406030204" pitchFamily="18" charset="0"/>
              </a:rPr>
              <a:t>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2CBBE76D-2F16-0BC9-E414-73BB240AFA10}"/>
              </a:ext>
            </a:extLst>
          </p:cNvPr>
          <p:cNvSpPr txBox="1"/>
          <p:nvPr/>
        </p:nvSpPr>
        <p:spPr>
          <a:xfrm>
            <a:off x="3495674" y="1952625"/>
            <a:ext cx="49625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9 x 3 x 2 = 27 x 2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A4ED14F5-CFDB-CDF2-9B56-0791AF6F5F16}"/>
              </a:ext>
            </a:extLst>
          </p:cNvPr>
          <p:cNvSpPr txBox="1"/>
          <p:nvPr/>
        </p:nvSpPr>
        <p:spPr>
          <a:xfrm>
            <a:off x="409575" y="2609850"/>
            <a:ext cx="2381250"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 9 x 6 = 54</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TextBox 18">
            <a:extLst>
              <a:ext uri="{FF2B5EF4-FFF2-40B4-BE49-F238E27FC236}">
                <a16:creationId xmlns:a16="http://schemas.microsoft.com/office/drawing/2014/main" id="{D382FA1D-3C61-FA22-223F-6C24B4CA5A87}"/>
              </a:ext>
            </a:extLst>
          </p:cNvPr>
          <p:cNvSpPr txBox="1"/>
          <p:nvPr/>
        </p:nvSpPr>
        <p:spPr>
          <a:xfrm>
            <a:off x="3457574" y="2581275"/>
            <a:ext cx="54959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5 x 2 = 40 x 2 = 80 </a:t>
            </a:r>
            <a:endParaRPr lang="en-US" sz="3600" b="1" dirty="0">
              <a:solidFill>
                <a:srgbClr val="FF0000"/>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8E9E5697-6F82-B358-E4E0-7242F46961C3}"/>
              </a:ext>
            </a:extLst>
          </p:cNvPr>
          <p:cNvSpPr txBox="1"/>
          <p:nvPr/>
        </p:nvSpPr>
        <p:spPr>
          <a:xfrm>
            <a:off x="485774" y="324802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8 x 10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4CDC5B12-FE7C-DD60-CD6B-2AF97093CFE7}"/>
              </a:ext>
            </a:extLst>
          </p:cNvPr>
          <p:cNvSpPr txBox="1"/>
          <p:nvPr/>
        </p:nvSpPr>
        <p:spPr>
          <a:xfrm>
            <a:off x="3648074" y="3228975"/>
            <a:ext cx="2752725" cy="646331"/>
          </a:xfrm>
          <a:prstGeom prst="rect">
            <a:avLst/>
          </a:prstGeom>
          <a:noFill/>
        </p:spPr>
        <p:txBody>
          <a:bodyPr wrap="square" rtlCol="0">
            <a:spAutoFit/>
          </a:bodyPr>
          <a:lstStyle/>
          <a:p>
            <a:r>
              <a:rPr lang="nl-NL" sz="3600" b="1" dirty="0">
                <a:solidFill>
                  <a:srgbClr val="FF0000"/>
                </a:solidFill>
                <a:latin typeface="Cambria" panose="02040503050406030204" pitchFamily="18" charset="0"/>
                <a:ea typeface="Cambria" panose="02040503050406030204" pitchFamily="18" charset="0"/>
              </a:rPr>
              <a:t>40 x 2 = 80</a:t>
            </a:r>
            <a:endParaRPr lang="en-US" sz="3600" b="1" dirty="0">
              <a:solidFill>
                <a:srgbClr val="FF0000"/>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82270D90-66F6-467D-051D-A6C23DC34BCF}"/>
              </a:ext>
            </a:extLst>
          </p:cNvPr>
          <p:cNvSpPr/>
          <p:nvPr/>
        </p:nvSpPr>
        <p:spPr>
          <a:xfrm>
            <a:off x="457201" y="5486399"/>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Vậy</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2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 8 x 5 x 2  ; 8 x 10  ; 40 x 2</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23" name="Rectangle: Rounded Corners 22">
            <a:extLst>
              <a:ext uri="{FF2B5EF4-FFF2-40B4-BE49-F238E27FC236}">
                <a16:creationId xmlns:a16="http://schemas.microsoft.com/office/drawing/2014/main" id="{B8A9AEE8-5BCF-3C83-E483-CC650934B678}"/>
              </a:ext>
            </a:extLst>
          </p:cNvPr>
          <p:cNvSpPr/>
          <p:nvPr/>
        </p:nvSpPr>
        <p:spPr>
          <a:xfrm>
            <a:off x="333376" y="4048124"/>
            <a:ext cx="5857874" cy="1257301"/>
          </a:xfrm>
          <a:prstGeom prst="roundRect">
            <a:avLst>
              <a:gd name="adj" fmla="val 33975"/>
            </a:avLst>
          </a:prstGeom>
          <a:solidFill>
            <a:schemeClr val="accent4">
              <a:lumMod val="40000"/>
              <a:lumOff val="60000"/>
            </a:schemeClr>
          </a:solidFill>
          <a:ln w="25400" cap="flat" cmpd="sng" algn="ctr">
            <a:solidFill>
              <a:srgbClr val="F7A9BD">
                <a:lumMod val="10000"/>
              </a:srgbClr>
            </a:solidFill>
            <a:prstDash val="solid"/>
          </a:ln>
          <a:effectLst/>
        </p:spPr>
        <p:txBody>
          <a:bodyPr rtlCol="0" anchor="ctr"/>
          <a:lstStyle/>
          <a:p>
            <a:pPr lvl="0" algn="ctr">
              <a:buClr>
                <a:srgbClr val="000000"/>
              </a:buClr>
              <a:defRPr/>
            </a:pPr>
            <a:r>
              <a:rPr lang="en-US" sz="3600" kern="0" dirty="0" err="1">
                <a:solidFill>
                  <a:srgbClr val="F7A9BD">
                    <a:lumMod val="10000"/>
                  </a:srgbClr>
                </a:solidFill>
                <a:latin typeface="Cambria" panose="02040503050406030204" pitchFamily="18" charset="0"/>
                <a:sym typeface="Arial"/>
              </a:rPr>
              <a:t>Đội</a:t>
            </a:r>
            <a:r>
              <a:rPr lang="en-US" sz="3600" kern="0" dirty="0">
                <a:solidFill>
                  <a:srgbClr val="F7A9BD">
                    <a:lumMod val="10000"/>
                  </a:srgbClr>
                </a:solidFill>
                <a:latin typeface="Cambria" panose="02040503050406030204" pitchFamily="18" charset="0"/>
                <a:sym typeface="Arial"/>
              </a:rPr>
              <a:t> 1 </a:t>
            </a:r>
            <a:r>
              <a:rPr lang="en-US" sz="3600" kern="0" dirty="0" err="1">
                <a:solidFill>
                  <a:srgbClr val="F7A9BD">
                    <a:lumMod val="10000"/>
                  </a:srgbClr>
                </a:solidFill>
                <a:latin typeface="Cambria" panose="02040503050406030204" pitchFamily="18" charset="0"/>
                <a:sym typeface="Arial"/>
              </a:rPr>
              <a:t>cầm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các</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tấm</a:t>
            </a:r>
            <a:r>
              <a:rPr lang="en-US" sz="3600" kern="0" dirty="0">
                <a:solidFill>
                  <a:srgbClr val="F7A9BD">
                    <a:lumMod val="10000"/>
                  </a:srgbClr>
                </a:solidFill>
                <a:latin typeface="Cambria" panose="02040503050406030204" pitchFamily="18" charset="0"/>
                <a:sym typeface="Arial"/>
              </a:rPr>
              <a:t> </a:t>
            </a:r>
            <a:r>
              <a:rPr lang="en-US" sz="3600" kern="0" dirty="0" err="1">
                <a:solidFill>
                  <a:srgbClr val="F7A9BD">
                    <a:lumMod val="10000"/>
                  </a:srgbClr>
                </a:solidFill>
                <a:latin typeface="Cambria" panose="02040503050406030204" pitchFamily="18" charset="0"/>
                <a:sym typeface="Arial"/>
              </a:rPr>
              <a:t>bìa</a:t>
            </a:r>
            <a:r>
              <a:rPr lang="en-US" sz="3600" kern="0" dirty="0">
                <a:solidFill>
                  <a:srgbClr val="F7A9BD">
                    <a:lumMod val="10000"/>
                  </a:srgbClr>
                </a:solidFill>
                <a:latin typeface="Cambria" panose="02040503050406030204" pitchFamily="18" charset="0"/>
                <a:sym typeface="Arial"/>
              </a:rPr>
              <a:t>:</a:t>
            </a:r>
          </a:p>
          <a:p>
            <a:pPr lvl="0" algn="ctr">
              <a:buClr>
                <a:srgbClr val="000000"/>
              </a:buClr>
              <a:defRPr/>
            </a:pPr>
            <a:r>
              <a:rPr lang="en-US" sz="3600" kern="0" dirty="0">
                <a:solidFill>
                  <a:srgbClr val="F7A9BD">
                    <a:lumMod val="10000"/>
                  </a:srgbClr>
                </a:solidFill>
                <a:latin typeface="Cambria" panose="02040503050406030204" pitchFamily="18" charset="0"/>
                <a:sym typeface="Arial"/>
              </a:rPr>
              <a:t>27 x 2  ; 9 x 3 x 2  ;  9 x 6</a:t>
            </a: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Tree>
    <p:extLst>
      <p:ext uri="{BB962C8B-B14F-4D97-AF65-F5344CB8AC3E}">
        <p14:creationId xmlns:p14="http://schemas.microsoft.com/office/powerpoint/2010/main" val="4169748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arn(inVertical)">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arn(inVertical)">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down)">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5" grpId="0"/>
      <p:bldP spid="17" grpId="0"/>
      <p:bldP spid="18" grpId="0"/>
      <p:bldP spid="19" grpId="0"/>
      <p:bldP spid="20" grpId="0"/>
      <p:bldP spid="21"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EECE0627-B35C-767E-3D0A-37C0B910AF46}"/>
              </a:ext>
            </a:extLst>
          </p:cNvPr>
          <p:cNvSpPr/>
          <p:nvPr/>
        </p:nvSpPr>
        <p:spPr>
          <a:xfrm>
            <a:off x="504824" y="333375"/>
            <a:ext cx="600075" cy="571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E7E5CA00-C97E-B00F-4DC2-47E41F092654}"/>
              </a:ext>
            </a:extLst>
          </p:cNvPr>
          <p:cNvSpPr txBox="1"/>
          <p:nvPr/>
        </p:nvSpPr>
        <p:spPr>
          <a:xfrm>
            <a:off x="1076325" y="333375"/>
            <a:ext cx="10620375" cy="1569660"/>
          </a:xfrm>
          <a:prstGeom prst="rect">
            <a:avLst/>
          </a:prstGeom>
          <a:noFill/>
        </p:spPr>
        <p:txBody>
          <a:bodyPr wrap="square" rtlCol="0">
            <a:spAutoFit/>
          </a:bodyPr>
          <a:lstStyle/>
          <a:p>
            <a:pPr lvl="0"/>
            <a:r>
              <a:rPr lang="vi-VN" sz="3200" b="1" dirty="0">
                <a:solidFill>
                  <a:prstClr val="black"/>
                </a:solidFill>
                <a:latin typeface="Calibri" panose="020F0502020204030204"/>
              </a:rPr>
              <a:t>Rô-bốt làm 3 chiếc bánh kem. Mỗi chiếc bánh kem được cắt thành 5 phần, mỗi phần có 2 quả dâu tây. Hỏi Rô-bốt đã dùng tất cả bao nhiêu quả dâu tây?</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5821F36-94BD-6228-D6C3-43A0A23D5277}"/>
              </a:ext>
            </a:extLst>
          </p:cNvPr>
          <p:cNvPicPr>
            <a:picLocks noChangeAspect="1"/>
          </p:cNvPicPr>
          <p:nvPr/>
        </p:nvPicPr>
        <p:blipFill>
          <a:blip r:embed="rId2"/>
          <a:stretch>
            <a:fillRect/>
          </a:stretch>
        </p:blipFill>
        <p:spPr>
          <a:xfrm>
            <a:off x="8743950" y="1376362"/>
            <a:ext cx="3000375" cy="2025253"/>
          </a:xfrm>
          <a:prstGeom prst="rect">
            <a:avLst/>
          </a:prstGeom>
        </p:spPr>
      </p:pic>
      <p:sp>
        <p:nvSpPr>
          <p:cNvPr id="8" name="TextBox 7">
            <a:extLst>
              <a:ext uri="{FF2B5EF4-FFF2-40B4-BE49-F238E27FC236}">
                <a16:creationId xmlns:a16="http://schemas.microsoft.com/office/drawing/2014/main" id="{EF7AA24A-6A58-3ECE-F65B-A03072780A1B}"/>
              </a:ext>
            </a:extLst>
          </p:cNvPr>
          <p:cNvSpPr txBox="1"/>
          <p:nvPr/>
        </p:nvSpPr>
        <p:spPr>
          <a:xfrm>
            <a:off x="200025" y="3010971"/>
            <a:ext cx="5867400" cy="3108543"/>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Ba chiếc bánh kem được cắt làm số phần là:</a:t>
            </a:r>
          </a:p>
          <a:p>
            <a:pPr lvl="0" algn="ctr"/>
            <a:r>
              <a:rPr lang="vi-VN" sz="2800" dirty="0">
                <a:solidFill>
                  <a:srgbClr val="FF0000"/>
                </a:solidFill>
                <a:latin typeface="Cambria" panose="02040503050406030204" pitchFamily="18" charset="0"/>
                <a:ea typeface="Cambria" panose="02040503050406030204" pitchFamily="18" charset="0"/>
              </a:rPr>
              <a:t>5 x 3 = 15 (phần)</a:t>
            </a:r>
          </a:p>
          <a:p>
            <a:pPr lvl="0" algn="ctr"/>
            <a:r>
              <a:rPr lang="vi-VN" sz="2800" dirty="0">
                <a:solidFill>
                  <a:srgbClr val="FF0000"/>
                </a:solidFill>
                <a:latin typeface="Cambria" panose="02040503050406030204" pitchFamily="18" charset="0"/>
                <a:ea typeface="Cambria" panose="02040503050406030204" pitchFamily="18" charset="0"/>
              </a:rPr>
              <a:t>Rô-bốt đã dùng số quả dâu tây là:</a:t>
            </a:r>
          </a:p>
          <a:p>
            <a:pPr lvl="0" algn="ctr"/>
            <a:r>
              <a:rPr lang="vi-VN" sz="2800" dirty="0">
                <a:solidFill>
                  <a:srgbClr val="FF0000"/>
                </a:solidFill>
                <a:latin typeface="Cambria" panose="02040503050406030204" pitchFamily="18" charset="0"/>
                <a:ea typeface="Cambria" panose="02040503050406030204" pitchFamily="18" charset="0"/>
              </a:rPr>
              <a:t>2 x 15 = 30 (quả)</a:t>
            </a:r>
          </a:p>
          <a:p>
            <a:pPr lvl="0" algn="r"/>
            <a:r>
              <a:rPr lang="vi-VN" sz="2800" dirty="0">
                <a:solidFill>
                  <a:srgbClr val="FF0000"/>
                </a:solidFill>
                <a:latin typeface="Cambria" panose="02040503050406030204" pitchFamily="18" charset="0"/>
                <a:ea typeface="Cambria" panose="02040503050406030204" pitchFamily="18" charset="0"/>
              </a:rPr>
              <a:t>Đáp số: 30 quả dâu tây</a:t>
            </a:r>
            <a:endParaRPr kumimoji="0" lang="en-US" sz="2800" b="0" i="0"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AD48DCD1-3602-195D-3477-93F30014EBB2}"/>
              </a:ext>
            </a:extLst>
          </p:cNvPr>
          <p:cNvCxnSpPr>
            <a:cxnSpLocks/>
          </p:cNvCxnSpPr>
          <p:nvPr/>
        </p:nvCxnSpPr>
        <p:spPr>
          <a:xfrm>
            <a:off x="6267450" y="3095625"/>
            <a:ext cx="0" cy="3238500"/>
          </a:xfrm>
          <a:prstGeom prst="line">
            <a:avLst/>
          </a:prstGeom>
          <a:ln w="57150">
            <a:solidFill>
              <a:srgbClr val="FF0000"/>
            </a:solidFill>
            <a:prstDash val="sysDash"/>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ACB9445F-246D-0A9C-73CB-5792C24DA7B6}"/>
              </a:ext>
            </a:extLst>
          </p:cNvPr>
          <p:cNvSpPr txBox="1"/>
          <p:nvPr/>
        </p:nvSpPr>
        <p:spPr>
          <a:xfrm>
            <a:off x="6572250" y="3823395"/>
            <a:ext cx="5238750" cy="1384995"/>
          </a:xfrm>
          <a:prstGeom prst="rect">
            <a:avLst/>
          </a:prstGeom>
          <a:noFill/>
        </p:spPr>
        <p:txBody>
          <a:bodyPr wrap="square" rtlCol="0">
            <a:spAutoFit/>
          </a:bodyPr>
          <a:lstStyle/>
          <a:p>
            <a:pPr lvl="0" algn="ctr"/>
            <a:r>
              <a:rPr lang="en-US" sz="2800" dirty="0" err="1">
                <a:solidFill>
                  <a:srgbClr val="FF0000"/>
                </a:solidFill>
                <a:latin typeface="Cambria" panose="02040503050406030204" pitchFamily="18" charset="0"/>
                <a:ea typeface="Cambria" panose="02040503050406030204" pitchFamily="18" charset="0"/>
              </a:rPr>
              <a:t>Rô</a:t>
            </a:r>
            <a:r>
              <a:rPr lang="en-US" sz="2800" dirty="0">
                <a:solidFill>
                  <a:srgbClr val="FF0000"/>
                </a:solidFill>
                <a:latin typeface="Cambria" panose="02040503050406030204" pitchFamily="18" charset="0"/>
                <a:ea typeface="Cambria" panose="02040503050406030204" pitchFamily="18" charset="0"/>
              </a:rPr>
              <a:t> – </a:t>
            </a:r>
            <a:r>
              <a:rPr lang="en-US" sz="2800" dirty="0" err="1">
                <a:solidFill>
                  <a:srgbClr val="FF0000"/>
                </a:solidFill>
                <a:latin typeface="Cambria" panose="02040503050406030204" pitchFamily="18" charset="0"/>
                <a:ea typeface="Cambria" panose="02040503050406030204" pitchFamily="18" charset="0"/>
              </a:rPr>
              <a:t>bốt</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dùng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dâu</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tây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là</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2 x (5 x 3) = 30 (</a:t>
            </a:r>
            <a:r>
              <a:rPr lang="en-US" sz="2800" dirty="0" err="1">
                <a:solidFill>
                  <a:srgbClr val="FF0000"/>
                </a:solidFill>
                <a:latin typeface="Cambria" panose="02040503050406030204" pitchFamily="18" charset="0"/>
                <a:ea typeface="Cambria" panose="02040503050406030204" pitchFamily="18" charset="0"/>
              </a:rPr>
              <a:t>quả</a:t>
            </a:r>
            <a:r>
              <a:rPr lang="en-US" sz="2800" dirty="0">
                <a:solidFill>
                  <a:srgbClr val="FF0000"/>
                </a:solidFill>
                <a:latin typeface="Cambria" panose="02040503050406030204" pitchFamily="18" charset="0"/>
                <a:ea typeface="Cambria" panose="02040503050406030204" pitchFamily="18" charset="0"/>
              </a:rPr>
              <a:t>)</a:t>
            </a:r>
          </a:p>
          <a:p>
            <a:pPr lvl="0" algn="ct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Đáp</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số</a:t>
            </a:r>
            <a:r>
              <a:rPr lang="en-US" sz="2800" dirty="0">
                <a:solidFill>
                  <a:srgbClr val="FF0000"/>
                </a:solidFill>
                <a:latin typeface="Cambria" panose="02040503050406030204" pitchFamily="18" charset="0"/>
                <a:ea typeface="Cambria" panose="02040503050406030204" pitchFamily="18" charset="0"/>
              </a:rPr>
              <a:t>:  30 </a:t>
            </a:r>
            <a:r>
              <a:rPr lang="en-US" sz="2800" dirty="0" err="1">
                <a:solidFill>
                  <a:srgbClr val="FF0000"/>
                </a:solidFill>
                <a:latin typeface="Cambria" panose="02040503050406030204" pitchFamily="18" charset="0"/>
                <a:ea typeface="Cambria" panose="02040503050406030204" pitchFamily="18" charset="0"/>
              </a:rPr>
              <a:t>quả</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37519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13D8B83-94D1-4DC1-81CE-23936818E45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8969" y="-424166"/>
            <a:ext cx="8930936" cy="6824966"/>
          </a:xfrm>
          <a:prstGeom prst="rect">
            <a:avLst/>
          </a:prstGeom>
        </p:spPr>
      </p:pic>
      <p:pic>
        <p:nvPicPr>
          <p:cNvPr id="7" name="图片 7">
            <a:extLst>
              <a:ext uri="{FF2B5EF4-FFF2-40B4-BE49-F238E27FC236}">
                <a16:creationId xmlns:a16="http://schemas.microsoft.com/office/drawing/2014/main" id="{FBE7E8E2-F5BE-404A-8B3E-6B613EEF27F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6903273" y="2658362"/>
            <a:ext cx="5425252" cy="3945638"/>
          </a:xfrm>
          <a:prstGeom prst="rect">
            <a:avLst/>
          </a:prstGeom>
        </p:spPr>
      </p:pic>
      <p:pic>
        <p:nvPicPr>
          <p:cNvPr id="2" name="Picture 1"/>
          <p:cNvPicPr>
            <a:picLocks noChangeAspect="1"/>
          </p:cNvPicPr>
          <p:nvPr/>
        </p:nvPicPr>
        <p:blipFill>
          <a:blip r:embed="rId5"/>
          <a:stretch>
            <a:fillRect/>
          </a:stretch>
        </p:blipFill>
        <p:spPr>
          <a:xfrm>
            <a:off x="891279" y="2230828"/>
            <a:ext cx="6687195" cy="1558851"/>
          </a:xfrm>
          <a:prstGeom prst="rect">
            <a:avLst/>
          </a:prstGeom>
        </p:spPr>
      </p:pic>
    </p:spTree>
    <p:extLst>
      <p:ext uri="{BB962C8B-B14F-4D97-AF65-F5344CB8AC3E}">
        <p14:creationId xmlns:p14="http://schemas.microsoft.com/office/powerpoint/2010/main" val="1555950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r="1773"/>
          <a:stretch>
            <a:fillRect/>
          </a:stretch>
        </p:blipFill>
        <p:spPr>
          <a:xfrm>
            <a:off x="1589" y="3852662"/>
            <a:ext cx="12203511" cy="3004447"/>
          </a:xfrm>
          <a:prstGeom prst="rect">
            <a:avLst/>
          </a:prstGeom>
        </p:spPr>
      </p:pic>
      <p:pic>
        <p:nvPicPr>
          <p:cNvPr id="20" name="图片 19"/>
          <p:cNvPicPr>
            <a:picLocks noChangeAspect="1"/>
          </p:cNvPicPr>
          <p:nvPr/>
        </p:nvPicPr>
        <p:blipFill rotWithShape="1">
          <a:blip r:embed="rId4" cstate="screen"/>
          <a:srcRect l="1020" b="5828"/>
          <a:stretch>
            <a:fillRect/>
          </a:stretch>
        </p:blipFill>
        <p:spPr>
          <a:xfrm>
            <a:off x="1587" y="4707952"/>
            <a:ext cx="12188826" cy="2149157"/>
          </a:xfrm>
          <a:prstGeom prst="rect">
            <a:avLst/>
          </a:prstGeom>
        </p:spPr>
      </p:pic>
      <p:pic>
        <p:nvPicPr>
          <p:cNvPr id="21" name="图片 20"/>
          <p:cNvPicPr>
            <a:picLocks noChangeAspect="1"/>
          </p:cNvPicPr>
          <p:nvPr/>
        </p:nvPicPr>
        <p:blipFill rotWithShape="1">
          <a:blip r:embed="rId5" cstate="screen"/>
          <a:srcRect/>
          <a:stretch>
            <a:fillRect/>
          </a:stretch>
        </p:blipFill>
        <p:spPr>
          <a:xfrm>
            <a:off x="265924" y="4077531"/>
            <a:ext cx="11936455" cy="2786205"/>
          </a:xfrm>
          <a:prstGeom prst="rect">
            <a:avLst/>
          </a:prstGeom>
        </p:spPr>
      </p:pic>
      <p:pic>
        <p:nvPicPr>
          <p:cNvPr id="15" name="图片 14"/>
          <p:cNvPicPr>
            <a:picLocks noChangeAspect="1"/>
          </p:cNvPicPr>
          <p:nvPr/>
        </p:nvPicPr>
        <p:blipFill>
          <a:blip r:embed="rId6" cstate="screen"/>
          <a:stretch>
            <a:fillRect/>
          </a:stretch>
        </p:blipFill>
        <p:spPr>
          <a:xfrm>
            <a:off x="28241" y="2844921"/>
            <a:ext cx="810409" cy="956924"/>
          </a:xfrm>
          <a:prstGeom prst="rect">
            <a:avLst/>
          </a:prstGeom>
        </p:spPr>
      </p:pic>
      <p:pic>
        <p:nvPicPr>
          <p:cNvPr id="7" name="图片 11268" descr="24"/>
          <p:cNvPicPr>
            <a:picLocks noChangeAspect="1"/>
          </p:cNvPicPr>
          <p:nvPr/>
        </p:nvPicPr>
        <p:blipFill>
          <a:blip r:embed="rId7"/>
          <a:stretch>
            <a:fillRect/>
          </a:stretch>
        </p:blipFill>
        <p:spPr>
          <a:xfrm>
            <a:off x="301087" y="48701"/>
            <a:ext cx="2926963" cy="2910289"/>
          </a:xfrm>
          <a:prstGeom prst="rect">
            <a:avLst/>
          </a:prstGeom>
          <a:noFill/>
          <a:ln w="9525">
            <a:noFill/>
          </a:ln>
        </p:spPr>
      </p:pic>
      <p:sp>
        <p:nvSpPr>
          <p:cNvPr id="9" name="文本框 18">
            <a:extLst>
              <a:ext uri="{FF2B5EF4-FFF2-40B4-BE49-F238E27FC236}">
                <a16:creationId xmlns:a16="http://schemas.microsoft.com/office/drawing/2014/main" id="{94AAAAED-4D83-41E3-BB60-D604328DBD4C}"/>
              </a:ext>
            </a:extLst>
          </p:cNvPr>
          <p:cNvSpPr txBox="1"/>
          <p:nvPr/>
        </p:nvSpPr>
        <p:spPr>
          <a:xfrm>
            <a:off x="486869" y="1351240"/>
            <a:ext cx="2555397" cy="1200016"/>
          </a:xfrm>
          <a:prstGeom prst="rect">
            <a:avLst/>
          </a:prstGeom>
          <a:noFill/>
        </p:spPr>
        <p:txBody>
          <a:bodyPr wrap="square" rtlCol="0">
            <a:spAutoFit/>
          </a:bodyPr>
          <a:lstStyle/>
          <a:p>
            <a:pPr algn="ctr" defTabSz="914126"/>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Quả</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trứng</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bí</a:t>
            </a:r>
            <a:r>
              <a:rPr lang="en-US" altLang="zh-CN" sz="3599" b="1" dirty="0">
                <a:solidFill>
                  <a:srgbClr val="C00000"/>
                </a:solidFill>
                <a:latin typeface="Calibri"/>
                <a:ea typeface="仓耳今楷05-6763 W05" panose="02020400000000000000" pitchFamily="18" charset="-122"/>
                <a:cs typeface="Arima Madurai" panose="00000500000000000000" pitchFamily="2" charset="0"/>
              </a:rPr>
              <a:t> </a:t>
            </a:r>
            <a:r>
              <a:rPr lang="en-US" altLang="zh-CN" sz="3599" b="1" dirty="0" err="1">
                <a:solidFill>
                  <a:srgbClr val="C00000"/>
                </a:solidFill>
                <a:latin typeface="Calibri"/>
                <a:ea typeface="仓耳今楷05-6763 W05" panose="02020400000000000000" pitchFamily="18" charset="-122"/>
                <a:cs typeface="Arima Madurai" panose="00000500000000000000" pitchFamily="2" charset="0"/>
              </a:rPr>
              <a:t>ẩn</a:t>
            </a:r>
            <a:endParaRPr lang="zh-CN" altLang="en-US" sz="3599"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4" name="Picture 3" descr="A pink lollipop on a stick&#10;&#10;Description automatically generated">
            <a:extLst>
              <a:ext uri="{FF2B5EF4-FFF2-40B4-BE49-F238E27FC236}">
                <a16:creationId xmlns:a16="http://schemas.microsoft.com/office/drawing/2014/main" id="{5631125B-1F58-6BA5-8772-E6270B1A79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5972" y="2752682"/>
            <a:ext cx="1225578" cy="1937440"/>
          </a:xfrm>
          <a:prstGeom prst="rect">
            <a:avLst/>
          </a:prstGeom>
        </p:spPr>
      </p:pic>
      <p:pic>
        <p:nvPicPr>
          <p:cNvPr id="5" name="Picture 4">
            <a:hlinkClick r:id="rId9" action="ppaction://hlinksldjump"/>
            <a:extLst>
              <a:ext uri="{FF2B5EF4-FFF2-40B4-BE49-F238E27FC236}">
                <a16:creationId xmlns:a16="http://schemas.microsoft.com/office/drawing/2014/main" id="{A332A612-7EDB-134D-3DAF-06930FF33981}"/>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2520562" y="2115425"/>
            <a:ext cx="3077111" cy="2449129"/>
          </a:xfrm>
          <a:prstGeom prst="rect">
            <a:avLst/>
          </a:prstGeom>
        </p:spPr>
      </p:pic>
      <p:sp>
        <p:nvSpPr>
          <p:cNvPr id="6" name="文本框 18">
            <a:hlinkClick r:id="rId12" action="ppaction://hlinksldjump"/>
            <a:extLst>
              <a:ext uri="{FF2B5EF4-FFF2-40B4-BE49-F238E27FC236}">
                <a16:creationId xmlns:a16="http://schemas.microsoft.com/office/drawing/2014/main" id="{A9A91796-4731-9F3E-3718-9C73BCEC495C}"/>
              </a:ext>
            </a:extLst>
          </p:cNvPr>
          <p:cNvSpPr txBox="1"/>
          <p:nvPr/>
        </p:nvSpPr>
        <p:spPr>
          <a:xfrm>
            <a:off x="3744691" y="3449715"/>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1</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0" name="Picture 9" descr="A yellow face with a white glove&#10;&#10;Description automatically generated">
            <a:extLst>
              <a:ext uri="{FF2B5EF4-FFF2-40B4-BE49-F238E27FC236}">
                <a16:creationId xmlns:a16="http://schemas.microsoft.com/office/drawing/2014/main" id="{F6C6D2B6-DD28-1BAF-4DE7-EDEB9816FE3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419849" y="2962275"/>
            <a:ext cx="1209675" cy="1209675"/>
          </a:xfrm>
          <a:prstGeom prst="rect">
            <a:avLst/>
          </a:prstGeom>
        </p:spPr>
      </p:pic>
      <p:pic>
        <p:nvPicPr>
          <p:cNvPr id="12" name="Picture 11">
            <a:hlinkClick r:id="rId12" action="ppaction://hlinksldjump"/>
            <a:extLst>
              <a:ext uri="{FF2B5EF4-FFF2-40B4-BE49-F238E27FC236}">
                <a16:creationId xmlns:a16="http://schemas.microsoft.com/office/drawing/2014/main" id="{603A1414-6CB0-6301-980E-FA060B4D5974}"/>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5530313" y="2084553"/>
            <a:ext cx="3077111" cy="2449129"/>
          </a:xfrm>
          <a:prstGeom prst="rect">
            <a:avLst/>
          </a:prstGeom>
        </p:spPr>
      </p:pic>
      <p:sp>
        <p:nvSpPr>
          <p:cNvPr id="13" name="文本框 18">
            <a:hlinkClick r:id="rId14" action="ppaction://hlinksldjump"/>
            <a:extLst>
              <a:ext uri="{FF2B5EF4-FFF2-40B4-BE49-F238E27FC236}">
                <a16:creationId xmlns:a16="http://schemas.microsoft.com/office/drawing/2014/main" id="{A983460C-6C87-CB18-48A0-76BDDD5E9107}"/>
              </a:ext>
            </a:extLst>
          </p:cNvPr>
          <p:cNvSpPr txBox="1"/>
          <p:nvPr/>
        </p:nvSpPr>
        <p:spPr>
          <a:xfrm>
            <a:off x="6773492" y="3409318"/>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2</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pic>
        <p:nvPicPr>
          <p:cNvPr id="14" name="Picture 13">
            <a:extLst>
              <a:ext uri="{FF2B5EF4-FFF2-40B4-BE49-F238E27FC236}">
                <a16:creationId xmlns:a16="http://schemas.microsoft.com/office/drawing/2014/main" id="{285F6F6F-71F1-7B1B-3492-6A2173C12258}"/>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9534525" y="3028950"/>
            <a:ext cx="1447516" cy="1447516"/>
          </a:xfrm>
          <a:prstGeom prst="rect">
            <a:avLst/>
          </a:prstGeom>
        </p:spPr>
      </p:pic>
      <p:pic>
        <p:nvPicPr>
          <p:cNvPr id="16" name="Picture 15">
            <a:hlinkClick r:id="rId14" action="ppaction://hlinksldjump"/>
            <a:extLst>
              <a:ext uri="{FF2B5EF4-FFF2-40B4-BE49-F238E27FC236}">
                <a16:creationId xmlns:a16="http://schemas.microsoft.com/office/drawing/2014/main" id="{8638680A-B056-C927-ECB0-D55038756868}"/>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6311" b="59129" l="28400" r="81100">
                        <a14:foregroundMark x1="47500" y1="24374" x2="46900" y2="26969"/>
                        <a14:foregroundMark x1="49700" y1="34847" x2="50900" y2="37627"/>
                        <a14:foregroundMark x1="58100" y1="33457" x2="55400" y2="36423"/>
                        <a14:foregroundMark x1="51900" y1="32437" x2="50200" y2="36793"/>
                        <a14:foregroundMark x1="48200" y1="36423" x2="50700" y2="37442"/>
                        <a14:foregroundMark x1="52100" y1="37535" x2="50900" y2="38184"/>
                        <a14:foregroundMark x1="50000" y1="38554" x2="53300" y2="39481"/>
                        <a14:foregroundMark x1="60800" y1="33364" x2="60800" y2="36330"/>
                        <a14:foregroundMark x1="59100" y1="32437" x2="57800" y2="36423"/>
                        <a14:foregroundMark x1="66200" y1="39388" x2="66200" y2="41242"/>
                        <a14:foregroundMark x1="73200" y1="42632" x2="47400" y2="45042"/>
                        <a14:foregroundMark x1="45000" y1="40037" x2="47400" y2="44671"/>
                        <a14:foregroundMark x1="52400" y1="40408" x2="57800" y2="44671"/>
                        <a14:foregroundMark x1="63500" y1="40315" x2="49800" y2="41149"/>
                        <a14:foregroundMark x1="32000" y1="40315" x2="77900" y2="55792"/>
                        <a14:foregroundMark x1="77800" y1="41242" x2="65900" y2="54958"/>
                        <a14:foregroundMark x1="36100" y1="46339" x2="51300" y2="51715"/>
                        <a14:foregroundMark x1="31800" y1="56348" x2="57500" y2="51251"/>
                        <a14:foregroundMark x1="32000" y1="40315" x2="31800" y2="54680"/>
                        <a14:foregroundMark x1="31800" y1="40315" x2="31700" y2="43930"/>
                        <a14:foregroundMark x1="32400" y1="40037" x2="44000" y2="40037"/>
                        <a14:foregroundMark x1="61700" y1="40778" x2="60500" y2="43188"/>
                        <a14:foregroundMark x1="61800" y1="40964" x2="63200" y2="42539"/>
                        <a14:foregroundMark x1="67100" y1="40130" x2="78200" y2="40130"/>
                        <a14:foregroundMark x1="78700" y1="56070" x2="32800" y2="56070"/>
                      </a14:backgroundRemoval>
                    </a14:imgEffect>
                  </a14:imgLayer>
                </a14:imgProps>
              </a:ext>
              <a:ext uri="{28A0092B-C50C-407E-A947-70E740481C1C}">
                <a14:useLocalDpi xmlns:a14="http://schemas.microsoft.com/office/drawing/2010/main" val="0"/>
              </a:ext>
            </a:extLst>
          </a:blip>
          <a:srcRect l="28474" t="17451" r="16011" b="41600"/>
          <a:stretch/>
        </p:blipFill>
        <p:spPr>
          <a:xfrm>
            <a:off x="8693209" y="2075028"/>
            <a:ext cx="3077111" cy="2449129"/>
          </a:xfrm>
          <a:prstGeom prst="rect">
            <a:avLst/>
          </a:prstGeom>
        </p:spPr>
      </p:pic>
      <p:sp>
        <p:nvSpPr>
          <p:cNvPr id="17" name="文本框 18">
            <a:hlinkClick r:id="rId9" action="ppaction://hlinksldjump"/>
            <a:extLst>
              <a:ext uri="{FF2B5EF4-FFF2-40B4-BE49-F238E27FC236}">
                <a16:creationId xmlns:a16="http://schemas.microsoft.com/office/drawing/2014/main" id="{4C605D05-8CB6-5F88-9537-0A7CF1F3B082}"/>
              </a:ext>
            </a:extLst>
          </p:cNvPr>
          <p:cNvSpPr txBox="1"/>
          <p:nvPr/>
        </p:nvSpPr>
        <p:spPr>
          <a:xfrm>
            <a:off x="9993538" y="3495043"/>
            <a:ext cx="647903" cy="923090"/>
          </a:xfrm>
          <a:prstGeom prst="rect">
            <a:avLst/>
          </a:prstGeom>
          <a:noFill/>
        </p:spPr>
        <p:txBody>
          <a:bodyPr wrap="square" rtlCol="0">
            <a:spAutoFit/>
          </a:bodyPr>
          <a:lstStyle/>
          <a:p>
            <a:pPr algn="ctr" defTabSz="914126"/>
            <a:r>
              <a:rPr lang="en-US" altLang="zh-CN" sz="5398" b="1" dirty="0">
                <a:solidFill>
                  <a:srgbClr val="C00000"/>
                </a:solidFill>
                <a:latin typeface="Calibri"/>
                <a:ea typeface="仓耳今楷05-6763 W05" panose="02020400000000000000" pitchFamily="18" charset="-122"/>
                <a:cs typeface="Arima Madurai" panose="00000500000000000000" pitchFamily="2" charset="0"/>
              </a:rPr>
              <a:t>3</a:t>
            </a:r>
            <a:endParaRPr lang="zh-CN" altLang="en-US" sz="5398" dirty="0">
              <a:solidFill>
                <a:srgbClr val="C00000"/>
              </a:solidFill>
              <a:latin typeface="Calibri"/>
              <a:ea typeface="仓耳今楷05-6763 W05" panose="02020400000000000000" pitchFamily="18" charset="-122"/>
              <a:cs typeface="Arima Madurai" panose="00000500000000000000" pitchFamily="2" charset="0"/>
            </a:endParaRPr>
          </a:p>
        </p:txBody>
      </p:sp>
      <p:sp>
        <p:nvSpPr>
          <p:cNvPr id="19" name="Rectangle: Rounded Corners 18">
            <a:hlinkClick r:id="rId16" action="ppaction://hlinksldjump"/>
            <a:extLst>
              <a:ext uri="{FF2B5EF4-FFF2-40B4-BE49-F238E27FC236}">
                <a16:creationId xmlns:a16="http://schemas.microsoft.com/office/drawing/2014/main" id="{4145631A-B645-C9A3-B556-AAD0759B4B40}"/>
              </a:ext>
            </a:extLst>
          </p:cNvPr>
          <p:cNvSpPr/>
          <p:nvPr/>
        </p:nvSpPr>
        <p:spPr>
          <a:xfrm>
            <a:off x="10382251" y="6191250"/>
            <a:ext cx="1485900" cy="428625"/>
          </a:xfrm>
          <a:prstGeom prst="roundRect">
            <a:avLst>
              <a:gd name="adj" fmla="val 111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38959075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7"/>
                                        </p:tgtEl>
                                      </p:cBhvr>
                                    </p:animEffect>
                                    <p:set>
                                      <p:cBhvr>
                                        <p:cTn id="34"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6" grpId="0"/>
      <p:bldP spid="13"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CDADB775-3978-6C17-D55F-9FC296438443}"/>
              </a:ext>
            </a:extLst>
          </p:cNvPr>
          <p:cNvSpPr txBox="1"/>
          <p:nvPr/>
        </p:nvSpPr>
        <p:spPr>
          <a:xfrm>
            <a:off x="1533525" y="1028700"/>
            <a:ext cx="9458325" cy="1654235"/>
          </a:xfrm>
          <a:prstGeom prst="rect">
            <a:avLst/>
          </a:prstGeom>
          <a:noFill/>
        </p:spPr>
        <p:txBody>
          <a:bodyPr wrap="square" rtlCol="0">
            <a:spAutoFit/>
          </a:bodyPr>
          <a:lstStyle/>
          <a:p>
            <a:pPr marL="0" marR="0" algn="ctr">
              <a:lnSpc>
                <a:spcPct val="110000"/>
              </a:lnSpc>
              <a:spcBef>
                <a:spcPts val="0"/>
              </a:spcBef>
              <a:spcAft>
                <a:spcPts val="0"/>
              </a:spcAft>
            </a:pPr>
            <a:r>
              <a:rPr lang="en-US" sz="4800" dirty="0" err="1">
                <a:effectLst/>
                <a:latin typeface="Cambria" panose="02040503050406030204" pitchFamily="18" charset="0"/>
                <a:ea typeface="Cambria" panose="02040503050406030204" pitchFamily="18" charset="0"/>
              </a:rPr>
              <a:t>Tính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bằng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cách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thuận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tiện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nhất</a:t>
            </a:r>
            <a:r>
              <a:rPr lang="en-US" sz="4800" dirty="0">
                <a:effectLst/>
                <a:latin typeface="Cambria" panose="02040503050406030204" pitchFamily="18" charset="0"/>
                <a:ea typeface="Cambria" panose="02040503050406030204" pitchFamily="18" charset="0"/>
              </a:rPr>
              <a:t>:</a:t>
            </a:r>
          </a:p>
          <a:p>
            <a:pPr marL="0" marR="0" algn="ctr">
              <a:lnSpc>
                <a:spcPct val="110000"/>
              </a:lnSpc>
              <a:spcBef>
                <a:spcPts val="0"/>
              </a:spcBef>
              <a:spcAft>
                <a:spcPts val="0"/>
              </a:spcAft>
            </a:pPr>
            <a:r>
              <a:rPr lang="en-US" sz="4800" dirty="0">
                <a:effectLst/>
                <a:latin typeface="Cambria" panose="02040503050406030204" pitchFamily="18" charset="0"/>
                <a:ea typeface="Cambria" panose="02040503050406030204" pitchFamily="18" charset="0"/>
              </a:rPr>
              <a:t>2 x 9 x 5 = ..?..</a:t>
            </a:r>
          </a:p>
        </p:txBody>
      </p:sp>
      <p:sp>
        <p:nvSpPr>
          <p:cNvPr id="5" name="TextBox 4">
            <a:extLst>
              <a:ext uri="{FF2B5EF4-FFF2-40B4-BE49-F238E27FC236}">
                <a16:creationId xmlns:a16="http://schemas.microsoft.com/office/drawing/2014/main" id="{4C2EF08E-6279-14C4-3172-F5EA7205665A}"/>
              </a:ext>
            </a:extLst>
          </p:cNvPr>
          <p:cNvSpPr txBox="1"/>
          <p:nvPr/>
        </p:nvSpPr>
        <p:spPr>
          <a:xfrm>
            <a:off x="1485900" y="3276600"/>
            <a:ext cx="9458325" cy="1654235"/>
          </a:xfrm>
          <a:prstGeom prst="rect">
            <a:avLst/>
          </a:prstGeom>
          <a:noFill/>
        </p:spPr>
        <p:txBody>
          <a:bodyPr wrap="square" rtlCol="0">
            <a:spAutoFit/>
          </a:bodyPr>
          <a:lstStyle/>
          <a:p>
            <a:pPr algn="ctr">
              <a:lnSpc>
                <a:spcPct val="110000"/>
              </a:lnSpc>
            </a:pPr>
            <a:r>
              <a:rPr lang="en-US" sz="4800" dirty="0">
                <a:solidFill>
                  <a:srgbClr val="FF0000"/>
                </a:solidFill>
                <a:latin typeface="Cambria" panose="02040503050406030204" pitchFamily="18" charset="0"/>
                <a:ea typeface="Cambria" panose="02040503050406030204" pitchFamily="18" charset="0"/>
              </a:rPr>
              <a:t>2 x 9 x 5 = (2 </a:t>
            </a:r>
            <a:r>
              <a:rPr lang="en-US" sz="4800">
                <a:solidFill>
                  <a:srgbClr val="FF0000"/>
                </a:solidFill>
                <a:latin typeface="Cambria" panose="02040503050406030204" pitchFamily="18" charset="0"/>
                <a:ea typeface="Cambria" panose="02040503050406030204" pitchFamily="18" charset="0"/>
              </a:rPr>
              <a:t>x 5) </a:t>
            </a:r>
            <a:r>
              <a:rPr lang="en-US" sz="4800" dirty="0">
                <a:solidFill>
                  <a:srgbClr val="FF0000"/>
                </a:solidFill>
                <a:latin typeface="Cambria" panose="02040503050406030204" pitchFamily="18" charset="0"/>
                <a:ea typeface="Cambria" panose="02040503050406030204" pitchFamily="18" charset="0"/>
              </a:rPr>
              <a:t>x 9</a:t>
            </a:r>
          </a:p>
          <a:p>
            <a:pPr algn="ctr">
              <a:lnSpc>
                <a:spcPct val="110000"/>
              </a:lnSpc>
            </a:pPr>
            <a:r>
              <a:rPr lang="en-US" sz="4800" dirty="0">
                <a:solidFill>
                  <a:srgbClr val="FF0000"/>
                </a:solidFill>
                <a:latin typeface="Cambria" panose="02040503050406030204" pitchFamily="18" charset="0"/>
                <a:ea typeface="Cambria" panose="02040503050406030204" pitchFamily="18" charset="0"/>
              </a:rPr>
              <a:t>                  = 10 x 9 = 90</a:t>
            </a:r>
            <a:endParaRPr lang="en-US" sz="4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8864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293941" y="2035293"/>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3" name="Picture 2">
            <a:extLst>
              <a:ext uri="{FF2B5EF4-FFF2-40B4-BE49-F238E27FC236}">
                <a16:creationId xmlns:a16="http://schemas.microsoft.com/office/drawing/2014/main" id="{2ED73E50-0462-F66D-85AA-29903ADD6EDB}"/>
              </a:ext>
            </a:extLst>
          </p:cNvPr>
          <p:cNvPicPr>
            <a:picLocks noChangeAspect="1"/>
          </p:cNvPicPr>
          <p:nvPr/>
        </p:nvPicPr>
        <p:blipFill>
          <a:blip r:embed="rId6"/>
          <a:stretch>
            <a:fillRect/>
          </a:stretch>
        </p:blipFill>
        <p:spPr>
          <a:xfrm>
            <a:off x="2618141" y="1602547"/>
            <a:ext cx="8614395" cy="3078747"/>
          </a:xfrm>
          <a:prstGeom prst="rect">
            <a:avLst/>
          </a:prstGeom>
        </p:spPr>
      </p:pic>
    </p:spTree>
    <p:extLst>
      <p:ext uri="{BB962C8B-B14F-4D97-AF65-F5344CB8AC3E}">
        <p14:creationId xmlns:p14="http://schemas.microsoft.com/office/powerpoint/2010/main" val="2882547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3183648102"/>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7" name="组合 561"/>
          <p:cNvGrpSpPr/>
          <p:nvPr/>
        </p:nvGrpSpPr>
        <p:grpSpPr>
          <a:xfrm>
            <a:off x="264871" y="117496"/>
            <a:ext cx="13102044" cy="1367795"/>
            <a:chOff x="1849115" y="3861048"/>
            <a:chExt cx="3213910" cy="1440160"/>
          </a:xfrm>
        </p:grpSpPr>
        <p:sp>
          <p:nvSpPr>
            <p:cNvPr id="8" name="五边形 1"/>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9" name="矩形 572"/>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6" name="Group 15"/>
          <p:cNvGrpSpPr/>
          <p:nvPr/>
        </p:nvGrpSpPr>
        <p:grpSpPr>
          <a:xfrm>
            <a:off x="5325390" y="1971529"/>
            <a:ext cx="2770860" cy="1838471"/>
            <a:chOff x="7675497" y="1612359"/>
            <a:chExt cx="2771582" cy="1838950"/>
          </a:xfrm>
        </p:grpSpPr>
        <p:sp>
          <p:nvSpPr>
            <p:cNvPr id="18" name="Rectangle 17"/>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324</a:t>
              </a:r>
            </a:p>
          </p:txBody>
        </p:sp>
        <p:pic>
          <p:nvPicPr>
            <p:cNvPr id="20" name="Picture 2" descr="Cartoon Star. Download a Free Preview or High Quality Adobe Illustrator Ai,  EPS, PDF and High Resolution JPEG ver… | Rainbow cartoon, Printable vintage  art, Cartoon"/>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4" name="Left Arrow 3">
            <a:hlinkClick r:id="rId8" action="ppaction://hlinksldjump"/>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15" name="文本框 18">
            <a:extLst>
              <a:ext uri="{FF2B5EF4-FFF2-40B4-BE49-F238E27FC236}">
                <a16:creationId xmlns:a16="http://schemas.microsoft.com/office/drawing/2014/main" id="{94AAAAED-4D83-41E3-BB60-D604328DBD4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324  x 9 = 9 x ..?...</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00858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4E2AB9-D9E6-7FBE-F40B-BCDB31DBC319}"/>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id="{C0EC739D-CDC0-0568-7F1B-6C5D7A3870CB}"/>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id="{EED7226C-1429-B1F2-6BD9-71C9E6DDE321}"/>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031FF2BB-C997-5372-767F-3836CCBAF5CA}"/>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id="{FBC53B53-4730-6C89-A110-238814855823}"/>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id="{F3EBECC4-5966-373D-81D5-A5B19848AAE4}"/>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1 400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A9EB28-07F4-41BF-E5B9-CAC77F981FB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id="{FB1EF6B5-067E-BB76-4001-0C171CFEEC1F}"/>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a:extLst>
              <a:ext uri="{FF2B5EF4-FFF2-40B4-BE49-F238E27FC236}">
                <a16:creationId xmlns:a16="http://schemas.microsoft.com/office/drawing/2014/main" id="{56BA40AF-CBAE-7D98-7C62-7DB9ED588F86}"/>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id="{3EE81A1E-DE5B-D477-9F41-263A4470E55C}"/>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7 x 1 400 = …?.. x 7</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6888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70B249-8DDF-6C83-C3A2-20C498672F80}"/>
              </a:ext>
            </a:extLst>
          </p:cNvPr>
          <p:cNvSpPr/>
          <p:nvPr/>
        </p:nvSpPr>
        <p:spPr>
          <a:xfrm>
            <a:off x="264871" y="782865"/>
            <a:ext cx="11662259" cy="58136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altLang="zh-CN" sz="1799">
                <a:solidFill>
                  <a:prstClr val="white"/>
                </a:solidFill>
                <a:latin typeface="VNI-Avo" pitchFamily="2" charset="0"/>
                <a:ea typeface="仓耳今楷05-6763 W05" panose="02020400000000000000" pitchFamily="18" charset="-122"/>
                <a:cs typeface="Arima Madurai" panose="00000500000000000000" pitchFamily="2" charset="0"/>
              </a:rPr>
              <a:t>theå hieän söï thaân thieän, vui veû cuûa caùc baïn trong tranh.</a:t>
            </a:r>
            <a:endParaRPr lang="zh-CN" altLang="en-US" sz="1799" dirty="0">
              <a:solidFill>
                <a:prstClr val="white"/>
              </a:solidFill>
              <a:latin typeface="VNI-Avo" pitchFamily="2" charset="0"/>
              <a:ea typeface="仓耳今楷05-6763 W05" panose="02020400000000000000" pitchFamily="18" charset="-122"/>
              <a:cs typeface="Arima Madurai" panose="00000500000000000000" pitchFamily="2" charset="0"/>
            </a:endParaRPr>
          </a:p>
        </p:txBody>
      </p:sp>
      <p:grpSp>
        <p:nvGrpSpPr>
          <p:cNvPr id="4" name="组合 561">
            <a:extLst>
              <a:ext uri="{FF2B5EF4-FFF2-40B4-BE49-F238E27FC236}">
                <a16:creationId xmlns:a16="http://schemas.microsoft.com/office/drawing/2014/main" id="{A11A1072-7DD2-7CA5-5A8E-E3FF3BAB2BE2}"/>
              </a:ext>
            </a:extLst>
          </p:cNvPr>
          <p:cNvGrpSpPr/>
          <p:nvPr/>
        </p:nvGrpSpPr>
        <p:grpSpPr>
          <a:xfrm>
            <a:off x="264871" y="117496"/>
            <a:ext cx="13102044" cy="1367795"/>
            <a:chOff x="1849115" y="3861048"/>
            <a:chExt cx="3213910" cy="1440160"/>
          </a:xfrm>
        </p:grpSpPr>
        <p:sp>
          <p:nvSpPr>
            <p:cNvPr id="5" name="五边形 1">
              <a:extLst>
                <a:ext uri="{FF2B5EF4-FFF2-40B4-BE49-F238E27FC236}">
                  <a16:creationId xmlns:a16="http://schemas.microsoft.com/office/drawing/2014/main" id="{3B871241-7C12-2F53-72B5-349E668FCDAC}"/>
                </a:ext>
              </a:extLst>
            </p:cNvPr>
            <p:cNvSpPr/>
            <p:nvPr/>
          </p:nvSpPr>
          <p:spPr>
            <a:xfrm>
              <a:off x="1849115" y="3861048"/>
              <a:ext cx="3213910" cy="1440160"/>
            </a:xfrm>
            <a:custGeom>
              <a:avLst/>
              <a:gdLst>
                <a:gd name="connsiteX0" fmla="*/ 0 w 3096344"/>
                <a:gd name="connsiteY0" fmla="*/ 0 h 1440160"/>
                <a:gd name="connsiteX1" fmla="*/ 2702835 w 3096344"/>
                <a:gd name="connsiteY1" fmla="*/ 0 h 1440160"/>
                <a:gd name="connsiteX2" fmla="*/ 3096344 w 3096344"/>
                <a:gd name="connsiteY2" fmla="*/ 720080 h 1440160"/>
                <a:gd name="connsiteX3" fmla="*/ 2702835 w 3096344"/>
                <a:gd name="connsiteY3" fmla="*/ 1440160 h 1440160"/>
                <a:gd name="connsiteX4" fmla="*/ 0 w 3096344"/>
                <a:gd name="connsiteY4" fmla="*/ 1440160 h 1440160"/>
                <a:gd name="connsiteX5" fmla="*/ 0 w 3096344"/>
                <a:gd name="connsiteY5" fmla="*/ 0 h 1440160"/>
                <a:gd name="connsiteX0-1" fmla="*/ 0 w 3213910"/>
                <a:gd name="connsiteY0-2" fmla="*/ 0 h 1440160"/>
                <a:gd name="connsiteX1-3" fmla="*/ 2702835 w 3213910"/>
                <a:gd name="connsiteY1-4" fmla="*/ 0 h 1440160"/>
                <a:gd name="connsiteX2-5" fmla="*/ 3213910 w 3213910"/>
                <a:gd name="connsiteY2-6" fmla="*/ 707017 h 1440160"/>
                <a:gd name="connsiteX3-7" fmla="*/ 2702835 w 3213910"/>
                <a:gd name="connsiteY3-8" fmla="*/ 1440160 h 1440160"/>
                <a:gd name="connsiteX4-9" fmla="*/ 0 w 3213910"/>
                <a:gd name="connsiteY4-10" fmla="*/ 1440160 h 1440160"/>
                <a:gd name="connsiteX5-11" fmla="*/ 0 w 3213910"/>
                <a:gd name="connsiteY5-12" fmla="*/ 0 h 14401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13910" h="1440160">
                  <a:moveTo>
                    <a:pt x="0" y="0"/>
                  </a:moveTo>
                  <a:lnTo>
                    <a:pt x="2702835" y="0"/>
                  </a:lnTo>
                  <a:lnTo>
                    <a:pt x="3213910" y="707017"/>
                  </a:lnTo>
                  <a:lnTo>
                    <a:pt x="2702835" y="1440160"/>
                  </a:lnTo>
                  <a:lnTo>
                    <a:pt x="0" y="1440160"/>
                  </a:lnTo>
                  <a:lnTo>
                    <a:pt x="0" y="0"/>
                  </a:lnTo>
                  <a:close/>
                </a:path>
              </a:pathLst>
            </a:custGeom>
            <a:gradFill flip="none" rotWithShape="1">
              <a:gsLst>
                <a:gs pos="0">
                  <a:srgbClr val="A8E53B"/>
                </a:gs>
                <a:gs pos="70000">
                  <a:srgbClr val="A1B90F"/>
                </a:gs>
                <a:gs pos="97000">
                  <a:srgbClr val="6FA808"/>
                </a:gs>
              </a:gsLst>
              <a:path path="rect">
                <a:fillToRect l="100000" t="100000"/>
              </a:path>
              <a:tileRect r="-100000" b="-100000"/>
            </a:gra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sp>
          <p:nvSpPr>
            <p:cNvPr id="6" name="矩形 572">
              <a:extLst>
                <a:ext uri="{FF2B5EF4-FFF2-40B4-BE49-F238E27FC236}">
                  <a16:creationId xmlns:a16="http://schemas.microsoft.com/office/drawing/2014/main" id="{36DC1CA8-3E61-0B1F-49FC-0271821D3D43}"/>
                </a:ext>
              </a:extLst>
            </p:cNvPr>
            <p:cNvSpPr/>
            <p:nvPr/>
          </p:nvSpPr>
          <p:spPr>
            <a:xfrm>
              <a:off x="1953942" y="3936126"/>
              <a:ext cx="2485543" cy="1290003"/>
            </a:xfrm>
            <a:prstGeom prst="rect">
              <a:avLst/>
            </a:prstGeom>
            <a:solidFill>
              <a:sysClr val="window" lastClr="FFFFFF"/>
            </a:solidFill>
            <a:ln w="6350" cap="flat" cmpd="sng" algn="ctr">
              <a:noFill/>
              <a:prstDash val="soli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txBody>
            <a:bodyPr anchor="ctr"/>
            <a:lstStyle/>
            <a:p>
              <a:pPr algn="ctr" defTabSz="914126">
                <a:defRPr/>
              </a:pPr>
              <a:endParaRPr lang="zh-CN" altLang="en-US" sz="1799" kern="0" dirty="0">
                <a:solidFill>
                  <a:sysClr val="window" lastClr="FFFFFF"/>
                </a:solidFill>
                <a:latin typeface="Calibri"/>
                <a:ea typeface="微软雅黑" panose="020B0503020204020204" pitchFamily="34" charset="-122"/>
              </a:endParaRPr>
            </a:p>
          </p:txBody>
        </p:sp>
      </p:grpSp>
      <p:grpSp>
        <p:nvGrpSpPr>
          <p:cNvPr id="10" name="Group 9">
            <a:extLst>
              <a:ext uri="{FF2B5EF4-FFF2-40B4-BE49-F238E27FC236}">
                <a16:creationId xmlns:a16="http://schemas.microsoft.com/office/drawing/2014/main" id="{A260A1CE-34C0-41DE-1467-735E1F3A8A2F}"/>
              </a:ext>
            </a:extLst>
          </p:cNvPr>
          <p:cNvGrpSpPr/>
          <p:nvPr/>
        </p:nvGrpSpPr>
        <p:grpSpPr>
          <a:xfrm>
            <a:off x="5325390" y="1971529"/>
            <a:ext cx="2770860" cy="1838471"/>
            <a:chOff x="7675497" y="1612359"/>
            <a:chExt cx="2771582" cy="1838950"/>
          </a:xfrm>
        </p:grpSpPr>
        <p:sp>
          <p:nvSpPr>
            <p:cNvPr id="11" name="Rectangle 10">
              <a:extLst>
                <a:ext uri="{FF2B5EF4-FFF2-40B4-BE49-F238E27FC236}">
                  <a16:creationId xmlns:a16="http://schemas.microsoft.com/office/drawing/2014/main" id="{14971B15-B4EC-E76D-3D01-C98BFCE977A3}"/>
                </a:ext>
              </a:extLst>
            </p:cNvPr>
            <p:cNvSpPr/>
            <p:nvPr/>
          </p:nvSpPr>
          <p:spPr>
            <a:xfrm>
              <a:off x="7969796" y="2276871"/>
              <a:ext cx="2477283" cy="1174438"/>
            </a:xfrm>
            <a:prstGeom prst="rect">
              <a:avLst/>
            </a:prstGeom>
            <a:solidFill>
              <a:schemeClr val="bg1"/>
            </a:solidFill>
            <a:ln>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defTabSz="914126"/>
              <a:r>
                <a:rPr lang="en-US" sz="6600" dirty="0">
                  <a:solidFill>
                    <a:srgbClr val="C00000"/>
                  </a:solidFill>
                  <a:latin typeface="Calibri" panose="020F0502020204030204" pitchFamily="34" charset="0"/>
                  <a:cs typeface="Calibri" panose="020F0502020204030204" pitchFamily="34" charset="0"/>
                </a:rPr>
                <a:t>10</a:t>
              </a:r>
            </a:p>
          </p:txBody>
        </p:sp>
        <p:pic>
          <p:nvPicPr>
            <p:cNvPr id="12" name="Picture 2" descr="Cartoon Star. Download a Free Preview or High Quality Adobe Illustrator Ai,  EPS, PDF and High Resolution JPEG ver… | Rainbow cartoon, Printable vintage  art, Cartoon">
              <a:extLst>
                <a:ext uri="{FF2B5EF4-FFF2-40B4-BE49-F238E27FC236}">
                  <a16:creationId xmlns:a16="http://schemas.microsoft.com/office/drawing/2014/main" id="{D959CE31-7B5D-4029-1516-D71FFF0026AD}"/>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0741" l="1500" r="97800"/>
                      </a14:imgEffect>
                    </a14:imgLayer>
                  </a14:imgProps>
                </a:ext>
                <a:ext uri="{28A0092B-C50C-407E-A947-70E740481C1C}">
                  <a14:useLocalDpi xmlns:a14="http://schemas.microsoft.com/office/drawing/2010/main" val="0"/>
                </a:ext>
              </a:extLst>
            </a:blip>
            <a:srcRect/>
            <a:stretch>
              <a:fillRect/>
            </a:stretch>
          </p:blipFill>
          <p:spPr bwMode="auto">
            <a:xfrm>
              <a:off x="7675497" y="1612359"/>
              <a:ext cx="996236" cy="1075935"/>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Am-thanh-tra-loi-dung-www_yeualo_com">
            <a:hlinkClick r:id="" action="ppaction://media"/>
            <a:extLst>
              <a:ext uri="{FF2B5EF4-FFF2-40B4-BE49-F238E27FC236}">
                <a16:creationId xmlns:a16="http://schemas.microsoft.com/office/drawing/2014/main" id="{4E047A53-993E-894F-094F-7B037D2A4155}"/>
              </a:ext>
            </a:extLst>
          </p:cNvPr>
          <p:cNvPicPr>
            <a:picLocks noChangeAspect="1"/>
          </p:cNvPicPr>
          <p:nvPr>
            <a:audioFile r:link="rId1"/>
            <p:extLst>
              <p:ext uri="{DAA4B4D4-6D71-4841-9C94-3DE7FCFB9230}">
                <p14:media xmlns:p14="http://schemas.microsoft.com/office/powerpoint/2010/main" r:embed="rId2">
                  <p14:trim end="5476.8333"/>
                </p14:media>
              </p:ext>
            </p:extLst>
          </p:nvPr>
        </p:nvPicPr>
        <p:blipFill>
          <a:blip r:embed="rId7"/>
          <a:stretch>
            <a:fillRect/>
          </a:stretch>
        </p:blipFill>
        <p:spPr>
          <a:xfrm>
            <a:off x="13062193" y="-1683129"/>
            <a:ext cx="609441" cy="609441"/>
          </a:xfrm>
          <a:prstGeom prst="rect">
            <a:avLst/>
          </a:prstGeom>
        </p:spPr>
      </p:pic>
      <p:sp>
        <p:nvSpPr>
          <p:cNvPr id="21" name="Left Arrow 3">
            <a:hlinkClick r:id="rId8" action="ppaction://hlinksldjump"/>
            <a:extLst>
              <a:ext uri="{FF2B5EF4-FFF2-40B4-BE49-F238E27FC236}">
                <a16:creationId xmlns:a16="http://schemas.microsoft.com/office/drawing/2014/main" id="{4B65536F-FD1E-977A-F2B1-AC1210FADE9D}"/>
              </a:ext>
            </a:extLst>
          </p:cNvPr>
          <p:cNvSpPr/>
          <p:nvPr/>
        </p:nvSpPr>
        <p:spPr>
          <a:xfrm>
            <a:off x="480838" y="5762561"/>
            <a:ext cx="2015699" cy="1094547"/>
          </a:xfrm>
          <a:prstGeom prst="leftArrow">
            <a:avLst/>
          </a:prstGeom>
          <a:solidFill>
            <a:srgbClr val="00206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r>
              <a:rPr lang="en-US" sz="2399" dirty="0">
                <a:solidFill>
                  <a:prstClr val="white"/>
                </a:solidFill>
                <a:latin typeface="Calibri"/>
              </a:rPr>
              <a:t>Quay </a:t>
            </a:r>
            <a:r>
              <a:rPr lang="en-US" sz="2399">
                <a:solidFill>
                  <a:prstClr val="white"/>
                </a:solidFill>
                <a:latin typeface="Calibri"/>
              </a:rPr>
              <a:t>về</a:t>
            </a:r>
            <a:endParaRPr lang="en-US" sz="2399" dirty="0">
              <a:solidFill>
                <a:prstClr val="white"/>
              </a:solidFill>
              <a:latin typeface="Calibri"/>
            </a:endParaRPr>
          </a:p>
        </p:txBody>
      </p:sp>
      <p:sp>
        <p:nvSpPr>
          <p:cNvPr id="22" name="文本框 18">
            <a:extLst>
              <a:ext uri="{FF2B5EF4-FFF2-40B4-BE49-F238E27FC236}">
                <a16:creationId xmlns:a16="http://schemas.microsoft.com/office/drawing/2014/main" id="{98A67C0D-EF83-7D16-4B10-667FADB4E8E4}"/>
              </a:ext>
            </a:extLst>
          </p:cNvPr>
          <p:cNvSpPr txBox="1"/>
          <p:nvPr/>
        </p:nvSpPr>
        <p:spPr>
          <a:xfrm>
            <a:off x="-483584" y="226617"/>
            <a:ext cx="10158742" cy="923330"/>
          </a:xfrm>
          <a:prstGeom prst="rect">
            <a:avLst/>
          </a:prstGeom>
          <a:noFill/>
        </p:spPr>
        <p:txBody>
          <a:bodyPr wrap="square" rtlCol="0">
            <a:spAutoFit/>
          </a:bodyPr>
          <a:lstStyle/>
          <a:p>
            <a:pPr algn="r" defTabSz="914126"/>
            <a:r>
              <a:rPr lang="en-US" altLang="zh-CN" sz="5400" b="1" dirty="0">
                <a:solidFill>
                  <a:prstClr val="black"/>
                </a:solidFill>
                <a:latin typeface="Calibri"/>
                <a:ea typeface="宋体" panose="02010600030101010101" pitchFamily="2" charset="-122"/>
              </a:rPr>
              <a:t>6 x 10 = …?.. x 6</a:t>
            </a:r>
            <a:endParaRPr lang="zh-CN" altLang="en-US" sz="5400" dirty="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66696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 presetClass="mediacall" presetSubtype="0" fill="hold" nodeType="withEffect">
                                  <p:stCondLst>
                                    <p:cond delay="0"/>
                                  </p:stCondLst>
                                  <p:childTnLst>
                                    <p:cmd type="call" cmd="playFrom(0.0)">
                                      <p:cBhvr>
                                        <p:cTn id="10" dur="260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sp>
        <p:nvSpPr>
          <p:cNvPr id="11" name="椭圆 10">
            <a:extLst>
              <a:ext uri="{FF2B5EF4-FFF2-40B4-BE49-F238E27FC236}">
                <a16:creationId xmlns:a16="http://schemas.microsoft.com/office/drawing/2014/main" id="{EEB678B1-4113-423B-80B2-C6ACFE20F17F}"/>
              </a:ext>
            </a:extLst>
          </p:cNvPr>
          <p:cNvSpPr/>
          <p:nvPr/>
        </p:nvSpPr>
        <p:spPr>
          <a:xfrm>
            <a:off x="244475" y="1405165"/>
            <a:ext cx="4137025"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468936" y="1602681"/>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pic>
        <p:nvPicPr>
          <p:cNvPr id="6" name="Picture 5">
            <a:extLst>
              <a:ext uri="{FF2B5EF4-FFF2-40B4-BE49-F238E27FC236}">
                <a16:creationId xmlns:a16="http://schemas.microsoft.com/office/drawing/2014/main" id="{921EA61D-1BBF-2DA4-6FB5-12F67711FEB1}"/>
              </a:ext>
            </a:extLst>
          </p:cNvPr>
          <p:cNvPicPr>
            <a:picLocks noChangeAspect="1"/>
          </p:cNvPicPr>
          <p:nvPr/>
        </p:nvPicPr>
        <p:blipFill>
          <a:blip r:embed="rId6"/>
          <a:stretch>
            <a:fillRect/>
          </a:stretch>
        </p:blipFill>
        <p:spPr>
          <a:xfrm>
            <a:off x="6096000" y="-237348"/>
            <a:ext cx="4496011" cy="2838107"/>
          </a:xfrm>
          <a:prstGeom prst="rect">
            <a:avLst/>
          </a:prstGeom>
        </p:spPr>
      </p:pic>
      <p:sp>
        <p:nvSpPr>
          <p:cNvPr id="8" name="TextBox 7">
            <a:extLst>
              <a:ext uri="{FF2B5EF4-FFF2-40B4-BE49-F238E27FC236}">
                <a16:creationId xmlns:a16="http://schemas.microsoft.com/office/drawing/2014/main" id="{366F0865-5987-5F70-4C94-6D26DF19EA32}"/>
              </a:ext>
            </a:extLst>
          </p:cNvPr>
          <p:cNvSpPr txBox="1"/>
          <p:nvPr/>
        </p:nvSpPr>
        <p:spPr>
          <a:xfrm>
            <a:off x="7715250" y="3762375"/>
            <a:ext cx="1800225" cy="584775"/>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rPr>
              <a:t>(TIẾT 2)</a:t>
            </a:r>
          </a:p>
        </p:txBody>
      </p:sp>
      <p:pic>
        <p:nvPicPr>
          <p:cNvPr id="13" name="Picture 12">
            <a:extLst>
              <a:ext uri="{FF2B5EF4-FFF2-40B4-BE49-F238E27FC236}">
                <a16:creationId xmlns:a16="http://schemas.microsoft.com/office/drawing/2014/main" id="{3CF3ABEA-9745-C64A-B245-8E3E77D21A66}"/>
              </a:ext>
            </a:extLst>
          </p:cNvPr>
          <p:cNvPicPr>
            <a:picLocks noChangeAspect="1"/>
          </p:cNvPicPr>
          <p:nvPr/>
        </p:nvPicPr>
        <p:blipFill>
          <a:blip r:embed="rId7"/>
          <a:stretch>
            <a:fillRect/>
          </a:stretch>
        </p:blipFill>
        <p:spPr>
          <a:xfrm>
            <a:off x="3677014" y="1744136"/>
            <a:ext cx="9181372" cy="1883827"/>
          </a:xfrm>
          <a:prstGeom prst="rect">
            <a:avLst/>
          </a:prstGeom>
        </p:spPr>
      </p:pic>
      <p:pic>
        <p:nvPicPr>
          <p:cNvPr id="17" name="Picture 16">
            <a:extLst>
              <a:ext uri="{FF2B5EF4-FFF2-40B4-BE49-F238E27FC236}">
                <a16:creationId xmlns:a16="http://schemas.microsoft.com/office/drawing/2014/main" id="{5B92FDF0-1031-0C4B-E9AB-72E64099A0AD}"/>
              </a:ext>
            </a:extLst>
          </p:cNvPr>
          <p:cNvPicPr>
            <a:picLocks noChangeAspect="1"/>
          </p:cNvPicPr>
          <p:nvPr/>
        </p:nvPicPr>
        <p:blipFill>
          <a:blip r:embed="rId8"/>
          <a:stretch>
            <a:fillRect/>
          </a:stretch>
        </p:blipFill>
        <p:spPr>
          <a:xfrm>
            <a:off x="4017169" y="905949"/>
            <a:ext cx="2176461" cy="1579001"/>
          </a:xfrm>
          <a:prstGeom prst="rect">
            <a:avLst/>
          </a:prstGeom>
        </p:spPr>
      </p:pic>
    </p:spTree>
    <p:extLst>
      <p:ext uri="{BB962C8B-B14F-4D97-AF65-F5344CB8AC3E}">
        <p14:creationId xmlns:p14="http://schemas.microsoft.com/office/powerpoint/2010/main" val="1980205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22" presetClass="entr" presetSubtype="4"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par>
                                <p:cTn id="13" presetID="2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11859" b="89904" l="9828" r="69891">
                        <a14:foregroundMark x1="19501" y1="62019" x2="19501" y2="83654"/>
                        <a14:foregroundMark x1="19657" y1="88462" x2="44774" y2="87981"/>
                        <a14:foregroundMark x1="48518" y1="62340" x2="48986" y2="79808"/>
                        <a14:foregroundMark x1="44930" y1="88942" x2="48986" y2="87500"/>
                        <a14:foregroundMark x1="43994" y1="58654" x2="49298" y2="57853"/>
                        <a14:foregroundMark x1="53978" y1="45673" x2="67239" y2="21795"/>
                        <a14:foregroundMark x1="53354" y1="45833" x2="55226" y2="42788"/>
                        <a14:foregroundMark x1="51950" y1="47115" x2="52886" y2="46955"/>
                        <a14:foregroundMark x1="51638" y1="47436" x2="51794" y2="47436"/>
                        <a14:foregroundMark x1="54290" y1="46314" x2="58034" y2="39423"/>
                        <a14:foregroundMark x1="58190" y1="38782" x2="65055" y2="26923"/>
                        <a14:foregroundMark x1="54134" y1="48878" x2="54290" y2="49359"/>
                        <a14:foregroundMark x1="54758" y1="48237" x2="54602" y2="48878"/>
                        <a14:foregroundMark x1="53666" y1="50160" x2="54602" y2="49519"/>
                        <a14:backgroundMark x1="59438" y1="46955" x2="62715" y2="47596"/>
                        <a14:backgroundMark x1="47114" y1="47756" x2="47114" y2="47756"/>
                        <a14:backgroundMark x1="47738" y1="48878" x2="47738" y2="48878"/>
                        <a14:backgroundMark x1="59438" y1="18750" x2="55382" y2="28045"/>
                        <a14:backgroundMark x1="57410" y1="46474" x2="57566" y2="47436"/>
                        <a14:backgroundMark x1="53978" y1="31731" x2="56318" y2="29808"/>
                        <a14:backgroundMark x1="63651" y1="48718" x2="65367" y2="45833"/>
                        <a14:backgroundMark x1="66147" y1="51122" x2="66303" y2="46154"/>
                        <a14:backgroundMark x1="58814" y1="50321" x2="62715" y2="48718"/>
                        <a14:backgroundMark x1="66771" y1="30449" x2="66771" y2="32853"/>
                        <a14:backgroundMark x1="48050" y1="47436" x2="49298" y2="46795"/>
                        <a14:backgroundMark x1="46022" y1="47115" x2="46022" y2="47115"/>
                        <a14:backgroundMark x1="56318" y1="46795" x2="56474" y2="47917"/>
                        <a14:backgroundMark x1="55382" y1="46795" x2="55538" y2="47756"/>
                        <a14:backgroundMark x1="57098" y1="49679" x2="56006" y2="50481"/>
                        <a14:backgroundMark x1="56006" y1="49840" x2="54602" y2="50641"/>
                      </a14:backgroundRemoval>
                    </a14:imgEffect>
                    <a14:imgEffect>
                      <a14:brightnessContrast contrast="40000"/>
                    </a14:imgEffect>
                  </a14:imgLayer>
                </a14:imgProps>
              </a:ext>
              <a:ext uri="{28A0092B-C50C-407E-A947-70E740481C1C}">
                <a14:useLocalDpi xmlns:a14="http://schemas.microsoft.com/office/drawing/2010/main"/>
              </a:ext>
            </a:extLst>
          </a:blip>
          <a:srcRect l="14090" t="10090" r="28920" b="8413"/>
          <a:stretch/>
        </p:blipFill>
        <p:spPr>
          <a:xfrm>
            <a:off x="104172" y="1940647"/>
            <a:ext cx="3669175" cy="5077232"/>
          </a:xfrm>
          <a:prstGeom prst="rect">
            <a:avLst/>
          </a:prstGeom>
        </p:spPr>
      </p:pic>
      <p:pic>
        <p:nvPicPr>
          <p:cNvPr id="7" name="Picture 6">
            <a:extLst>
              <a:ext uri="{FF2B5EF4-FFF2-40B4-BE49-F238E27FC236}">
                <a16:creationId xmlns:a16="http://schemas.microsoft.com/office/drawing/2014/main" id="{8DC25FC2-92A1-B75B-4B6B-43702C5B01DE}"/>
              </a:ext>
            </a:extLst>
          </p:cNvPr>
          <p:cNvPicPr>
            <a:picLocks noChangeAspect="1"/>
          </p:cNvPicPr>
          <p:nvPr/>
        </p:nvPicPr>
        <p:blipFill>
          <a:blip r:embed="rId6"/>
          <a:stretch>
            <a:fillRect/>
          </a:stretch>
        </p:blipFill>
        <p:spPr>
          <a:xfrm>
            <a:off x="3457585" y="1539089"/>
            <a:ext cx="8553429" cy="3475021"/>
          </a:xfrm>
          <a:prstGeom prst="rect">
            <a:avLst/>
          </a:prstGeom>
        </p:spPr>
      </p:pic>
    </p:spTree>
    <p:extLst>
      <p:ext uri="{BB962C8B-B14F-4D97-AF65-F5344CB8AC3E}">
        <p14:creationId xmlns:p14="http://schemas.microsoft.com/office/powerpoint/2010/main" val="1860741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pic>
        <p:nvPicPr>
          <p:cNvPr id="8" name="Picture 7" descr="A cartoon of kids pointing at a cube&#10;&#10;Description automatically generated">
            <a:extLst>
              <a:ext uri="{FF2B5EF4-FFF2-40B4-BE49-F238E27FC236}">
                <a16:creationId xmlns:a16="http://schemas.microsoft.com/office/drawing/2014/main" id="{F68FE6F2-92E0-4348-E331-E48020B1F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6050" y="1800225"/>
            <a:ext cx="7095460" cy="3200400"/>
          </a:xfrm>
          <a:prstGeom prst="rect">
            <a:avLst/>
          </a:prstGeom>
        </p:spPr>
      </p:pic>
      <p:pic>
        <p:nvPicPr>
          <p:cNvPr id="10" name="Picture 9">
            <a:extLst>
              <a:ext uri="{FF2B5EF4-FFF2-40B4-BE49-F238E27FC236}">
                <a16:creationId xmlns:a16="http://schemas.microsoft.com/office/drawing/2014/main" id="{6B06DFDE-E52C-62E1-43F9-33C14ECE85A3}"/>
              </a:ext>
            </a:extLst>
          </p:cNvPr>
          <p:cNvPicPr>
            <a:picLocks noChangeAspect="1"/>
          </p:cNvPicPr>
          <p:nvPr/>
        </p:nvPicPr>
        <p:blipFill>
          <a:blip r:embed="rId3"/>
          <a:stretch>
            <a:fillRect/>
          </a:stretch>
        </p:blipFill>
        <p:spPr>
          <a:xfrm>
            <a:off x="2181225" y="723900"/>
            <a:ext cx="2343150" cy="1085850"/>
          </a:xfrm>
          <a:prstGeom prst="rect">
            <a:avLst/>
          </a:prstGeom>
        </p:spPr>
      </p:pic>
      <p:pic>
        <p:nvPicPr>
          <p:cNvPr id="13" name="Picture 12">
            <a:extLst>
              <a:ext uri="{FF2B5EF4-FFF2-40B4-BE49-F238E27FC236}">
                <a16:creationId xmlns:a16="http://schemas.microsoft.com/office/drawing/2014/main" id="{215118E1-9D5B-27E1-6830-6911ECADB433}"/>
              </a:ext>
            </a:extLst>
          </p:cNvPr>
          <p:cNvPicPr>
            <a:picLocks noChangeAspect="1"/>
          </p:cNvPicPr>
          <p:nvPr/>
        </p:nvPicPr>
        <p:blipFill>
          <a:blip r:embed="rId4"/>
          <a:stretch>
            <a:fillRect/>
          </a:stretch>
        </p:blipFill>
        <p:spPr>
          <a:xfrm>
            <a:off x="4729162" y="666750"/>
            <a:ext cx="2238375" cy="1524000"/>
          </a:xfrm>
          <a:prstGeom prst="rect">
            <a:avLst/>
          </a:prstGeom>
        </p:spPr>
      </p:pic>
      <p:pic>
        <p:nvPicPr>
          <p:cNvPr id="15" name="Picture 14" descr="A group of blue cubes with black text&#10;&#10;Description automatically generated">
            <a:extLst>
              <a:ext uri="{FF2B5EF4-FFF2-40B4-BE49-F238E27FC236}">
                <a16:creationId xmlns:a16="http://schemas.microsoft.com/office/drawing/2014/main" id="{BC20C60C-4908-BFB6-0953-DECF0CA921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9437" y="457200"/>
            <a:ext cx="2676525" cy="1790700"/>
          </a:xfrm>
          <a:prstGeom prst="rect">
            <a:avLst/>
          </a:prstGeom>
        </p:spPr>
      </p:pic>
      <p:pic>
        <p:nvPicPr>
          <p:cNvPr id="18" name="Picture 17">
            <a:extLst>
              <a:ext uri="{FF2B5EF4-FFF2-40B4-BE49-F238E27FC236}">
                <a16:creationId xmlns:a16="http://schemas.microsoft.com/office/drawing/2014/main" id="{952A95E1-84E8-BDBD-5545-75F97DE257F3}"/>
              </a:ext>
            </a:extLst>
          </p:cNvPr>
          <p:cNvPicPr>
            <a:picLocks noChangeAspect="1"/>
          </p:cNvPicPr>
          <p:nvPr/>
        </p:nvPicPr>
        <p:blipFill>
          <a:blip r:embed="rId6"/>
          <a:stretch>
            <a:fillRect/>
          </a:stretch>
        </p:blipFill>
        <p:spPr>
          <a:xfrm rot="2771442">
            <a:off x="9144000" y="2324100"/>
            <a:ext cx="1524000" cy="1009650"/>
          </a:xfrm>
          <a:prstGeom prst="rect">
            <a:avLst/>
          </a:prstGeom>
        </p:spPr>
      </p:pic>
      <p:grpSp>
        <p:nvGrpSpPr>
          <p:cNvPr id="19" name="Group 18">
            <a:extLst>
              <a:ext uri="{FF2B5EF4-FFF2-40B4-BE49-F238E27FC236}">
                <a16:creationId xmlns:a16="http://schemas.microsoft.com/office/drawing/2014/main" id="{4A07D62B-7617-F66C-FCBA-338C1D9F2422}"/>
              </a:ext>
            </a:extLst>
          </p:cNvPr>
          <p:cNvGrpSpPr/>
          <p:nvPr/>
        </p:nvGrpSpPr>
        <p:grpSpPr>
          <a:xfrm>
            <a:off x="733425" y="4900766"/>
            <a:ext cx="11029949" cy="633259"/>
            <a:chOff x="884903" y="275302"/>
            <a:chExt cx="10422194" cy="1474841"/>
          </a:xfrm>
        </p:grpSpPr>
        <p:sp>
          <p:nvSpPr>
            <p:cNvPr id="20" name="Google Shape;275;p7">
              <a:extLst>
                <a:ext uri="{FF2B5EF4-FFF2-40B4-BE49-F238E27FC236}">
                  <a16:creationId xmlns:a16="http://schemas.microsoft.com/office/drawing/2014/main" id="{5205996E-728B-6EE2-7AB5-664DDBEE2108}"/>
                </a:ext>
              </a:extLst>
            </p:cNvPr>
            <p:cNvSpPr/>
            <p:nvPr/>
          </p:nvSpPr>
          <p:spPr>
            <a:xfrm>
              <a:off x="884903" y="275302"/>
              <a:ext cx="10422193" cy="1474841"/>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TextBox 20">
              <a:extLst>
                <a:ext uri="{FF2B5EF4-FFF2-40B4-BE49-F238E27FC236}">
                  <a16:creationId xmlns:a16="http://schemas.microsoft.com/office/drawing/2014/main" id="{DF24B283-3594-B7D9-4629-495C331AC8EB}"/>
                </a:ext>
              </a:extLst>
            </p:cNvPr>
            <p:cNvSpPr txBox="1"/>
            <p:nvPr/>
          </p:nvSpPr>
          <p:spPr>
            <a:xfrm>
              <a:off x="884903" y="414575"/>
              <a:ext cx="10422194" cy="72398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Khối hộp chữ nhật này gồm bao nhiêu khối lập phương nhỏ?</a:t>
              </a:r>
            </a:p>
          </p:txBody>
        </p:sp>
      </p:grpSp>
      <p:grpSp>
        <p:nvGrpSpPr>
          <p:cNvPr id="22" name="Group 21">
            <a:extLst>
              <a:ext uri="{FF2B5EF4-FFF2-40B4-BE49-F238E27FC236}">
                <a16:creationId xmlns:a16="http://schemas.microsoft.com/office/drawing/2014/main" id="{6EC3AC1C-E939-57FE-501C-A60BC910C1CD}"/>
              </a:ext>
            </a:extLst>
          </p:cNvPr>
          <p:cNvGrpSpPr/>
          <p:nvPr/>
        </p:nvGrpSpPr>
        <p:grpSpPr>
          <a:xfrm>
            <a:off x="666750" y="5710391"/>
            <a:ext cx="11029949" cy="1023784"/>
            <a:chOff x="884903" y="275302"/>
            <a:chExt cx="10422194" cy="2384362"/>
          </a:xfrm>
        </p:grpSpPr>
        <p:sp>
          <p:nvSpPr>
            <p:cNvPr id="23" name="Google Shape;275;p7">
              <a:extLst>
                <a:ext uri="{FF2B5EF4-FFF2-40B4-BE49-F238E27FC236}">
                  <a16:creationId xmlns:a16="http://schemas.microsoft.com/office/drawing/2014/main" id="{A8748CF7-C2BE-8001-C572-4DB2CC6FB134}"/>
                </a:ext>
              </a:extLst>
            </p:cNvPr>
            <p:cNvSpPr/>
            <p:nvPr/>
          </p:nvSpPr>
          <p:spPr>
            <a:xfrm>
              <a:off x="884903" y="275302"/>
              <a:ext cx="10422193" cy="2162527"/>
            </a:xfrm>
            <a:prstGeom prst="roundRect">
              <a:avLst>
                <a:gd name="adj" fmla="val 6471"/>
              </a:avLst>
            </a:prstGeom>
            <a:solidFill>
              <a:schemeClr val="accent4">
                <a:lumMod val="20000"/>
                <a:lumOff val="80000"/>
              </a:schemeClr>
            </a:solidFill>
            <a:ln w="28575" cap="flat" cmpd="sng">
              <a:solidFill>
                <a:srgbClr val="892E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TextBox 23">
              <a:extLst>
                <a:ext uri="{FF2B5EF4-FFF2-40B4-BE49-F238E27FC236}">
                  <a16:creationId xmlns:a16="http://schemas.microsoft.com/office/drawing/2014/main" id="{15D0BB7F-ADAA-B557-C7FA-E2B58BBE641A}"/>
                </a:ext>
              </a:extLst>
            </p:cNvPr>
            <p:cNvSpPr txBox="1"/>
            <p:nvPr/>
          </p:nvSpPr>
          <p:spPr>
            <a:xfrm>
              <a:off x="884903" y="294216"/>
              <a:ext cx="10422194" cy="236544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000" b="1" i="0" u="none" strike="noStrike" kern="0" cap="none" spc="0" normalizeH="0" baseline="0" noProof="0" dirty="0">
                  <a:ln>
                    <a:noFill/>
                  </a:ln>
                  <a:solidFill>
                    <a:srgbClr val="892E45"/>
                  </a:solidFill>
                  <a:effectLst/>
                  <a:uLnTx/>
                  <a:uFillTx/>
                  <a:latin typeface="Cambria" panose="02040503050406030204" pitchFamily="18" charset="0"/>
                  <a:ea typeface="+mn-ea"/>
                  <a:cs typeface="Arial"/>
                  <a:sym typeface="Arial"/>
                </a:rPr>
                <a:t>Nhận xét của bạn Robot về cách tìm của cả hai bạn đều đúng có chính xác không?</a:t>
              </a:r>
            </a:p>
          </p:txBody>
        </p:sp>
      </p:grpSp>
    </p:spTree>
    <p:extLst>
      <p:ext uri="{BB962C8B-B14F-4D97-AF65-F5344CB8AC3E}">
        <p14:creationId xmlns:p14="http://schemas.microsoft.com/office/powerpoint/2010/main" val="41913989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cs typeface="+mn-cs"/>
            </a:endParaRPr>
          </a:p>
        </p:txBody>
      </p:sp>
      <p:pic>
        <p:nvPicPr>
          <p:cNvPr id="6" name="Picture 5" descr="A cartoon of kids pointing at a cube&#10;&#10;Description automatically generated">
            <a:extLst>
              <a:ext uri="{FF2B5EF4-FFF2-40B4-BE49-F238E27FC236}">
                <a16:creationId xmlns:a16="http://schemas.microsoft.com/office/drawing/2014/main" id="{BAF5461C-1342-745C-11B2-20556CB78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6" y="2305050"/>
            <a:ext cx="5089303" cy="2295525"/>
          </a:xfrm>
          <a:prstGeom prst="rect">
            <a:avLst/>
          </a:prstGeom>
        </p:spPr>
      </p:pic>
      <p:sp>
        <p:nvSpPr>
          <p:cNvPr id="8" name="Rectangle: Rounded Corners 7">
            <a:extLst>
              <a:ext uri="{FF2B5EF4-FFF2-40B4-BE49-F238E27FC236}">
                <a16:creationId xmlns:a16="http://schemas.microsoft.com/office/drawing/2014/main" id="{0C81A4A1-E909-A1ED-590A-182CF49CCBFC}"/>
              </a:ext>
            </a:extLst>
          </p:cNvPr>
          <p:cNvSpPr/>
          <p:nvPr/>
        </p:nvSpPr>
        <p:spPr>
          <a:xfrm>
            <a:off x="5495925" y="1419226"/>
            <a:ext cx="6057901" cy="4152900"/>
          </a:xfrm>
          <a:prstGeom prst="roundRect">
            <a:avLst/>
          </a:prstGeom>
          <a:solidFill>
            <a:srgbClr val="FFD2DD"/>
          </a:solidFill>
          <a:ln w="25400" cap="flat" cmpd="sng" algn="ctr">
            <a:solidFill>
              <a:srgbClr val="F7A9BD">
                <a:lumMod val="1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sp>
        <p:nvSpPr>
          <p:cNvPr id="12" name="TextBox 11">
            <a:extLst>
              <a:ext uri="{FF2B5EF4-FFF2-40B4-BE49-F238E27FC236}">
                <a16:creationId xmlns:a16="http://schemas.microsoft.com/office/drawing/2014/main" id="{1E334072-C1B3-4A67-03D1-4193557938B9}"/>
              </a:ext>
            </a:extLst>
          </p:cNvPr>
          <p:cNvSpPr txBox="1"/>
          <p:nvPr/>
        </p:nvSpPr>
        <p:spPr>
          <a:xfrm>
            <a:off x="5619751" y="1857375"/>
            <a:ext cx="5819774" cy="3390900"/>
          </a:xfrm>
          <a:prstGeom prst="rect">
            <a:avLst/>
          </a:prstGeom>
          <a:noFill/>
        </p:spPr>
        <p:txBody>
          <a:bodyPr wrap="square" rtlCol="0">
            <a:spAutoFit/>
          </a:bodyPr>
          <a:lstStyle/>
          <a:p>
            <a:pPr marL="0" marR="0" algn="just">
              <a:lnSpc>
                <a:spcPct val="110000"/>
              </a:lnSpc>
              <a:spcBef>
                <a:spcPts val="0"/>
              </a:spcBef>
              <a:spcAft>
                <a:spcPts val="0"/>
              </a:spcAft>
            </a:pPr>
            <a:r>
              <a:rPr lang="en-US" sz="2400" b="1" dirty="0" err="1">
                <a:effectLst/>
                <a:latin typeface="Cambria" panose="02040503050406030204" pitchFamily="18" charset="0"/>
                <a:ea typeface="Cambria" panose="02040503050406030204" pitchFamily="18" charset="0"/>
              </a:rPr>
              <a:t>Số</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khối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lập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phương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bạn</a:t>
            </a:r>
            <a:r>
              <a:rPr lang="en-US" sz="2400" b="1" dirty="0">
                <a:effectLst/>
                <a:latin typeface="Cambria" panose="02040503050406030204" pitchFamily="18" charset="0"/>
                <a:ea typeface="Cambria" panose="02040503050406030204" pitchFamily="18" charset="0"/>
              </a:rPr>
              <a:t> Nam: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trước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3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 </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Mặt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trên</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mỗi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2 </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a:p>
            <a:pPr marL="342900" marR="0" indent="-342900" algn="just">
              <a:lnSpc>
                <a:spcPct val="110000"/>
              </a:lnSpc>
              <a:spcBef>
                <a:spcPts val="0"/>
              </a:spcBef>
              <a:spcAft>
                <a:spcPts val="0"/>
              </a:spcAft>
              <a:buFont typeface="Arial" panose="020B0604020202020204" pitchFamily="34" charset="0"/>
              <a:buChar char="•"/>
            </a:pPr>
            <a:r>
              <a:rPr lang="en-US" sz="2400" dirty="0" err="1">
                <a:effectLst/>
                <a:latin typeface="Cambria" panose="02040503050406030204" pitchFamily="18" charset="0"/>
                <a:ea typeface="Cambria" panose="02040503050406030204" pitchFamily="18" charset="0"/>
              </a:rPr>
              <a:t>Có</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tất</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cả</a:t>
            </a:r>
            <a:r>
              <a:rPr lang="en-US" sz="2400" dirty="0">
                <a:effectLst/>
                <a:latin typeface="Cambria" panose="02040503050406030204" pitchFamily="18" charset="0"/>
                <a:ea typeface="Cambria" panose="02040503050406030204" pitchFamily="18" charset="0"/>
              </a:rPr>
              <a:t>  4 </a:t>
            </a:r>
            <a:r>
              <a:rPr lang="en-US" sz="2400" dirty="0" err="1">
                <a:effectLst/>
                <a:latin typeface="Cambria" panose="02040503050406030204" pitchFamily="18" charset="0"/>
                <a:ea typeface="Cambria" panose="02040503050406030204" pitchFamily="18" charset="0"/>
              </a:rPr>
              <a:t>hàng</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được</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xếp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như</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vậy</a:t>
            </a:r>
            <a:endParaRPr lang="en-US" sz="24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2400" b="1" dirty="0">
                <a:effectLst/>
                <a:latin typeface="Cambria" panose="02040503050406030204" pitchFamily="18" charset="0"/>
                <a:ea typeface="Cambria" panose="02040503050406030204" pitchFamily="18" charset="0"/>
              </a:rPr>
              <a:t>Ta </a:t>
            </a:r>
            <a:r>
              <a:rPr lang="en-US" sz="2400" b="1" dirty="0" err="1">
                <a:effectLst/>
                <a:latin typeface="Cambria" panose="02040503050406030204" pitchFamily="18" charset="0"/>
                <a:ea typeface="Cambria" panose="02040503050406030204" pitchFamily="18" charset="0"/>
              </a:rPr>
              <a:t>có</a:t>
            </a:r>
            <a:r>
              <a:rPr lang="en-US" sz="2400" b="1" dirty="0">
                <a:effectLst/>
                <a:latin typeface="Cambria" panose="02040503050406030204" pitchFamily="18" charset="0"/>
                <a:ea typeface="Cambria" panose="02040503050406030204" pitchFamily="18" charset="0"/>
              </a:rPr>
              <a:t>: (3 x 2) x 4 = 6 x 4 = 24 </a:t>
            </a:r>
            <a:r>
              <a:rPr lang="en-US" sz="2400" dirty="0">
                <a:effectLst/>
                <a:latin typeface="Cambria" panose="02040503050406030204" pitchFamily="18" charset="0"/>
                <a:ea typeface="Cambria" panose="02040503050406030204" pitchFamily="18" charset="0"/>
              </a:rPr>
              <a:t>(</a:t>
            </a:r>
            <a:r>
              <a:rPr lang="en-US" sz="2400" dirty="0" err="1">
                <a:effectLst/>
                <a:latin typeface="Cambria" panose="02040503050406030204" pitchFamily="18" charset="0"/>
                <a:ea typeface="Cambria" panose="02040503050406030204" pitchFamily="18" charset="0"/>
              </a:rPr>
              <a:t>khối</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lập</a:t>
            </a:r>
            <a:r>
              <a:rPr lang="en-US" sz="2400" dirty="0">
                <a:effectLst/>
                <a:latin typeface="Cambria" panose="02040503050406030204" pitchFamily="18" charset="0"/>
                <a:ea typeface="Cambria" panose="02040503050406030204" pitchFamily="18" charset="0"/>
              </a:rPr>
              <a:t> </a:t>
            </a:r>
            <a:r>
              <a:rPr lang="en-US" sz="2400" dirty="0" err="1">
                <a:effectLst/>
                <a:latin typeface="Cambria" panose="02040503050406030204" pitchFamily="18" charset="0"/>
                <a:ea typeface="Cambria" panose="02040503050406030204" pitchFamily="18" charset="0"/>
              </a:rPr>
              <a:t>phương</a:t>
            </a:r>
            <a:r>
              <a:rPr lang="en-US" sz="2400" dirty="0">
                <a:effectLst/>
                <a:latin typeface="Cambria" panose="02040503050406030204" pitchFamily="18" charset="0"/>
                <a:ea typeface="Cambria" panose="02040503050406030204" pitchFamily="18" charset="0"/>
              </a:rPr>
              <a:t> nhỏ)</a:t>
            </a:r>
          </a:p>
        </p:txBody>
      </p:sp>
    </p:spTree>
    <p:extLst>
      <p:ext uri="{BB962C8B-B14F-4D97-AF65-F5344CB8AC3E}">
        <p14:creationId xmlns:p14="http://schemas.microsoft.com/office/powerpoint/2010/main" val="3615104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down)">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down)">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down)">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down)">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down)">
                                      <p:cBhvr>
                                        <p:cTn id="3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1123</Words>
  <Application>Microsoft Office PowerPoint</Application>
  <PresentationFormat>Widescreen</PresentationFormat>
  <Paragraphs>127</Paragraphs>
  <Slides>22</Slides>
  <Notes>7</Notes>
  <HiddenSlides>0</HiddenSlides>
  <MMClips>3</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微软雅黑</vt:lpstr>
      <vt:lpstr>宋体</vt:lpstr>
      <vt:lpstr>Arial</vt:lpstr>
      <vt:lpstr>Arima Madurai</vt:lpstr>
      <vt:lpstr>Calibri</vt:lpstr>
      <vt:lpstr>Calibri Light</vt:lpstr>
      <vt:lpstr>Cambria</vt:lpstr>
      <vt:lpstr>等线</vt:lpstr>
      <vt:lpstr>inpin heiti</vt:lpstr>
      <vt:lpstr>Times New Roman</vt:lpstr>
      <vt:lpstr>VNI-Avo</vt:lpstr>
      <vt:lpstr>仓耳今楷05-6763 W05</vt:lpstr>
      <vt:lpstr>字魂151号-联盟综艺体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cp:revision>
  <dcterms:created xsi:type="dcterms:W3CDTF">2025-02-04T07:18:38Z</dcterms:created>
  <dcterms:modified xsi:type="dcterms:W3CDTF">2025-02-04T07:20:35Z</dcterms:modified>
</cp:coreProperties>
</file>