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1"/>
  </p:notesMasterIdLst>
  <p:sldIdLst>
    <p:sldId id="443" r:id="rId2"/>
    <p:sldId id="445" r:id="rId3"/>
    <p:sldId id="432" r:id="rId4"/>
    <p:sldId id="615" r:id="rId5"/>
    <p:sldId id="616" r:id="rId6"/>
    <p:sldId id="450" r:id="rId7"/>
    <p:sldId id="619" r:id="rId8"/>
    <p:sldId id="447" r:id="rId9"/>
    <p:sldId id="620" r:id="rId10"/>
    <p:sldId id="630" r:id="rId11"/>
    <p:sldId id="631" r:id="rId12"/>
    <p:sldId id="435" r:id="rId13"/>
    <p:sldId id="469" r:id="rId14"/>
    <p:sldId id="504" r:id="rId15"/>
    <p:sldId id="505" r:id="rId16"/>
    <p:sldId id="573" r:id="rId17"/>
    <p:sldId id="624" r:id="rId18"/>
    <p:sldId id="574" r:id="rId19"/>
    <p:sldId id="625" r:id="rId20"/>
  </p:sldIdLst>
  <p:sldSz cx="9144000" cy="5143500" type="screen16x9"/>
  <p:notesSz cx="6858000" cy="9144000"/>
  <p:embeddedFontLst>
    <p:embeddedFont>
      <p:font typeface="Nixie One" panose="020B0604020202020204" charset="0"/>
      <p:regular r:id="rId22"/>
    </p:embeddedFont>
    <p:embeddedFont>
      <p:font typeface="Glacial Indifference Bold" panose="020B0604020202020204" charset="0"/>
      <p:regular r:id="rId23"/>
    </p:embeddedFont>
    <p:embeddedFont>
      <p:font typeface="Kirang Haerang" panose="020B0604020202020204" charset="-127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achen" panose="02020500000000000000" charset="0"/>
      <p:bold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Nunito" panose="00000500000000000000" pitchFamily="2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5E8F9"/>
    <a:srgbClr val="D9EAD3"/>
    <a:srgbClr val="FFCC67"/>
    <a:srgbClr val="E7CFE4"/>
    <a:srgbClr val="FFFFFF"/>
    <a:srgbClr val="EC0089"/>
    <a:srgbClr val="FFD774"/>
    <a:srgbClr val="E0B07C"/>
    <a:srgbClr val="008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4" autoAdjust="0"/>
    <p:restoredTop sz="89239" autoAdjust="0"/>
  </p:normalViewPr>
  <p:slideViewPr>
    <p:cSldViewPr snapToGrid="0">
      <p:cViewPr varScale="1">
        <p:scale>
          <a:sx n="82" d="100"/>
          <a:sy n="82" d="100"/>
        </p:scale>
        <p:origin x="73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561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nháy choột để bật nhạc và dừng nhạc. Dừng nhạc bạn nào cầm bóng thì trả lời câu hỏi.</a:t>
            </a:r>
          </a:p>
        </p:txBody>
      </p:sp>
    </p:spTree>
    <p:extLst>
      <p:ext uri="{BB962C8B-B14F-4D97-AF65-F5344CB8AC3E}">
        <p14:creationId xmlns:p14="http://schemas.microsoft.com/office/powerpoint/2010/main" val="3893348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Giáo viên đưa ra câu trả lời gợi ý để chữa bài.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54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nháy choột để bật nhạc và dừng nhạc. Dừng nhạc bạn nào cầm bóng thì trả lời câu hỏi.</a:t>
            </a:r>
          </a:p>
        </p:txBody>
      </p:sp>
    </p:spTree>
    <p:extLst>
      <p:ext uri="{BB962C8B-B14F-4D97-AF65-F5344CB8AC3E}">
        <p14:creationId xmlns:p14="http://schemas.microsoft.com/office/powerpoint/2010/main" val="408082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Giáo viên đưa ra câu trả lời gợi ý để chữa bài.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8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nháy choột để bật nhạc và dừng nhạc. Dừng nhạc bạn nào cầm bóng thì trả lời câu hỏi.</a:t>
            </a:r>
          </a:p>
        </p:txBody>
      </p:sp>
    </p:spTree>
    <p:extLst>
      <p:ext uri="{BB962C8B-B14F-4D97-AF65-F5344CB8AC3E}">
        <p14:creationId xmlns:p14="http://schemas.microsoft.com/office/powerpoint/2010/main" val="1124313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Giáo viên đưa ra câu trả lời gợi ý để chữa bài.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0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74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8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vào các chữ từ phía trên để điền vào nhóm thích hợp.</a:t>
            </a:r>
          </a:p>
        </p:txBody>
      </p:sp>
    </p:spTree>
    <p:extLst>
      <p:ext uri="{BB962C8B-B14F-4D97-AF65-F5344CB8AC3E}">
        <p14:creationId xmlns:p14="http://schemas.microsoft.com/office/powerpoint/2010/main" val="173221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cho HS đọc câu hỏi. Đưa hình ảnh để HS thể hỏi và trả lời về hình ảnh đó.</a:t>
            </a:r>
          </a:p>
        </p:txBody>
      </p:sp>
    </p:spTree>
    <p:extLst>
      <p:ext uri="{BB962C8B-B14F-4D97-AF65-F5344CB8AC3E}">
        <p14:creationId xmlns:p14="http://schemas.microsoft.com/office/powerpoint/2010/main" val="2479252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70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7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0.jpeg"/><Relationship Id="rId7" Type="http://schemas.openxmlformats.org/officeDocument/2006/relationships/image" Target="../media/image21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62025" y="1017470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Review 2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64681" y="2403721"/>
            <a:ext cx="4978384" cy="1225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Extension Activities – Period 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5123" y="2176065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005" y="3213781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43926" y="2231452"/>
            <a:ext cx="7866921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3. Board game.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Roll a dice. Listen and answer.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9856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0F9AD-EAFB-4317-876E-1769A801F3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2AF2F91-6C79-4775-9E01-5F8EDCA63F89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6FA8E-3108-46E2-A693-9474F199D9B1}"/>
              </a:ext>
            </a:extLst>
          </p:cNvPr>
          <p:cNvSpPr txBox="1"/>
          <p:nvPr/>
        </p:nvSpPr>
        <p:spPr>
          <a:xfrm rot="953033">
            <a:off x="4956135" y="1279088"/>
            <a:ext cx="248752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iCiel Gotham Ultra" pitchFamily="50" charset="0"/>
                <a:cs typeface="iCiel Gotham Ultra" pitchFamily="50" charset="0"/>
              </a:rPr>
              <a:t>Roll a dice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iCiel Gotham Ultra" pitchFamily="50" charset="0"/>
                <a:cs typeface="iCiel Gotham Ultra" pitchFamily="50" charset="0"/>
              </a:rPr>
              <a:t>Game</a:t>
            </a:r>
            <a:endParaRPr lang="en-US" sz="5400" dirty="0">
              <a:solidFill>
                <a:srgbClr val="FF0000"/>
              </a:solidFill>
              <a:latin typeface="iCiel Gotham Ultra" pitchFamily="50" charset="0"/>
              <a:cs typeface="iCiel Gotham Ultra" pitchFamily="50" charset="0"/>
            </a:endParaRPr>
          </a:p>
        </p:txBody>
      </p:sp>
      <p:pic>
        <p:nvPicPr>
          <p:cNvPr id="10" name="Picture 9" descr="A logo of a game&#10;&#10;Description automatically generated">
            <a:extLst>
              <a:ext uri="{FF2B5EF4-FFF2-40B4-BE49-F238E27FC236}">
                <a16:creationId xmlns:a16="http://schemas.microsoft.com/office/drawing/2014/main" id="{0DB79863-BDD6-4B22-A4F5-49612289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008" y="543183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 sz="700"/>
          </a:p>
        </p:txBody>
      </p:sp>
      <p:grpSp>
        <p:nvGrpSpPr>
          <p:cNvPr id="3" name="Group 3"/>
          <p:cNvGrpSpPr/>
          <p:nvPr/>
        </p:nvGrpSpPr>
        <p:grpSpPr>
          <a:xfrm>
            <a:off x="1174065" y="1030923"/>
            <a:ext cx="6795871" cy="2314564"/>
            <a:chOff x="0" y="-47625"/>
            <a:chExt cx="2328813" cy="7931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28813" cy="745531"/>
            </a:xfrm>
            <a:custGeom>
              <a:avLst/>
              <a:gdLst/>
              <a:ahLst/>
              <a:cxnLst/>
              <a:rect l="l" t="t" r="r" b="b"/>
              <a:pathLst>
                <a:path w="2328813" h="745531">
                  <a:moveTo>
                    <a:pt x="29050" y="0"/>
                  </a:moveTo>
                  <a:lnTo>
                    <a:pt x="2299763" y="0"/>
                  </a:lnTo>
                  <a:cubicBezTo>
                    <a:pt x="2307468" y="0"/>
                    <a:pt x="2314857" y="3061"/>
                    <a:pt x="2320305" y="8509"/>
                  </a:cubicBezTo>
                  <a:cubicBezTo>
                    <a:pt x="2325752" y="13956"/>
                    <a:pt x="2328813" y="21345"/>
                    <a:pt x="2328813" y="29050"/>
                  </a:cubicBezTo>
                  <a:lnTo>
                    <a:pt x="2328813" y="716481"/>
                  </a:lnTo>
                  <a:cubicBezTo>
                    <a:pt x="2328813" y="724186"/>
                    <a:pt x="2325752" y="731575"/>
                    <a:pt x="2320305" y="737023"/>
                  </a:cubicBezTo>
                  <a:cubicBezTo>
                    <a:pt x="2314857" y="742471"/>
                    <a:pt x="2307468" y="745531"/>
                    <a:pt x="2299763" y="745531"/>
                  </a:cubicBezTo>
                  <a:lnTo>
                    <a:pt x="29050" y="745531"/>
                  </a:lnTo>
                  <a:cubicBezTo>
                    <a:pt x="21345" y="745531"/>
                    <a:pt x="13956" y="742471"/>
                    <a:pt x="8509" y="737023"/>
                  </a:cubicBezTo>
                  <a:cubicBezTo>
                    <a:pt x="3061" y="731575"/>
                    <a:pt x="0" y="724186"/>
                    <a:pt x="0" y="716481"/>
                  </a:cubicBezTo>
                  <a:lnTo>
                    <a:pt x="0" y="29050"/>
                  </a:lnTo>
                  <a:cubicBezTo>
                    <a:pt x="0" y="21345"/>
                    <a:pt x="3061" y="13956"/>
                    <a:pt x="8509" y="8509"/>
                  </a:cubicBezTo>
                  <a:cubicBezTo>
                    <a:pt x="13956" y="3061"/>
                    <a:pt x="21345" y="0"/>
                    <a:pt x="2905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 sz="700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28813" cy="79315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7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39953" y="3518402"/>
            <a:ext cx="6064095" cy="455198"/>
            <a:chOff x="0" y="0"/>
            <a:chExt cx="2078048" cy="1559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78048" cy="155988"/>
            </a:xfrm>
            <a:custGeom>
              <a:avLst/>
              <a:gdLst/>
              <a:ahLst/>
              <a:cxnLst/>
              <a:rect l="l" t="t" r="r" b="b"/>
              <a:pathLst>
                <a:path w="2078048" h="155988">
                  <a:moveTo>
                    <a:pt x="32555" y="0"/>
                  </a:moveTo>
                  <a:lnTo>
                    <a:pt x="2045492" y="0"/>
                  </a:lnTo>
                  <a:cubicBezTo>
                    <a:pt x="2054127" y="0"/>
                    <a:pt x="2062407" y="3430"/>
                    <a:pt x="2068512" y="9535"/>
                  </a:cubicBezTo>
                  <a:cubicBezTo>
                    <a:pt x="2074618" y="15641"/>
                    <a:pt x="2078048" y="23921"/>
                    <a:pt x="2078048" y="32555"/>
                  </a:cubicBezTo>
                  <a:lnTo>
                    <a:pt x="2078048" y="123432"/>
                  </a:lnTo>
                  <a:cubicBezTo>
                    <a:pt x="2078048" y="141412"/>
                    <a:pt x="2063472" y="155988"/>
                    <a:pt x="2045492" y="155988"/>
                  </a:cubicBezTo>
                  <a:lnTo>
                    <a:pt x="32555" y="155988"/>
                  </a:lnTo>
                  <a:cubicBezTo>
                    <a:pt x="14576" y="155988"/>
                    <a:pt x="0" y="141412"/>
                    <a:pt x="0" y="123432"/>
                  </a:cubicBezTo>
                  <a:lnTo>
                    <a:pt x="0" y="32555"/>
                  </a:lnTo>
                  <a:cubicBezTo>
                    <a:pt x="0" y="14576"/>
                    <a:pt x="14576" y="0"/>
                    <a:pt x="3255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078048" cy="20361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49058" y="3637921"/>
            <a:ext cx="464588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  <a:spcBef>
                <a:spcPct val="0"/>
              </a:spcBef>
            </a:pPr>
            <a:r>
              <a:rPr lang="en-US" sz="1950" dirty="0">
                <a:latin typeface="Glacial Indifference Bold"/>
              </a:rPr>
              <a:t>LET'S START!</a:t>
            </a:r>
          </a:p>
        </p:txBody>
      </p:sp>
      <p:sp>
        <p:nvSpPr>
          <p:cNvPr id="11" name="Freeform 11"/>
          <p:cNvSpPr/>
          <p:nvPr/>
        </p:nvSpPr>
        <p:spPr>
          <a:xfrm rot="4887383">
            <a:off x="-385199" y="-891966"/>
            <a:ext cx="2111707" cy="2174979"/>
          </a:xfrm>
          <a:custGeom>
            <a:avLst/>
            <a:gdLst/>
            <a:ahLst/>
            <a:cxnLst/>
            <a:rect l="l" t="t" r="r" b="b"/>
            <a:pathLst>
              <a:path w="4223413" h="4349957">
                <a:moveTo>
                  <a:pt x="0" y="0"/>
                </a:moveTo>
                <a:lnTo>
                  <a:pt x="4223412" y="0"/>
                </a:lnTo>
                <a:lnTo>
                  <a:pt x="4223412" y="4349957"/>
                </a:lnTo>
                <a:lnTo>
                  <a:pt x="0" y="43499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12" name="Freeform 12"/>
          <p:cNvSpPr/>
          <p:nvPr/>
        </p:nvSpPr>
        <p:spPr>
          <a:xfrm rot="-5012354">
            <a:off x="7576472" y="4228862"/>
            <a:ext cx="2106357" cy="2169469"/>
          </a:xfrm>
          <a:custGeom>
            <a:avLst/>
            <a:gdLst/>
            <a:ahLst/>
            <a:cxnLst/>
            <a:rect l="l" t="t" r="r" b="b"/>
            <a:pathLst>
              <a:path w="4212714" h="4338938">
                <a:moveTo>
                  <a:pt x="0" y="0"/>
                </a:moveTo>
                <a:lnTo>
                  <a:pt x="4212714" y="0"/>
                </a:lnTo>
                <a:lnTo>
                  <a:pt x="4212714" y="4338938"/>
                </a:lnTo>
                <a:lnTo>
                  <a:pt x="0" y="4338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65CEC68D-09DA-BABF-AB7E-874FD03F9EA4}"/>
              </a:ext>
            </a:extLst>
          </p:cNvPr>
          <p:cNvSpPr txBox="1"/>
          <p:nvPr/>
        </p:nvSpPr>
        <p:spPr>
          <a:xfrm>
            <a:off x="1371600" y="2597684"/>
            <a:ext cx="6513505" cy="320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  <a:spcBef>
                <a:spcPct val="0"/>
              </a:spcBef>
            </a:pPr>
            <a:r>
              <a:rPr lang="en-US" sz="4400" dirty="0">
                <a:solidFill>
                  <a:srgbClr val="C00000"/>
                </a:solidFill>
                <a:latin typeface="Glacial Indifference Bold"/>
              </a:rPr>
              <a:t>Fun corner and Wrap-up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31D4F5-A1B1-49A7-9F49-2B31AB562F7B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9116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8" name="drumroll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Fun corner and Wrap-up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C514F59E-347F-4F98-A2AE-B78616956A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  <p:pic>
        <p:nvPicPr>
          <p:cNvPr id="8194" name="Picture 2" descr="Pass the Ball">
            <a:extLst>
              <a:ext uri="{FF2B5EF4-FFF2-40B4-BE49-F238E27FC236}">
                <a16:creationId xmlns:a16="http://schemas.microsoft.com/office/drawing/2014/main" id="{056F9A92-F815-43B5-B669-25696A16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606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6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ll Game Royalty Free SVG, Cliparts, Vectors, And Stock , 53% OFF">
            <a:extLst>
              <a:ext uri="{FF2B5EF4-FFF2-40B4-BE49-F238E27FC236}">
                <a16:creationId xmlns:a16="http://schemas.microsoft.com/office/drawing/2014/main" id="{8639B7B1-E97C-46C6-9BF1-C815A482E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" b="-1"/>
          <a:stretch/>
        </p:blipFill>
        <p:spPr bwMode="auto">
          <a:xfrm>
            <a:off x="880533" y="904270"/>
            <a:ext cx="7382934" cy="4239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C1CDC7-011C-44FA-885F-6FE5D7696CA5}"/>
              </a:ext>
            </a:extLst>
          </p:cNvPr>
          <p:cNvSpPr txBox="1"/>
          <p:nvPr/>
        </p:nvSpPr>
        <p:spPr>
          <a:xfrm>
            <a:off x="2108200" y="158566"/>
            <a:ext cx="492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  <a:sym typeface="Arial"/>
              </a:rPr>
              <a:t>PASS THE BALLS</a:t>
            </a:r>
          </a:p>
        </p:txBody>
      </p:sp>
    </p:spTree>
    <p:extLst>
      <p:ext uri="{BB962C8B-B14F-4D97-AF65-F5344CB8AC3E}">
        <p14:creationId xmlns:p14="http://schemas.microsoft.com/office/powerpoint/2010/main" val="4174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DF85F98-0F66-472D-9C05-DC2D94F47497}"/>
              </a:ext>
            </a:extLst>
          </p:cNvPr>
          <p:cNvGrpSpPr/>
          <p:nvPr/>
        </p:nvGrpSpPr>
        <p:grpSpPr>
          <a:xfrm flipH="1">
            <a:off x="631942" y="1185900"/>
            <a:ext cx="4526312" cy="1385850"/>
            <a:chOff x="200087" y="1127577"/>
            <a:chExt cx="3560161" cy="1130511"/>
          </a:xfrm>
        </p:grpSpPr>
        <p:sp>
          <p:nvSpPr>
            <p:cNvPr id="13" name="Speech Bubble: Rectangle with Corners Rounded 1">
              <a:extLst>
                <a:ext uri="{FF2B5EF4-FFF2-40B4-BE49-F238E27FC236}">
                  <a16:creationId xmlns:a16="http://schemas.microsoft.com/office/drawing/2014/main" id="{BA7C7BC8-883C-43DF-B2AA-45620F218254}"/>
                </a:ext>
              </a:extLst>
            </p:cNvPr>
            <p:cNvSpPr/>
            <p:nvPr/>
          </p:nvSpPr>
          <p:spPr>
            <a:xfrm flipH="1" flipV="1">
              <a:off x="200087" y="1127577"/>
              <a:ext cx="3560161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63549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B82C09-6E5E-47F5-A2FF-401CC7DC9D7B}"/>
                </a:ext>
              </a:extLst>
            </p:cNvPr>
            <p:cNvSpPr txBox="1"/>
            <p:nvPr/>
          </p:nvSpPr>
          <p:spPr>
            <a:xfrm>
              <a:off x="478894" y="1231984"/>
              <a:ext cx="3281354" cy="430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b="0" i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Where did you go?</a:t>
              </a:r>
              <a:endPara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1F2AFDB-4351-4266-ABD3-253BE92427E4}"/>
              </a:ext>
            </a:extLst>
          </p:cNvPr>
          <p:cNvSpPr txBox="1"/>
          <p:nvPr/>
        </p:nvSpPr>
        <p:spPr>
          <a:xfrm>
            <a:off x="2895098" y="258714"/>
            <a:ext cx="4041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Answer the questions.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DB7CD8-A109-4F41-9A47-30D9DC2EF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746" y="1626128"/>
            <a:ext cx="2689058" cy="1660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43F9D2-B7BB-4AB8-8F09-515B9F7F237A}"/>
              </a:ext>
            </a:extLst>
          </p:cNvPr>
          <p:cNvSpPr txBox="1"/>
          <p:nvPr/>
        </p:nvSpPr>
        <p:spPr>
          <a:xfrm>
            <a:off x="2207074" y="3856172"/>
            <a:ext cx="379462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I went to Ba Na Hills.</a:t>
            </a:r>
          </a:p>
        </p:txBody>
      </p:sp>
    </p:spTree>
    <p:extLst>
      <p:ext uri="{BB962C8B-B14F-4D97-AF65-F5344CB8AC3E}">
        <p14:creationId xmlns:p14="http://schemas.microsoft.com/office/powerpoint/2010/main" val="264532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ll Game Royalty Free SVG, Cliparts, Vectors, And Stock , 53% OFF">
            <a:extLst>
              <a:ext uri="{FF2B5EF4-FFF2-40B4-BE49-F238E27FC236}">
                <a16:creationId xmlns:a16="http://schemas.microsoft.com/office/drawing/2014/main" id="{8639B7B1-E97C-46C6-9BF1-C815A482E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" b="-1"/>
          <a:stretch/>
        </p:blipFill>
        <p:spPr bwMode="auto">
          <a:xfrm>
            <a:off x="880533" y="904270"/>
            <a:ext cx="7382934" cy="4239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C1CDC7-011C-44FA-885F-6FE5D7696CA5}"/>
              </a:ext>
            </a:extLst>
          </p:cNvPr>
          <p:cNvSpPr txBox="1"/>
          <p:nvPr/>
        </p:nvSpPr>
        <p:spPr>
          <a:xfrm>
            <a:off x="2108200" y="158566"/>
            <a:ext cx="492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  <a:sym typeface="Arial"/>
              </a:rPr>
              <a:t>PASS THE BALLS</a:t>
            </a:r>
          </a:p>
        </p:txBody>
      </p:sp>
    </p:spTree>
    <p:extLst>
      <p:ext uri="{BB962C8B-B14F-4D97-AF65-F5344CB8AC3E}">
        <p14:creationId xmlns:p14="http://schemas.microsoft.com/office/powerpoint/2010/main" val="38734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DF85F98-0F66-472D-9C05-DC2D94F47497}"/>
              </a:ext>
            </a:extLst>
          </p:cNvPr>
          <p:cNvGrpSpPr/>
          <p:nvPr/>
        </p:nvGrpSpPr>
        <p:grpSpPr>
          <a:xfrm flipH="1">
            <a:off x="434196" y="1185900"/>
            <a:ext cx="4921804" cy="1385850"/>
            <a:chOff x="-110986" y="1127577"/>
            <a:chExt cx="3871235" cy="1130511"/>
          </a:xfrm>
        </p:grpSpPr>
        <p:sp>
          <p:nvSpPr>
            <p:cNvPr id="13" name="Speech Bubble: Rectangle with Corners Rounded 1">
              <a:extLst>
                <a:ext uri="{FF2B5EF4-FFF2-40B4-BE49-F238E27FC236}">
                  <a16:creationId xmlns:a16="http://schemas.microsoft.com/office/drawing/2014/main" id="{BA7C7BC8-883C-43DF-B2AA-45620F218254}"/>
                </a:ext>
              </a:extLst>
            </p:cNvPr>
            <p:cNvSpPr/>
            <p:nvPr/>
          </p:nvSpPr>
          <p:spPr>
            <a:xfrm flipH="1" flipV="1">
              <a:off x="-29625" y="1127577"/>
              <a:ext cx="378987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63549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B82C09-6E5E-47F5-A2FF-401CC7DC9D7B}"/>
                </a:ext>
              </a:extLst>
            </p:cNvPr>
            <p:cNvSpPr txBox="1"/>
            <p:nvPr/>
          </p:nvSpPr>
          <p:spPr>
            <a:xfrm>
              <a:off x="-110986" y="1262764"/>
              <a:ext cx="3871235" cy="426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0" i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What kind of holiday was it?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1F2AFDB-4351-4266-ABD3-253BE92427E4}"/>
              </a:ext>
            </a:extLst>
          </p:cNvPr>
          <p:cNvSpPr txBox="1"/>
          <p:nvPr/>
        </p:nvSpPr>
        <p:spPr>
          <a:xfrm>
            <a:off x="2895098" y="258714"/>
            <a:ext cx="4041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Answer the questions.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DB7CD8-A109-4F41-9A47-30D9DC2EF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746" y="1626128"/>
            <a:ext cx="2689058" cy="1660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43F9D2-B7BB-4AB8-8F09-515B9F7F237A}"/>
              </a:ext>
            </a:extLst>
          </p:cNvPr>
          <p:cNvSpPr txBox="1"/>
          <p:nvPr/>
        </p:nvSpPr>
        <p:spPr>
          <a:xfrm>
            <a:off x="2207074" y="3856172"/>
            <a:ext cx="403347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It was summer holiday.</a:t>
            </a:r>
          </a:p>
        </p:txBody>
      </p:sp>
    </p:spTree>
    <p:extLst>
      <p:ext uri="{BB962C8B-B14F-4D97-AF65-F5344CB8AC3E}">
        <p14:creationId xmlns:p14="http://schemas.microsoft.com/office/powerpoint/2010/main" val="16088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ll Game Royalty Free SVG, Cliparts, Vectors, And Stock , 53% OFF">
            <a:extLst>
              <a:ext uri="{FF2B5EF4-FFF2-40B4-BE49-F238E27FC236}">
                <a16:creationId xmlns:a16="http://schemas.microsoft.com/office/drawing/2014/main" id="{8639B7B1-E97C-46C6-9BF1-C815A482E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" b="-1"/>
          <a:stretch/>
        </p:blipFill>
        <p:spPr bwMode="auto">
          <a:xfrm>
            <a:off x="880533" y="904270"/>
            <a:ext cx="7382934" cy="4239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C1CDC7-011C-44FA-885F-6FE5D7696CA5}"/>
              </a:ext>
            </a:extLst>
          </p:cNvPr>
          <p:cNvSpPr txBox="1"/>
          <p:nvPr/>
        </p:nvSpPr>
        <p:spPr>
          <a:xfrm>
            <a:off x="2108200" y="158566"/>
            <a:ext cx="492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  <a:sym typeface="Arial"/>
              </a:rPr>
              <a:t>PASS THE BALLS</a:t>
            </a:r>
          </a:p>
        </p:txBody>
      </p:sp>
    </p:spTree>
    <p:extLst>
      <p:ext uri="{BB962C8B-B14F-4D97-AF65-F5344CB8AC3E}">
        <p14:creationId xmlns:p14="http://schemas.microsoft.com/office/powerpoint/2010/main" val="21189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DF85F98-0F66-472D-9C05-DC2D94F47497}"/>
              </a:ext>
            </a:extLst>
          </p:cNvPr>
          <p:cNvGrpSpPr/>
          <p:nvPr/>
        </p:nvGrpSpPr>
        <p:grpSpPr>
          <a:xfrm flipH="1">
            <a:off x="434196" y="1185900"/>
            <a:ext cx="4921804" cy="1385850"/>
            <a:chOff x="-110986" y="1127577"/>
            <a:chExt cx="3871235" cy="1130511"/>
          </a:xfrm>
        </p:grpSpPr>
        <p:sp>
          <p:nvSpPr>
            <p:cNvPr id="13" name="Speech Bubble: Rectangle with Corners Rounded 1">
              <a:extLst>
                <a:ext uri="{FF2B5EF4-FFF2-40B4-BE49-F238E27FC236}">
                  <a16:creationId xmlns:a16="http://schemas.microsoft.com/office/drawing/2014/main" id="{BA7C7BC8-883C-43DF-B2AA-45620F218254}"/>
                </a:ext>
              </a:extLst>
            </p:cNvPr>
            <p:cNvSpPr/>
            <p:nvPr/>
          </p:nvSpPr>
          <p:spPr>
            <a:xfrm flipH="1" flipV="1">
              <a:off x="-29625" y="1127577"/>
              <a:ext cx="378987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63549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B82C09-6E5E-47F5-A2FF-401CC7DC9D7B}"/>
                </a:ext>
              </a:extLst>
            </p:cNvPr>
            <p:cNvSpPr txBox="1"/>
            <p:nvPr/>
          </p:nvSpPr>
          <p:spPr>
            <a:xfrm>
              <a:off x="-110986" y="1273285"/>
              <a:ext cx="3871235" cy="426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0" i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Who did you go with?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1F2AFDB-4351-4266-ABD3-253BE92427E4}"/>
              </a:ext>
            </a:extLst>
          </p:cNvPr>
          <p:cNvSpPr txBox="1"/>
          <p:nvPr/>
        </p:nvSpPr>
        <p:spPr>
          <a:xfrm>
            <a:off x="2895098" y="258714"/>
            <a:ext cx="4041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Answer the questions.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DB7CD8-A109-4F41-9A47-30D9DC2EF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746" y="1626128"/>
            <a:ext cx="2689058" cy="1660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43F9D2-B7BB-4AB8-8F09-515B9F7F237A}"/>
              </a:ext>
            </a:extLst>
          </p:cNvPr>
          <p:cNvSpPr txBox="1"/>
          <p:nvPr/>
        </p:nvSpPr>
        <p:spPr>
          <a:xfrm>
            <a:off x="2207074" y="3856172"/>
            <a:ext cx="499367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I went there with my friend.</a:t>
            </a:r>
          </a:p>
        </p:txBody>
      </p:sp>
    </p:spTree>
    <p:extLst>
      <p:ext uri="{BB962C8B-B14F-4D97-AF65-F5344CB8AC3E}">
        <p14:creationId xmlns:p14="http://schemas.microsoft.com/office/powerpoint/2010/main" val="400390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76F2D6-9D79-4B1B-9420-E01D6A94D10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84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A7C922-7E4E-2341-8A8D-593724CCD811}"/>
              </a:ext>
            </a:extLst>
          </p:cNvPr>
          <p:cNvSpPr txBox="1"/>
          <p:nvPr/>
        </p:nvSpPr>
        <p:spPr>
          <a:xfrm rot="20958322">
            <a:off x="2205155" y="744239"/>
            <a:ext cx="43909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GUESSING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GAME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DA4D67-19C9-98C2-A61D-8B66ECDD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8029">
            <a:off x="721378" y="2142663"/>
            <a:ext cx="1993644" cy="1996417"/>
          </a:xfrm>
          <a:prstGeom prst="rect">
            <a:avLst/>
          </a:prstGeom>
        </p:spPr>
      </p:pic>
      <p:pic>
        <p:nvPicPr>
          <p:cNvPr id="5124" name="Picture 4" descr="Tổng hợp 52+ hình ảnh avatar dấu chấm hỏi (vừa cập nhật) – hoccatmay.edu.vn">
            <a:extLst>
              <a:ext uri="{FF2B5EF4-FFF2-40B4-BE49-F238E27FC236}">
                <a16:creationId xmlns:a16="http://schemas.microsoft.com/office/drawing/2014/main" id="{F2CF7043-2449-B31A-D7E8-87115434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62" y="1607488"/>
            <a:ext cx="2177562" cy="21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3293DA82-5116-4F5B-8278-C3F180571B2C}"/>
              </a:ext>
            </a:extLst>
          </p:cNvPr>
          <p:cNvSpPr/>
          <p:nvPr/>
        </p:nvSpPr>
        <p:spPr>
          <a:xfrm>
            <a:off x="2918659" y="2876855"/>
            <a:ext cx="3734803" cy="1239252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Multiple Choice</a:t>
            </a:r>
          </a:p>
        </p:txBody>
      </p:sp>
    </p:spTree>
    <p:extLst>
      <p:ext uri="{BB962C8B-B14F-4D97-AF65-F5344CB8AC3E}">
        <p14:creationId xmlns:p14="http://schemas.microsoft.com/office/powerpoint/2010/main" val="40226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3793C-8B13-4CBD-A100-9D677FED68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2AF2F91-6C79-4775-9E01-5F8EDCA63F8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14552-D820-41B1-9872-F2183B8E95E1}"/>
              </a:ext>
            </a:extLst>
          </p:cNvPr>
          <p:cNvSpPr txBox="1"/>
          <p:nvPr/>
        </p:nvSpPr>
        <p:spPr>
          <a:xfrm>
            <a:off x="0" y="229172"/>
            <a:ext cx="462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Multiple Choice</a:t>
            </a:r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30288421-BA76-4611-9414-69534045A54A}"/>
              </a:ext>
            </a:extLst>
          </p:cNvPr>
          <p:cNvSpPr txBox="1">
            <a:spLocks/>
          </p:cNvSpPr>
          <p:nvPr/>
        </p:nvSpPr>
        <p:spPr>
          <a:xfrm>
            <a:off x="2174877" y="1288719"/>
            <a:ext cx="542385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b="1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1. Where did you go last Sunday?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sym typeface="Nixie One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93A4A0-1046-4261-B07B-3D530D343E13}"/>
              </a:ext>
            </a:extLst>
          </p:cNvPr>
          <p:cNvSpPr/>
          <p:nvPr/>
        </p:nvSpPr>
        <p:spPr>
          <a:xfrm>
            <a:off x="2381457" y="2025606"/>
            <a:ext cx="464326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. </a:t>
            </a:r>
            <a:r>
              <a:rPr lang="en-US" sz="2400" noProof="0" dirty="0">
                <a:solidFill>
                  <a:srgbClr val="00B050"/>
                </a:solidFill>
                <a:latin typeface="Comic Sans MS" panose="030F0702030302020204" pitchFamily="66" charset="0"/>
              </a:rPr>
              <a:t>I watched TV.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C49783-ACF0-4367-B7E5-0FB92A115DB9}"/>
              </a:ext>
            </a:extLst>
          </p:cNvPr>
          <p:cNvSpPr/>
          <p:nvPr/>
        </p:nvSpPr>
        <p:spPr>
          <a:xfrm>
            <a:off x="2381457" y="3766414"/>
            <a:ext cx="464326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. 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It was fun.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EB32FF-D1FB-4802-BD65-78845D72F0BB}"/>
              </a:ext>
            </a:extLst>
          </p:cNvPr>
          <p:cNvSpPr/>
          <p:nvPr/>
        </p:nvSpPr>
        <p:spPr>
          <a:xfrm>
            <a:off x="2381457" y="2896010"/>
            <a:ext cx="464326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b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I went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 to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Hoan</a:t>
            </a:r>
            <a:r>
              <a:rPr kumimoji="0" lang="en-US" sz="2400" b="0" i="0" u="none" strike="noStrike" kern="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 Kiem lake.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41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3793C-8B13-4CBD-A100-9D677FED68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2AF2F91-6C79-4775-9E01-5F8EDCA63F89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14552-D820-41B1-9872-F2183B8E95E1}"/>
              </a:ext>
            </a:extLst>
          </p:cNvPr>
          <p:cNvSpPr txBox="1"/>
          <p:nvPr/>
        </p:nvSpPr>
        <p:spPr>
          <a:xfrm>
            <a:off x="0" y="229172"/>
            <a:ext cx="462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  <a:latin typeface="Comic Sans MS" panose="030F0702030302020204" pitchFamily="66" charset="0"/>
              </a:rPr>
              <a:t>Multiple Choice</a:t>
            </a:r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30288421-BA76-4611-9414-69534045A54A}"/>
              </a:ext>
            </a:extLst>
          </p:cNvPr>
          <p:cNvSpPr txBox="1">
            <a:spLocks/>
          </p:cNvSpPr>
          <p:nvPr/>
        </p:nvSpPr>
        <p:spPr>
          <a:xfrm>
            <a:off x="1106905" y="1288719"/>
            <a:ext cx="699034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2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2. What did you do there in the morning?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sym typeface="Nixie One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93A4A0-1046-4261-B07B-3D530D343E13}"/>
              </a:ext>
            </a:extLst>
          </p:cNvPr>
          <p:cNvSpPr/>
          <p:nvPr/>
        </p:nvSpPr>
        <p:spPr>
          <a:xfrm>
            <a:off x="2381456" y="2927907"/>
            <a:ext cx="464326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b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. </a:t>
            </a:r>
            <a:r>
              <a:rPr lang="en-US" sz="2400" noProof="0">
                <a:solidFill>
                  <a:srgbClr val="00B050"/>
                </a:solidFill>
                <a:latin typeface="Comic Sans MS" panose="030F0702030302020204" pitchFamily="66" charset="0"/>
              </a:rPr>
              <a:t>I </a:t>
            </a:r>
            <a:r>
              <a:rPr lang="en-US" sz="2400">
                <a:solidFill>
                  <a:srgbClr val="00B050"/>
                </a:solidFill>
                <a:latin typeface="Comic Sans MS" panose="030F0702030302020204" pitchFamily="66" charset="0"/>
              </a:rPr>
              <a:t>walk around the lake.</a:t>
            </a:r>
            <a:r>
              <a:rPr lang="en-US" sz="2400" noProof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C49783-ACF0-4367-B7E5-0FB92A115DB9}"/>
              </a:ext>
            </a:extLst>
          </p:cNvPr>
          <p:cNvSpPr/>
          <p:nvPr/>
        </p:nvSpPr>
        <p:spPr>
          <a:xfrm>
            <a:off x="2381457" y="3766414"/>
            <a:ext cx="464326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c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. </a:t>
            </a:r>
            <a:r>
              <a:rPr lang="en-US" sz="2400">
                <a:solidFill>
                  <a:srgbClr val="00B050"/>
                </a:solidFill>
                <a:latin typeface="Comic Sans MS" panose="030F0702030302020204" pitchFamily="66" charset="0"/>
              </a:rPr>
              <a:t>I’m walking around the lake.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EB32FF-D1FB-4802-BD65-78845D72F0BB}"/>
              </a:ext>
            </a:extLst>
          </p:cNvPr>
          <p:cNvSpPr/>
          <p:nvPr/>
        </p:nvSpPr>
        <p:spPr>
          <a:xfrm>
            <a:off x="2381456" y="2089401"/>
            <a:ext cx="4643269" cy="626748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a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. I walked</a:t>
            </a:r>
            <a:r>
              <a:rPr kumimoji="0" lang="en-US" sz="2400" b="0" i="0" u="none" strike="noStrike" kern="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 around the lake.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51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784370-D31E-48C8-A981-CBCDA4ACF0CF}"/>
              </a:ext>
            </a:extLst>
          </p:cNvPr>
          <p:cNvSpPr/>
          <p:nvPr/>
        </p:nvSpPr>
        <p:spPr>
          <a:xfrm>
            <a:off x="87682" y="2553109"/>
            <a:ext cx="2124511" cy="2116810"/>
          </a:xfrm>
          <a:prstGeom prst="roundRect">
            <a:avLst/>
          </a:prstGeom>
          <a:solidFill>
            <a:srgbClr val="E7CFE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571498" y="60160"/>
            <a:ext cx="797092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400" b="1">
                <a:solidFill>
                  <a:srgbClr val="002060"/>
                </a:solidFill>
                <a:latin typeface="Comic Sans MS" panose="030F0702030302020204" pitchFamily="66" charset="0"/>
              </a:rPr>
              <a:t>Write the activities in the correct places.</a:t>
            </a:r>
            <a:r>
              <a:rPr lang="en-US" sz="1800" b="1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br>
              <a:rPr lang="en-US" sz="18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en-US" sz="1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BE08F6-095D-4211-BE41-B1AE71D0D053}"/>
              </a:ext>
            </a:extLst>
          </p:cNvPr>
          <p:cNvSpPr/>
          <p:nvPr/>
        </p:nvSpPr>
        <p:spPr>
          <a:xfrm>
            <a:off x="535402" y="830179"/>
            <a:ext cx="1726535" cy="6376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ice skating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DDC653-1585-4765-926F-633441B3CFC6}"/>
              </a:ext>
            </a:extLst>
          </p:cNvPr>
          <p:cNvSpPr/>
          <p:nvPr/>
        </p:nvSpPr>
        <p:spPr>
          <a:xfrm>
            <a:off x="2556709" y="830179"/>
            <a:ext cx="1726535" cy="6376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horse riding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5DE6AC1-1635-4247-A293-5B5EECFA2067}"/>
              </a:ext>
            </a:extLst>
          </p:cNvPr>
          <p:cNvSpPr/>
          <p:nvPr/>
        </p:nvSpPr>
        <p:spPr>
          <a:xfrm>
            <a:off x="4568310" y="820941"/>
            <a:ext cx="1634380" cy="6376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mountain biking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DB005C7-D538-4B3B-8A11-EB52FE31E853}"/>
              </a:ext>
            </a:extLst>
          </p:cNvPr>
          <p:cNvSpPr/>
          <p:nvPr/>
        </p:nvSpPr>
        <p:spPr>
          <a:xfrm>
            <a:off x="6527128" y="820941"/>
            <a:ext cx="1846851" cy="6376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swimming in the sea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AC83683-03BA-473B-80F8-044CFAB27A4A}"/>
              </a:ext>
            </a:extLst>
          </p:cNvPr>
          <p:cNvSpPr/>
          <p:nvPr/>
        </p:nvSpPr>
        <p:spPr>
          <a:xfrm>
            <a:off x="535402" y="1542584"/>
            <a:ext cx="1726535" cy="6376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skiing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4B1B1D7-9B69-4690-AAAF-6A31229526C0}"/>
              </a:ext>
            </a:extLst>
          </p:cNvPr>
          <p:cNvSpPr/>
          <p:nvPr/>
        </p:nvSpPr>
        <p:spPr>
          <a:xfrm>
            <a:off x="2556709" y="1585201"/>
            <a:ext cx="1726536" cy="6376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taking photos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E4DA11-DBCA-42E6-A4A1-7C0C875DB199}"/>
              </a:ext>
            </a:extLst>
          </p:cNvPr>
          <p:cNvSpPr/>
          <p:nvPr/>
        </p:nvSpPr>
        <p:spPr>
          <a:xfrm>
            <a:off x="6527128" y="1571987"/>
            <a:ext cx="1846851" cy="6376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playing beach volleyball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DFC098-EBD1-47BB-9D54-016E04171BA4}"/>
              </a:ext>
            </a:extLst>
          </p:cNvPr>
          <p:cNvSpPr/>
          <p:nvPr/>
        </p:nvSpPr>
        <p:spPr>
          <a:xfrm>
            <a:off x="4590048" y="1585201"/>
            <a:ext cx="1617040" cy="6376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visiting a museum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8D8D19D-1AA9-4C2C-88B4-E993C762E969}"/>
              </a:ext>
            </a:extLst>
          </p:cNvPr>
          <p:cNvSpPr/>
          <p:nvPr/>
        </p:nvSpPr>
        <p:spPr>
          <a:xfrm>
            <a:off x="2340637" y="2553108"/>
            <a:ext cx="2124511" cy="2116810"/>
          </a:xfrm>
          <a:prstGeom prst="roundRect">
            <a:avLst/>
          </a:prstGeom>
          <a:solidFill>
            <a:srgbClr val="FFCC6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E20B7F-3FBC-445C-9E21-3786745A6044}"/>
              </a:ext>
            </a:extLst>
          </p:cNvPr>
          <p:cNvSpPr/>
          <p:nvPr/>
        </p:nvSpPr>
        <p:spPr>
          <a:xfrm>
            <a:off x="4588308" y="2572439"/>
            <a:ext cx="2142321" cy="2116810"/>
          </a:xfrm>
          <a:prstGeom prst="roundRect">
            <a:avLst/>
          </a:prstGeom>
          <a:solidFill>
            <a:srgbClr val="D9EAD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11E487A-EDBD-4434-991B-03D01A5E99B5}"/>
              </a:ext>
            </a:extLst>
          </p:cNvPr>
          <p:cNvSpPr/>
          <p:nvPr/>
        </p:nvSpPr>
        <p:spPr>
          <a:xfrm>
            <a:off x="6823453" y="2572439"/>
            <a:ext cx="2283291" cy="2116810"/>
          </a:xfrm>
          <a:prstGeom prst="roundRect">
            <a:avLst/>
          </a:prstGeom>
          <a:solidFill>
            <a:srgbClr val="C5E8F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75D2A4-82ED-449F-8D24-1290B6EC8D8E}"/>
              </a:ext>
            </a:extLst>
          </p:cNvPr>
          <p:cNvSpPr txBox="1"/>
          <p:nvPr/>
        </p:nvSpPr>
        <p:spPr>
          <a:xfrm>
            <a:off x="2335353" y="2613842"/>
            <a:ext cx="2232957" cy="144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Beach holiday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231F20"/>
                </a:solidFill>
                <a:latin typeface="Comic Sans MS" panose="030F0702030302020204" pitchFamily="66" charset="0"/>
              </a:rPr>
              <a:t>- going on a boat tour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659BC9-9F82-4114-A4A5-F1AABAADB587}"/>
              </a:ext>
            </a:extLst>
          </p:cNvPr>
          <p:cNvSpPr txBox="1"/>
          <p:nvPr/>
        </p:nvSpPr>
        <p:spPr>
          <a:xfrm>
            <a:off x="4545386" y="2613842"/>
            <a:ext cx="2263584" cy="144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Sightseeing holiday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231F20"/>
                </a:solidFill>
                <a:latin typeface="Comic Sans MS" panose="030F0702030302020204" pitchFamily="66" charset="0"/>
              </a:rPr>
              <a:t>shopping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F0AA4E-18B0-4C4A-A65D-F29F8F03A271}"/>
              </a:ext>
            </a:extLst>
          </p:cNvPr>
          <p:cNvSpPr txBox="1"/>
          <p:nvPr/>
        </p:nvSpPr>
        <p:spPr>
          <a:xfrm>
            <a:off x="6823453" y="2613842"/>
            <a:ext cx="2320547" cy="111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231F20"/>
                </a:solidFill>
                <a:latin typeface="Comic Sans MS" panose="030F0702030302020204" pitchFamily="66" charset="0"/>
              </a:rPr>
              <a:t>Winter holiday</a:t>
            </a:r>
            <a:endParaRPr lang="en-US" sz="16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231F20"/>
                </a:solidFill>
                <a:latin typeface="Comic Sans MS" panose="030F0702030302020204" pitchFamily="66" charset="0"/>
              </a:rPr>
              <a:t>- building a snowman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343F3F-73B9-4CEF-AEBC-A23C2850A245}"/>
              </a:ext>
            </a:extLst>
          </p:cNvPr>
          <p:cNvSpPr txBox="1"/>
          <p:nvPr/>
        </p:nvSpPr>
        <p:spPr>
          <a:xfrm>
            <a:off x="120070" y="2613842"/>
            <a:ext cx="1923925" cy="144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Adventure holiday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231F20"/>
                </a:solidFill>
                <a:latin typeface="Comic Sans MS" panose="030F0702030302020204" pitchFamily="66" charset="0"/>
              </a:rPr>
              <a:t>hiking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37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5" grpId="0"/>
      <p:bldP spid="36" grpId="0"/>
      <p:bldP spid="37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571498" y="60160"/>
            <a:ext cx="797092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400" b="1">
                <a:solidFill>
                  <a:srgbClr val="002060"/>
                </a:solidFill>
                <a:latin typeface="Comic Sans MS" panose="030F0702030302020204" pitchFamily="66" charset="0"/>
              </a:rPr>
              <a:t>Write the activities in the correct places.</a:t>
            </a:r>
            <a:r>
              <a:rPr lang="en-US" sz="1800" b="1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br>
              <a:rPr lang="en-US" sz="18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en-US" sz="1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784370-D31E-48C8-A981-CBCDA4ACF0CF}"/>
              </a:ext>
            </a:extLst>
          </p:cNvPr>
          <p:cNvSpPr/>
          <p:nvPr/>
        </p:nvSpPr>
        <p:spPr>
          <a:xfrm>
            <a:off x="124570" y="2553107"/>
            <a:ext cx="2124511" cy="2510901"/>
          </a:xfrm>
          <a:prstGeom prst="roundRect">
            <a:avLst/>
          </a:prstGeom>
          <a:solidFill>
            <a:srgbClr val="E7CFE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8D8D19D-1AA9-4C2C-88B4-E993C762E969}"/>
              </a:ext>
            </a:extLst>
          </p:cNvPr>
          <p:cNvSpPr/>
          <p:nvPr/>
        </p:nvSpPr>
        <p:spPr>
          <a:xfrm>
            <a:off x="2340637" y="2553107"/>
            <a:ext cx="2124511" cy="2510901"/>
          </a:xfrm>
          <a:prstGeom prst="roundRect">
            <a:avLst/>
          </a:prstGeom>
          <a:solidFill>
            <a:srgbClr val="FFCC6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E20B7F-3FBC-445C-9E21-3786745A6044}"/>
              </a:ext>
            </a:extLst>
          </p:cNvPr>
          <p:cNvSpPr/>
          <p:nvPr/>
        </p:nvSpPr>
        <p:spPr>
          <a:xfrm>
            <a:off x="4606118" y="2529659"/>
            <a:ext cx="2170909" cy="2565738"/>
          </a:xfrm>
          <a:prstGeom prst="roundRect">
            <a:avLst/>
          </a:prstGeom>
          <a:solidFill>
            <a:srgbClr val="D9EAD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11E487A-EDBD-4434-991B-03D01A5E99B5}"/>
              </a:ext>
            </a:extLst>
          </p:cNvPr>
          <p:cNvSpPr/>
          <p:nvPr/>
        </p:nvSpPr>
        <p:spPr>
          <a:xfrm>
            <a:off x="6822185" y="2572438"/>
            <a:ext cx="2321815" cy="2510901"/>
          </a:xfrm>
          <a:prstGeom prst="roundRect">
            <a:avLst/>
          </a:prstGeom>
          <a:solidFill>
            <a:srgbClr val="C5E8F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343F3F-73B9-4CEF-AEBC-A23C2850A245}"/>
              </a:ext>
            </a:extLst>
          </p:cNvPr>
          <p:cNvSpPr txBox="1"/>
          <p:nvPr/>
        </p:nvSpPr>
        <p:spPr>
          <a:xfrm>
            <a:off x="120070" y="2613842"/>
            <a:ext cx="2140330" cy="2272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Adventure holiday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>
                <a:solidFill>
                  <a:srgbClr val="231F20"/>
                </a:solidFill>
                <a:latin typeface="Comic Sans MS" panose="030F0702030302020204" pitchFamily="66" charset="0"/>
              </a:rPr>
              <a:t>hiking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rgbClr val="231F20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75D2A4-82ED-449F-8D24-1290B6EC8D8E}"/>
              </a:ext>
            </a:extLst>
          </p:cNvPr>
          <p:cNvSpPr txBox="1"/>
          <p:nvPr/>
        </p:nvSpPr>
        <p:spPr>
          <a:xfrm>
            <a:off x="2353163" y="2613842"/>
            <a:ext cx="2185181" cy="227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Beach holiday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>
                <a:solidFill>
                  <a:srgbClr val="231F20"/>
                </a:solidFill>
                <a:latin typeface="Comic Sans MS" panose="030F0702030302020204" pitchFamily="66" charset="0"/>
              </a:rPr>
              <a:t>going on a </a:t>
            </a:r>
            <a:br>
              <a:rPr lang="en-US" sz="1800" dirty="0">
                <a:solidFill>
                  <a:srgbClr val="231F20"/>
                </a:solidFill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rgbClr val="231F20"/>
                </a:solidFill>
                <a:latin typeface="Comic Sans MS" panose="030F0702030302020204" pitchFamily="66" charset="0"/>
              </a:rPr>
              <a:t>boat tour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659BC9-9F82-4114-A4A5-F1AABAADB587}"/>
              </a:ext>
            </a:extLst>
          </p:cNvPr>
          <p:cNvSpPr txBox="1"/>
          <p:nvPr/>
        </p:nvSpPr>
        <p:spPr>
          <a:xfrm>
            <a:off x="4556704" y="2613842"/>
            <a:ext cx="2284559" cy="185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Sightseeing holiday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>
                <a:solidFill>
                  <a:srgbClr val="231F20"/>
                </a:solidFill>
                <a:latin typeface="Comic Sans MS" panose="030F0702030302020204" pitchFamily="66" charset="0"/>
              </a:rPr>
              <a:t>shopping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F0AA4E-18B0-4C4A-A65D-F29F8F03A271}"/>
              </a:ext>
            </a:extLst>
          </p:cNvPr>
          <p:cNvSpPr txBox="1"/>
          <p:nvPr/>
        </p:nvSpPr>
        <p:spPr>
          <a:xfrm>
            <a:off x="6841263" y="2613842"/>
            <a:ext cx="2357037" cy="185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231F20"/>
                </a:solidFill>
                <a:latin typeface="Comic Sans MS" panose="030F0702030302020204" pitchFamily="66" charset="0"/>
              </a:rPr>
              <a:t>Winter holiday</a:t>
            </a:r>
            <a:endParaRPr lang="en-US" sz="18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231F20"/>
                </a:solidFill>
                <a:latin typeface="Comic Sans MS" panose="030F0702030302020204" pitchFamily="66" charset="0"/>
              </a:rPr>
              <a:t>- building a snowman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31F20"/>
                </a:solidFill>
                <a:latin typeface="Comic Sans MS" panose="030F0702030302020204" pitchFamily="66" charset="0"/>
              </a:rPr>
              <a:t>-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ice">
            <a:extLst>
              <a:ext uri="{FF2B5EF4-FFF2-40B4-BE49-F238E27FC236}">
                <a16:creationId xmlns:a16="http://schemas.microsoft.com/office/drawing/2014/main" id="{38BE08F6-095D-4211-BE41-B1AE71D0D053}"/>
              </a:ext>
            </a:extLst>
          </p:cNvPr>
          <p:cNvSpPr/>
          <p:nvPr/>
        </p:nvSpPr>
        <p:spPr>
          <a:xfrm>
            <a:off x="535402" y="830179"/>
            <a:ext cx="1726535" cy="6376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ice skating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0" name="Horse">
            <a:extLst>
              <a:ext uri="{FF2B5EF4-FFF2-40B4-BE49-F238E27FC236}">
                <a16:creationId xmlns:a16="http://schemas.microsoft.com/office/drawing/2014/main" id="{8EDDC653-1585-4765-926F-633441B3CFC6}"/>
              </a:ext>
            </a:extLst>
          </p:cNvPr>
          <p:cNvSpPr/>
          <p:nvPr/>
        </p:nvSpPr>
        <p:spPr>
          <a:xfrm>
            <a:off x="2556709" y="830179"/>
            <a:ext cx="1726535" cy="6376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horse riding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1" name="mount">
            <a:extLst>
              <a:ext uri="{FF2B5EF4-FFF2-40B4-BE49-F238E27FC236}">
                <a16:creationId xmlns:a16="http://schemas.microsoft.com/office/drawing/2014/main" id="{D5DE6AC1-1635-4247-A293-5B5EECFA2067}"/>
              </a:ext>
            </a:extLst>
          </p:cNvPr>
          <p:cNvSpPr/>
          <p:nvPr/>
        </p:nvSpPr>
        <p:spPr>
          <a:xfrm>
            <a:off x="4568310" y="820941"/>
            <a:ext cx="1634380" cy="6376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mountain biking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2" name="swim">
            <a:extLst>
              <a:ext uri="{FF2B5EF4-FFF2-40B4-BE49-F238E27FC236}">
                <a16:creationId xmlns:a16="http://schemas.microsoft.com/office/drawing/2014/main" id="{DDB005C7-D538-4B3B-8A11-EB52FE31E853}"/>
              </a:ext>
            </a:extLst>
          </p:cNvPr>
          <p:cNvSpPr/>
          <p:nvPr/>
        </p:nvSpPr>
        <p:spPr>
          <a:xfrm>
            <a:off x="6527128" y="820941"/>
            <a:ext cx="1846851" cy="6376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swimming in the sea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3" name="skiing">
            <a:extLst>
              <a:ext uri="{FF2B5EF4-FFF2-40B4-BE49-F238E27FC236}">
                <a16:creationId xmlns:a16="http://schemas.microsoft.com/office/drawing/2014/main" id="{1AC83683-03BA-473B-80F8-044CFAB27A4A}"/>
              </a:ext>
            </a:extLst>
          </p:cNvPr>
          <p:cNvSpPr/>
          <p:nvPr/>
        </p:nvSpPr>
        <p:spPr>
          <a:xfrm>
            <a:off x="535402" y="1542584"/>
            <a:ext cx="1726535" cy="6376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skiing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4" name="taking">
            <a:extLst>
              <a:ext uri="{FF2B5EF4-FFF2-40B4-BE49-F238E27FC236}">
                <a16:creationId xmlns:a16="http://schemas.microsoft.com/office/drawing/2014/main" id="{D4B1B1D7-9B69-4690-AAAF-6A31229526C0}"/>
              </a:ext>
            </a:extLst>
          </p:cNvPr>
          <p:cNvSpPr/>
          <p:nvPr/>
        </p:nvSpPr>
        <p:spPr>
          <a:xfrm>
            <a:off x="2556709" y="1585201"/>
            <a:ext cx="1726536" cy="6376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taking photos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5" name="play">
            <a:extLst>
              <a:ext uri="{FF2B5EF4-FFF2-40B4-BE49-F238E27FC236}">
                <a16:creationId xmlns:a16="http://schemas.microsoft.com/office/drawing/2014/main" id="{8BE4DA11-DBCA-42E6-A4A1-7C0C875DB199}"/>
              </a:ext>
            </a:extLst>
          </p:cNvPr>
          <p:cNvSpPr/>
          <p:nvPr/>
        </p:nvSpPr>
        <p:spPr>
          <a:xfrm>
            <a:off x="6527128" y="1571987"/>
            <a:ext cx="1846851" cy="6376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playing beach volleyball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6" name="visite">
            <a:extLst>
              <a:ext uri="{FF2B5EF4-FFF2-40B4-BE49-F238E27FC236}">
                <a16:creationId xmlns:a16="http://schemas.microsoft.com/office/drawing/2014/main" id="{75DFC098-EBD1-47BB-9D54-016E04171BA4}"/>
              </a:ext>
            </a:extLst>
          </p:cNvPr>
          <p:cNvSpPr/>
          <p:nvPr/>
        </p:nvSpPr>
        <p:spPr>
          <a:xfrm>
            <a:off x="4590048" y="1585201"/>
            <a:ext cx="1617040" cy="6376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visiting a museum</a:t>
            </a: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9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0988E-6 L 0.71545 0.522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4" y="261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60494E-6 L 0.71806 0.527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03" y="263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20988E-6 L -0.23889 0.5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262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284E-6 L 0.24635 0.3691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184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6 L -0.45608 0.669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13" y="334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7284E-6 L 0.02552 0.5117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25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93827E-6 L -0.43716 0.51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258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43837 0.5120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25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718457" y="2231452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2.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Answer the questions about your last holiday.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18B77DC7-795E-47C0-859B-27CA5D195A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F86C3-F7DE-40CE-8954-F4325C9FAD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2AF2F91-6C79-4775-9E01-5F8EDCA63F89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A4678-0F17-4242-B511-25931E7F1035}"/>
              </a:ext>
            </a:extLst>
          </p:cNvPr>
          <p:cNvSpPr txBox="1"/>
          <p:nvPr/>
        </p:nvSpPr>
        <p:spPr>
          <a:xfrm>
            <a:off x="712870" y="749673"/>
            <a:ext cx="7324223" cy="4357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1. </a:t>
            </a:r>
            <a:r>
              <a:rPr lang="en-US" sz="24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Where did you go?</a:t>
            </a:r>
          </a:p>
          <a:p>
            <a:pPr>
              <a:lnSpc>
                <a:spcPct val="150000"/>
              </a:lnSpc>
            </a:pPr>
            <a:r>
              <a:rPr lang="en-US" sz="11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24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2. </a:t>
            </a:r>
            <a:r>
              <a:rPr lang="en-US" sz="24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What kind of holiday was it?</a:t>
            </a:r>
          </a:p>
          <a:p>
            <a:pPr>
              <a:lnSpc>
                <a:spcPct val="150000"/>
              </a:lnSpc>
            </a:pPr>
            <a:r>
              <a:rPr lang="en-US" sz="11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24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3. </a:t>
            </a:r>
            <a:r>
              <a:rPr lang="en-US" sz="24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Who did you go with?</a:t>
            </a:r>
          </a:p>
          <a:p>
            <a:pPr>
              <a:lnSpc>
                <a:spcPct val="150000"/>
              </a:lnSpc>
            </a:pPr>
            <a:r>
              <a:rPr lang="en-US" sz="11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24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4. </a:t>
            </a:r>
            <a:r>
              <a:rPr lang="en-US" sz="24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What did you do?</a:t>
            </a:r>
          </a:p>
          <a:p>
            <a:pPr>
              <a:lnSpc>
                <a:spcPct val="150000"/>
              </a:lnSpc>
            </a:pPr>
            <a:r>
              <a:rPr lang="en-US" sz="11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24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5. </a:t>
            </a:r>
            <a:r>
              <a:rPr lang="en-US" sz="24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Did you enjoy the holiday? Why (not)?</a:t>
            </a:r>
          </a:p>
          <a:p>
            <a:pPr>
              <a:lnSpc>
                <a:spcPct val="150000"/>
              </a:lnSpc>
            </a:pPr>
            <a:r>
              <a:rPr lang="en-US" sz="11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______________________________________________________________________</a:t>
            </a:r>
            <a:r>
              <a:rPr lang="en-US" sz="1100">
                <a:latin typeface="Comic Sans MS" panose="030F0702030302020204" pitchFamily="66" charset="0"/>
              </a:rPr>
              <a:t/>
            </a:r>
            <a:br>
              <a:rPr lang="en-US" sz="1100">
                <a:latin typeface="Comic Sans MS" panose="030F0702030302020204" pitchFamily="66" charset="0"/>
              </a:rPr>
            </a:br>
            <a:endParaRPr lang="en-US" sz="110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16D4E7-7711-41A9-98CC-669D5C2D8E9C}"/>
              </a:ext>
            </a:extLst>
          </p:cNvPr>
          <p:cNvSpPr txBox="1"/>
          <p:nvPr/>
        </p:nvSpPr>
        <p:spPr>
          <a:xfrm>
            <a:off x="712870" y="164576"/>
            <a:ext cx="7324223" cy="58509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Comic Sans MS" panose="030F0702030302020204" pitchFamily="66" charset="0"/>
              </a:rPr>
              <a:t>Answer the questions about your last holiday.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8E77DC-F9F8-4F5A-B7D3-87F246CCD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869" y="1443789"/>
            <a:ext cx="3168087" cy="1956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56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7247012-3510-4030-9465-184940A35527}"/>
  <p:tag name="ISPRING_RESOURCE_FOLDER" val="D:\TIENG_ANH\LỚP 5\Review 2 - Period 3\"/>
  <p:tag name="ISPRING_PRESENTATION_PATH" val="D:\TIENG_ANH\LỚP 5\Review 2 - Period 3.pptx"/>
  <p:tag name="ISPRING_PROJECT_VERSION" val="9.3"/>
  <p:tag name="ISPRING_PROJECT_FOLDER_UPDATED" val="1"/>
  <p:tag name="ISPRING_SCREEN_RECS_UPDATED" val="D:\TIENG_ANH\LỚP 5\Review 2 - Period 3\"/>
</p:tagLst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9697</TotalTime>
  <Words>495</Words>
  <Application>Microsoft Office PowerPoint</Application>
  <PresentationFormat>On-screen Show (16:9)</PresentationFormat>
  <Paragraphs>119</Paragraphs>
  <Slides>19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iCiel Gotham Ultra</vt:lpstr>
      <vt:lpstr>Nixie One</vt:lpstr>
      <vt:lpstr>Glacial Indifference Bold</vt:lpstr>
      <vt:lpstr>Kirang Haerang</vt:lpstr>
      <vt:lpstr>Calibri</vt:lpstr>
      <vt:lpstr>Arial</vt:lpstr>
      <vt:lpstr>Aachen</vt:lpstr>
      <vt:lpstr>Times New Roman</vt:lpstr>
      <vt:lpstr>Comic Sans MS</vt:lpstr>
      <vt:lpstr>Nunito</vt:lpstr>
      <vt:lpstr>Math Subject for Elementary - 1st Grade: Time by Slidesgo</vt:lpstr>
      <vt:lpstr>Review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163</cp:revision>
  <dcterms:modified xsi:type="dcterms:W3CDTF">2025-01-07T02:24:06Z</dcterms:modified>
  <cp:category>9Slide.vn</cp:category>
</cp:coreProperties>
</file>