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4"/>
  </p:notesMasterIdLst>
  <p:sldIdLst>
    <p:sldId id="257" r:id="rId6"/>
    <p:sldId id="266" r:id="rId7"/>
    <p:sldId id="593" r:id="rId8"/>
    <p:sldId id="594" r:id="rId9"/>
    <p:sldId id="595" r:id="rId10"/>
    <p:sldId id="596" r:id="rId11"/>
    <p:sldId id="59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783A"/>
    <a:srgbClr val="FFFFCC"/>
    <a:srgbClr val="003366"/>
    <a:srgbClr val="FFFF99"/>
    <a:srgbClr val="FFFF66"/>
    <a:srgbClr val="FFFF00"/>
    <a:srgbClr val="FF9900"/>
    <a:srgbClr val="FFFDF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70" d="100"/>
          <a:sy n="70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9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6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16918CD-AAE7-D87D-AB6C-FEC135DE00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699" y="127000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3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9FE34-F568-F6F0-11A8-A6C76D8C8603}"/>
              </a:ext>
            </a:extLst>
          </p:cNvPr>
          <p:cNvSpPr/>
          <p:nvPr/>
        </p:nvSpPr>
        <p:spPr>
          <a:xfrm>
            <a:off x="2611120" y="731520"/>
            <a:ext cx="6116320" cy="2255520"/>
          </a:xfrm>
          <a:prstGeom prst="rect">
            <a:avLst/>
          </a:prstGeom>
          <a:solidFill>
            <a:srgbClr val="50783A"/>
          </a:solidFill>
          <a:ln>
            <a:solidFill>
              <a:srgbClr val="5078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0446B-561A-7389-778B-ABC1044C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539404"/>
            <a:ext cx="7523116" cy="2121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8F21A-8DD8-121D-335C-E0AEE236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36" y="2308314"/>
            <a:ext cx="17436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tỉ số phần trăm của hai số: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48D37-D8A6-D800-5F0B-E11CE63A3C54}"/>
              </a:ext>
            </a:extLst>
          </p:cNvPr>
          <p:cNvSpPr txBox="1"/>
          <p:nvPr/>
        </p:nvSpPr>
        <p:spPr>
          <a:xfrm>
            <a:off x="802640" y="1168400"/>
            <a:ext cx="986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49 và 70                                    b) 37,8 và 45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25ADA-13EB-DBAA-8AC7-80EA6634CA72}"/>
              </a:ext>
            </a:extLst>
          </p:cNvPr>
          <p:cNvSpPr txBox="1"/>
          <p:nvPr/>
        </p:nvSpPr>
        <p:spPr>
          <a:xfrm>
            <a:off x="325120" y="2712720"/>
            <a:ext cx="1186688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49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49 : 70 = 0,7 = 70%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37,8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37,8 : 45 = 0,84 = 84%</a:t>
            </a:r>
          </a:p>
        </p:txBody>
      </p:sp>
    </p:spTree>
    <p:extLst>
      <p:ext uri="{BB962C8B-B14F-4D97-AF65-F5344CB8AC3E}">
        <p14:creationId xmlns:p14="http://schemas.microsoft.com/office/powerpoint/2010/main" val="349394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D2EB84-C38B-EBEB-5E02-9517C2685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79659"/>
              </p:ext>
            </p:extLst>
          </p:nvPr>
        </p:nvGraphicFramePr>
        <p:xfrm>
          <a:off x="645160" y="130889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10% </a:t>
                      </a:r>
                      <a:r>
                        <a:rPr lang="fr-FR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là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1C2F35-B522-1CBB-19BF-E6B686C1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25175"/>
              </p:ext>
            </p:extLst>
          </p:nvPr>
        </p:nvGraphicFramePr>
        <p:xfrm>
          <a:off x="675640" y="27109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c) 2%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250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516D37-9B19-EF2B-093E-5F5944AD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70891"/>
              </p:ext>
            </p:extLst>
          </p:nvPr>
        </p:nvGraphicFramePr>
        <p:xfrm>
          <a:off x="6527800" y="12885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b) 50%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36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404B4C-EAD0-B79B-C82C-1765767F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27263"/>
              </p:ext>
            </p:extLst>
          </p:nvPr>
        </p:nvGraphicFramePr>
        <p:xfrm>
          <a:off x="6568440" y="2619534"/>
          <a:ext cx="3947160" cy="579120"/>
        </p:xfrm>
        <a:graphic>
          <a:graphicData uri="http://schemas.openxmlformats.org/drawingml/2006/table">
            <a:tbl>
              <a:tblPr/>
              <a:tblGrid>
                <a:gridCol w="394716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d) 11%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200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BE63F55-960F-6575-5687-5BBA7B5BA670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F4B20-9FD8-F319-1256-9F44839C144C}"/>
              </a:ext>
            </a:extLst>
          </p:cNvPr>
          <p:cNvSpPr/>
          <p:nvPr/>
        </p:nvSpPr>
        <p:spPr>
          <a:xfrm>
            <a:off x="3749040" y="272288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B82AC2-8962-5F3B-7956-9078835371BE}"/>
              </a:ext>
            </a:extLst>
          </p:cNvPr>
          <p:cNvSpPr/>
          <p:nvPr/>
        </p:nvSpPr>
        <p:spPr>
          <a:xfrm>
            <a:off x="9641840" y="128016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37B60B-BFF1-850C-8F00-A0F8033B7E09}"/>
              </a:ext>
            </a:extLst>
          </p:cNvPr>
          <p:cNvSpPr/>
          <p:nvPr/>
        </p:nvSpPr>
        <p:spPr>
          <a:xfrm>
            <a:off x="9895840" y="266192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4DF5D7-D095-1B62-734D-EFAB409C144E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8345A0-061D-3AED-BABB-AF5B3FF8E82A}"/>
              </a:ext>
            </a:extLst>
          </p:cNvPr>
          <p:cNvSpPr/>
          <p:nvPr/>
        </p:nvSpPr>
        <p:spPr>
          <a:xfrm>
            <a:off x="9631680" y="12903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16864-BB50-8534-B86E-53991F15C8DD}"/>
              </a:ext>
            </a:extLst>
          </p:cNvPr>
          <p:cNvSpPr/>
          <p:nvPr/>
        </p:nvSpPr>
        <p:spPr>
          <a:xfrm>
            <a:off x="3749040" y="2722880"/>
            <a:ext cx="65024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601CA0-9B80-5CE3-E275-591AD773DA58}"/>
              </a:ext>
            </a:extLst>
          </p:cNvPr>
          <p:cNvSpPr/>
          <p:nvPr/>
        </p:nvSpPr>
        <p:spPr>
          <a:xfrm>
            <a:off x="9834880" y="26619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5910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31676" y="118331"/>
            <a:ext cx="9886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thu hoạch táo, người ta lấy ra một thùng táo 30 kg thì thấy có 1,5 kg táo bị sâu.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Hỏi tỉ lệ táo bị sâu là bao nhiêu phần trăm?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Với tỉ lệ táo bị sâu đó, nếu lấy ra thùng táo nặng 80 kg thì có bao nhiêu ki-lô-gam táo không bị sâu?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7D499-842F-A83F-53F1-3FB747F4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749" y="3007360"/>
            <a:ext cx="4249183" cy="2566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</a:t>
            </a: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iải: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Tỉ lệ phần trăm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 : 30 = 0,05 = 5%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lấy ra thùng táo nặng 80 kg thì số ki-lô-gam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5 : 100 = 4 (kg)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ki-lô-gam táo không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– 4 = 76 (kg)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a) 5%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b) 76 kg.</a:t>
            </a:r>
          </a:p>
        </p:txBody>
      </p:sp>
    </p:spTree>
    <p:extLst>
      <p:ext uri="{BB962C8B-B14F-4D97-AF65-F5344CB8AC3E}">
        <p14:creationId xmlns:p14="http://schemas.microsoft.com/office/powerpoint/2010/main" val="1375049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/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Mẹ cho Mai và Mi một số kẹo. Mai nói rằng: “Tỉ số của số kẹo em có và số kẹo chị có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.”. Mi trả lời: “Em chưa biết tỉ số là gì, em chỉ biết rằng số kẹo của em hơn của chị đúng 6 cái thôi!”. Tính số kẹo của mỗi người.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blipFill>
                <a:blip r:embed="rId3"/>
                <a:stretch>
                  <a:fillRect l="-1548" t="-3430" r="-2321" b="-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467360" y="22352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A1CEA-222F-D033-27F5-9F50D1F8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40" y="2335086"/>
            <a:ext cx="3332480" cy="3363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 descr="Toán lớp 5 Kết nối tri thức Bài 44: Luyện tập chung (trang 28) | Giải Toán lớp 5">
            <a:extLst>
              <a:ext uri="{FF2B5EF4-FFF2-40B4-BE49-F238E27FC236}">
                <a16:creationId xmlns:a16="http://schemas.microsoft.com/office/drawing/2014/main" id="{5119A405-145F-1BAE-1015-7151A89C8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4" y="3834764"/>
            <a:ext cx="6130925" cy="269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15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2275840" y="548640"/>
            <a:ext cx="726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 số phần bằng nhau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2 = 3 (phần)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3 × 5 = 10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Mai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– 6 = 4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Mi: 10 cái kẹo;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Mai: 4 cái kẹo.</a:t>
            </a:r>
          </a:p>
        </p:txBody>
      </p:sp>
    </p:spTree>
    <p:extLst>
      <p:ext uri="{BB962C8B-B14F-4D97-AF65-F5344CB8AC3E}">
        <p14:creationId xmlns:p14="http://schemas.microsoft.com/office/powerpoint/2010/main" val="1060956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8EA8C706-513C-3309-41B5-20DF49966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F7E8844-4E97-235C-A18A-11BFDDC63AE7}"/>
              </a:ext>
            </a:extLst>
          </p:cNvPr>
          <p:cNvGrpSpPr/>
          <p:nvPr/>
        </p:nvGrpSpPr>
        <p:grpSpPr>
          <a:xfrm>
            <a:off x="4804244" y="602011"/>
            <a:ext cx="6946755" cy="2557749"/>
            <a:chOff x="-541920" y="2276853"/>
            <a:chExt cx="7173783" cy="4749060"/>
          </a:xfrm>
        </p:grpSpPr>
        <p:sp>
          <p:nvSpPr>
            <p:cNvPr id="7" name="Bong bóng Lời nói: Hình chữ nhật với Góc Tròn 6">
              <a:extLst>
                <a:ext uri="{FF2B5EF4-FFF2-40B4-BE49-F238E27FC236}">
                  <a16:creationId xmlns:a16="http://schemas.microsoft.com/office/drawing/2014/main" id="{B281A298-ACDC-94F2-5CB8-5210C0F60D57}"/>
                </a:ext>
              </a:extLst>
            </p:cNvPr>
            <p:cNvSpPr/>
            <p:nvPr/>
          </p:nvSpPr>
          <p:spPr>
            <a:xfrm>
              <a:off x="-541920" y="2276853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6946755"/>
                        <a:gd name="connsiteY0" fmla="*/ 409832 h 2458941"/>
                        <a:gd name="connsiteX1" fmla="*/ 409832 w 6946755"/>
                        <a:gd name="connsiteY1" fmla="*/ 0 h 2458941"/>
                        <a:gd name="connsiteX2" fmla="*/ 1157793 w 6946755"/>
                        <a:gd name="connsiteY2" fmla="*/ 0 h 2458941"/>
                        <a:gd name="connsiteX3" fmla="*/ 1157793 w 6946755"/>
                        <a:gd name="connsiteY3" fmla="*/ 0 h 2458941"/>
                        <a:gd name="connsiteX4" fmla="*/ 2894481 w 6946755"/>
                        <a:gd name="connsiteY4" fmla="*/ 0 h 2458941"/>
                        <a:gd name="connsiteX5" fmla="*/ 6536923 w 6946755"/>
                        <a:gd name="connsiteY5" fmla="*/ 0 h 2458941"/>
                        <a:gd name="connsiteX6" fmla="*/ 6946755 w 6946755"/>
                        <a:gd name="connsiteY6" fmla="*/ 409832 h 2458941"/>
                        <a:gd name="connsiteX7" fmla="*/ 6946755 w 6946755"/>
                        <a:gd name="connsiteY7" fmla="*/ 1434382 h 2458941"/>
                        <a:gd name="connsiteX8" fmla="*/ 6946755 w 6946755"/>
                        <a:gd name="connsiteY8" fmla="*/ 1434382 h 2458941"/>
                        <a:gd name="connsiteX9" fmla="*/ 6946755 w 6946755"/>
                        <a:gd name="connsiteY9" fmla="*/ 2049118 h 2458941"/>
                        <a:gd name="connsiteX10" fmla="*/ 6946755 w 6946755"/>
                        <a:gd name="connsiteY10" fmla="*/ 2049109 h 2458941"/>
                        <a:gd name="connsiteX11" fmla="*/ 6536923 w 6946755"/>
                        <a:gd name="connsiteY11" fmla="*/ 2458941 h 2458941"/>
                        <a:gd name="connsiteX12" fmla="*/ 2894481 w 6946755"/>
                        <a:gd name="connsiteY12" fmla="*/ 2458941 h 2458941"/>
                        <a:gd name="connsiteX13" fmla="*/ 1157793 w 6946755"/>
                        <a:gd name="connsiteY13" fmla="*/ 2458941 h 2458941"/>
                        <a:gd name="connsiteX14" fmla="*/ 1157793 w 6946755"/>
                        <a:gd name="connsiteY14" fmla="*/ 2458941 h 2458941"/>
                        <a:gd name="connsiteX15" fmla="*/ 409832 w 6946755"/>
                        <a:gd name="connsiteY15" fmla="*/ 2458941 h 2458941"/>
                        <a:gd name="connsiteX16" fmla="*/ 0 w 6946755"/>
                        <a:gd name="connsiteY16" fmla="*/ 2049109 h 2458941"/>
                        <a:gd name="connsiteX17" fmla="*/ 0 w 6946755"/>
                        <a:gd name="connsiteY17" fmla="*/ 2049118 h 2458941"/>
                        <a:gd name="connsiteX18" fmla="*/ -1252847 w 6946755"/>
                        <a:gd name="connsiteY18" fmla="*/ 1542395 h 2458941"/>
                        <a:gd name="connsiteX19" fmla="*/ 0 w 6946755"/>
                        <a:gd name="connsiteY19" fmla="*/ 1434382 h 2458941"/>
                        <a:gd name="connsiteX20" fmla="*/ 0 w 6946755"/>
                        <a:gd name="connsiteY20" fmla="*/ 409832 h 2458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946755" h="2458941" fill="none" extrusionOk="0">
                          <a:moveTo>
                            <a:pt x="0" y="409832"/>
                          </a:moveTo>
                          <a:cubicBezTo>
                            <a:pt x="-6870" y="190376"/>
                            <a:pt x="202774" y="-5347"/>
                            <a:pt x="409832" y="0"/>
                          </a:cubicBezTo>
                          <a:cubicBezTo>
                            <a:pt x="612777" y="-2500"/>
                            <a:pt x="932571" y="-7755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468849" y="-130532"/>
                            <a:pt x="2560861" y="19859"/>
                            <a:pt x="2894481" y="0"/>
                          </a:cubicBezTo>
                          <a:cubicBezTo>
                            <a:pt x="4175669" y="-129750"/>
                            <a:pt x="5319634" y="-136541"/>
                            <a:pt x="6536923" y="0"/>
                          </a:cubicBezTo>
                          <a:cubicBezTo>
                            <a:pt x="6757927" y="27600"/>
                            <a:pt x="6964982" y="207226"/>
                            <a:pt x="6946755" y="409832"/>
                          </a:cubicBezTo>
                          <a:cubicBezTo>
                            <a:pt x="6961058" y="657108"/>
                            <a:pt x="7023404" y="941700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7195" y="1628136"/>
                            <a:pt x="6944500" y="1757854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47283" y="2272479"/>
                            <a:pt x="6770267" y="2441802"/>
                            <a:pt x="6536923" y="2458941"/>
                          </a:cubicBezTo>
                          <a:cubicBezTo>
                            <a:pt x="4858760" y="2534629"/>
                            <a:pt x="4308567" y="2318056"/>
                            <a:pt x="2894481" y="2458941"/>
                          </a:cubicBezTo>
                          <a:cubicBezTo>
                            <a:pt x="2690983" y="2376742"/>
                            <a:pt x="1751625" y="2382060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872720" y="2410273"/>
                            <a:pt x="706330" y="2400561"/>
                            <a:pt x="409832" y="2458941"/>
                          </a:cubicBezTo>
                          <a:cubicBezTo>
                            <a:pt x="175212" y="2470082"/>
                            <a:pt x="-13016" y="2273797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384756" y="1774075"/>
                            <a:pt x="-808577" y="1714949"/>
                            <a:pt x="-1252847" y="1542395"/>
                          </a:cubicBezTo>
                          <a:cubicBezTo>
                            <a:pt x="-744464" y="1582854"/>
                            <a:pt x="-531185" y="1375694"/>
                            <a:pt x="0" y="1434382"/>
                          </a:cubicBezTo>
                          <a:cubicBezTo>
                            <a:pt x="78620" y="1121434"/>
                            <a:pt x="17463" y="598619"/>
                            <a:pt x="0" y="409832"/>
                          </a:cubicBezTo>
                          <a:close/>
                        </a:path>
                        <a:path w="6946755" h="2458941" stroke="0" extrusionOk="0">
                          <a:moveTo>
                            <a:pt x="0" y="409832"/>
                          </a:moveTo>
                          <a:cubicBezTo>
                            <a:pt x="30828" y="187149"/>
                            <a:pt x="179887" y="-4844"/>
                            <a:pt x="409832" y="0"/>
                          </a:cubicBezTo>
                          <a:cubicBezTo>
                            <a:pt x="673240" y="13664"/>
                            <a:pt x="1031586" y="-34921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681566" y="-125905"/>
                            <a:pt x="2232545" y="-78666"/>
                            <a:pt x="2894481" y="0"/>
                          </a:cubicBezTo>
                          <a:cubicBezTo>
                            <a:pt x="3471567" y="117495"/>
                            <a:pt x="5303321" y="-81622"/>
                            <a:pt x="6536923" y="0"/>
                          </a:cubicBezTo>
                          <a:cubicBezTo>
                            <a:pt x="6737272" y="-10463"/>
                            <a:pt x="6985508" y="192342"/>
                            <a:pt x="6946755" y="409832"/>
                          </a:cubicBezTo>
                          <a:cubicBezTo>
                            <a:pt x="6877215" y="598472"/>
                            <a:pt x="6882117" y="957835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3080" y="1610889"/>
                            <a:pt x="6961817" y="1890766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22754" y="2251868"/>
                            <a:pt x="6779967" y="2478233"/>
                            <a:pt x="6536923" y="2458941"/>
                          </a:cubicBezTo>
                          <a:cubicBezTo>
                            <a:pt x="5950140" y="2550629"/>
                            <a:pt x="3675169" y="2522049"/>
                            <a:pt x="2894481" y="2458941"/>
                          </a:cubicBezTo>
                          <a:cubicBezTo>
                            <a:pt x="2440002" y="2485372"/>
                            <a:pt x="1826117" y="2603852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797039" y="2414470"/>
                            <a:pt x="607796" y="2469823"/>
                            <a:pt x="409832" y="2458941"/>
                          </a:cubicBezTo>
                          <a:cubicBezTo>
                            <a:pt x="213872" y="2462821"/>
                            <a:pt x="846" y="2285694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476186" y="1769788"/>
                            <a:pt x="-1095523" y="1719665"/>
                            <a:pt x="-1252847" y="1542395"/>
                          </a:cubicBezTo>
                          <a:cubicBezTo>
                            <a:pt x="-996957" y="1517466"/>
                            <a:pt x="-238082" y="1407396"/>
                            <a:pt x="0" y="1434382"/>
                          </a:cubicBezTo>
                          <a:cubicBezTo>
                            <a:pt x="46813" y="1146144"/>
                            <a:pt x="83255" y="793208"/>
                            <a:pt x="0" y="40983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8BDB2823-620E-C67E-5C09-63441C344885}"/>
                </a:ext>
              </a:extLst>
            </p:cNvPr>
            <p:cNvSpPr txBox="1">
              <a:spLocks/>
            </p:cNvSpPr>
            <p:nvPr/>
          </p:nvSpPr>
          <p:spPr>
            <a:xfrm>
              <a:off x="-142527" y="2551381"/>
              <a:ext cx="6451052" cy="447453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 An gửi 450 000 000 đồng vào ngân hàng với lãi suất 9% một năm. Tính số tiền lãi mà chú Năm nhận được sau một năm.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477929-BE42-C0C3-40A7-E9E70C7A52BE}"/>
              </a:ext>
            </a:extLst>
          </p:cNvPr>
          <p:cNvSpPr txBox="1"/>
          <p:nvPr/>
        </p:nvSpPr>
        <p:spPr>
          <a:xfrm>
            <a:off x="3860800" y="3413760"/>
            <a:ext cx="788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450 000 000 x 9 % = 40 500 000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139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203200" y="381000"/>
            <a:ext cx="11887200" cy="60452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02CE305F-024A-43FF-D7DA-AA181BF49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/>
          <a:stretch/>
        </p:blipFill>
        <p:spPr>
          <a:xfrm>
            <a:off x="508000" y="3479800"/>
            <a:ext cx="5131373" cy="258484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8860C81-F276-B3E6-6210-6C3C4E5DCBBB}"/>
              </a:ext>
            </a:extLst>
          </p:cNvPr>
          <p:cNvSpPr/>
          <p:nvPr/>
        </p:nvSpPr>
        <p:spPr>
          <a:xfrm>
            <a:off x="3302000" y="939800"/>
            <a:ext cx="6807200" cy="1871325"/>
          </a:xfrm>
          <a:prstGeom prst="wedgeRoundRectCallout">
            <a:avLst>
              <a:gd name="adj1" fmla="val -27549"/>
              <a:gd name="adj2" fmla="val 77981"/>
              <a:gd name="adj3" fmla="val 16667"/>
            </a:avLst>
          </a:prstGeom>
          <a:solidFill>
            <a:srgbClr val="E0F2F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1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FD519B-B300-ACA5-0C31-D7AFDFAEE6A8}"/>
              </a:ext>
            </a:extLst>
          </p:cNvPr>
          <p:cNvSpPr/>
          <p:nvPr/>
        </p:nvSpPr>
        <p:spPr>
          <a:xfrm>
            <a:off x="5943600" y="3886200"/>
            <a:ext cx="5740400" cy="1625600"/>
          </a:xfrm>
          <a:prstGeom prst="roundRect">
            <a:avLst/>
          </a:prstGeom>
          <a:solidFill>
            <a:srgbClr val="F8D2E4"/>
          </a:solidFill>
          <a:ln>
            <a:solidFill>
              <a:srgbClr val="F8D2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lãi = Tiền gửi (Tiền vay) x tỉ số phần trăm lãi suất</a:t>
            </a: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4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Props1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989</TotalTime>
  <Words>436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</vt:lpstr>
      <vt:lpstr>Cambria Math</vt:lpstr>
      <vt:lpstr>Lato Regular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29</cp:revision>
  <dcterms:created xsi:type="dcterms:W3CDTF">2023-08-22T16:04:11Z</dcterms:created>
  <dcterms:modified xsi:type="dcterms:W3CDTF">2025-02-16T15:07:55Z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