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56" r:id="rId4"/>
    <p:sldId id="262" r:id="rId5"/>
    <p:sldId id="290" r:id="rId6"/>
    <p:sldId id="258" r:id="rId7"/>
    <p:sldId id="272" r:id="rId8"/>
    <p:sldId id="259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78BFC-8847-446F-89AE-975F7F49AD75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6F16-4465-4E5B-B189-EC85680F5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2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66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823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4434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4683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4410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603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539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8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56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31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2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1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8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16FEEF-8F58-B2EE-7C20-8083341457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0551D9-D5BE-AEF7-038A-485C7A3443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5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4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20.svg"/><Relationship Id="rId4" Type="http://schemas.openxmlformats.org/officeDocument/2006/relationships/image" Target="../media/image24.svg"/><Relationship Id="rId9" Type="http://schemas.openxmlformats.org/officeDocument/2006/relationships/image" Target="../media/image6.png"/><Relationship Id="rId14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.png"/><Relationship Id="rId5" Type="http://schemas.openxmlformats.org/officeDocument/2006/relationships/image" Target="../media/image11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9976938" y="-168315"/>
            <a:ext cx="4311513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2998" y="4951638"/>
            <a:ext cx="3136027" cy="31597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855425" y="-1485891"/>
            <a:ext cx="3469277" cy="434338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90847" y="362458"/>
            <a:ext cx="7028787" cy="2790646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14414" y="1837458"/>
            <a:ext cx="2000251" cy="50932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8315003" y="935917"/>
            <a:ext cx="557015" cy="5347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03989" y="808501"/>
            <a:ext cx="62114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4400" b="1">
                <a:solidFill>
                  <a:prstClr val="white"/>
                </a:solidFill>
                <a:latin typeface="Calibri"/>
              </a:rPr>
              <a:t>Thời kì trước ông, bà, bố, mẹ các em có cuộc sống như thế nào? </a:t>
            </a:r>
            <a:endParaRPr lang="en-US" sz="4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86FF4F28-8049-4ED5-A5D6-24FA51DDB543}"/>
              </a:ext>
            </a:extLst>
          </p:cNvPr>
          <p:cNvGrpSpPr/>
          <p:nvPr/>
        </p:nvGrpSpPr>
        <p:grpSpPr>
          <a:xfrm>
            <a:off x="1869523" y="3389437"/>
            <a:ext cx="7028787" cy="2065432"/>
            <a:chOff x="0" y="0"/>
            <a:chExt cx="3773388" cy="221650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CF74CE9-D335-126D-A053-9DB8822976D0}"/>
                </a:ext>
              </a:extLst>
            </p:cNvPr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B04DCA4-E40B-E3FD-FA7B-DD6CEFA8286B}"/>
              </a:ext>
            </a:extLst>
          </p:cNvPr>
          <p:cNvSpPr/>
          <p:nvPr/>
        </p:nvSpPr>
        <p:spPr>
          <a:xfrm>
            <a:off x="2382665" y="3835480"/>
            <a:ext cx="62114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4400" b="1" dirty="0">
                <a:solidFill>
                  <a:prstClr val="white"/>
                </a:solidFill>
                <a:latin typeface="Calibri"/>
              </a:rPr>
              <a:t>Thời kì đó có gì khác với ngày nay?</a:t>
            </a:r>
            <a:endParaRPr lang="en-US" sz="44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A5E12-904A-1119-8DA9-EF73CEF14B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9811" y="1201194"/>
            <a:ext cx="203014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D93AA-7623-F14F-FDB1-787BB95EF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8853" y="1928619"/>
            <a:ext cx="6285521" cy="3084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F7341C-B008-B9EC-0D9D-DBBFD2ED71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1600" y="954978"/>
            <a:ext cx="1475360" cy="1432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995890" y="-111511"/>
            <a:ext cx="3991779" cy="4997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3256">
            <a:off x="895295" y="2270758"/>
            <a:ext cx="3609871" cy="37110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3256">
            <a:off x="4322815" y="2270758"/>
            <a:ext cx="3609871" cy="37110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8814022" y="4572440"/>
            <a:ext cx="4311513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3256">
            <a:off x="7763035" y="2251708"/>
            <a:ext cx="3609871" cy="37110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7829547" y="1852907"/>
            <a:ext cx="407791" cy="3914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32574">
            <a:off x="1074124" y="3223807"/>
            <a:ext cx="3216642" cy="2721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4815" algn="just" defTabSz="609630">
              <a:lnSpc>
                <a:spcPct val="120000"/>
              </a:lnSpc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một số hiện vật của thời bao cấp và thời kì Đổi mới ở Việt Nam trên cơ sở tư liệu (tranh ảnh, hiện vật,...) sưu tầm được.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4557901" y="3558116"/>
            <a:ext cx="3139699" cy="2029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4815" algn="just" defTabSz="609630">
              <a:lnSpc>
                <a:spcPct val="120000"/>
              </a:lnSpc>
            </a:pPr>
            <a:r>
              <a:rPr lang="vi-VN" sz="26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 tầm và kể lại được một số câu chuyện về thời bao cấp trên đất nước ta.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8046757" y="3372079"/>
            <a:ext cx="3088801" cy="2502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4815" algn="just" defTabSz="609630">
              <a:lnSpc>
                <a:spcPct val="120000"/>
              </a:lnSpc>
            </a:pPr>
            <a:r>
              <a:rPr lang="vi-VN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một số thành tựu về kinh tế - xã hội của đất nước trong thời kì Đổi mới qua các tư liệu lịch sử (tranh ảnh, câu chuyện,...).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1914364" y="2767494"/>
            <a:ext cx="608252" cy="60200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55" tIns="40627" rIns="81255" bIns="40627" numCol="1" spcCol="0" rtlCol="0" fromWordArt="0" anchor="ctr" anchorCtr="0" forceAA="0" compatLnSpc="1">
            <a:noAutofit/>
          </a:bodyPr>
          <a:lstStyle/>
          <a:p>
            <a:pPr algn="ctr" defTabSz="812577"/>
            <a:endParaRPr lang="zh-CN" altLang="en-US" sz="1599">
              <a:solidFill>
                <a:srgbClr val="605448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3554042" y="6723939"/>
            <a:ext cx="648430" cy="655163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255" tIns="40627" rIns="81255" bIns="40627" numCol="1" spcCol="0" rtlCol="0" fromWordArt="0" anchor="ctr" anchorCtr="0" forceAA="0" compatLnSpc="1">
              <a:noAutofit/>
            </a:bodyPr>
            <a:lstStyle/>
            <a:p>
              <a:pPr algn="ctr" defTabSz="812577"/>
              <a:endParaRPr lang="zh-CN" altLang="en-US" sz="1599">
                <a:solidFill>
                  <a:srgbClr val="605448"/>
                </a:solidFill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08340" tIns="54170" rIns="108340" bIns="54170" numCol="1" anchor="t" anchorCtr="0" compatLnSpc="1"/>
              <a:lstStyle/>
              <a:p>
                <a:pPr defTabSz="812577"/>
                <a:endParaRPr lang="zh-CN" altLang="en-US" sz="1599" dirty="0">
                  <a:solidFill>
                    <a:srgbClr val="605448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5578579" y="2816454"/>
            <a:ext cx="608252" cy="60200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55" tIns="40627" rIns="81255" bIns="40627" numCol="1" spcCol="0" rtlCol="0" fromWordArt="0" anchor="ctr" anchorCtr="0" forceAA="0" compatLnSpc="1">
            <a:noAutofit/>
          </a:bodyPr>
          <a:lstStyle/>
          <a:p>
            <a:pPr algn="ctr" defTabSz="812577"/>
            <a:endParaRPr lang="zh-CN" altLang="en-US" sz="1599">
              <a:solidFill>
                <a:srgbClr val="605448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9085721" y="2683409"/>
            <a:ext cx="608252" cy="60200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55" tIns="40627" rIns="81255" bIns="40627" numCol="1" spcCol="0" rtlCol="0" fromWordArt="0" anchor="ctr" anchorCtr="0" forceAA="0" compatLnSpc="1">
            <a:noAutofit/>
          </a:bodyPr>
          <a:lstStyle/>
          <a:p>
            <a:pPr algn="ctr" defTabSz="812577"/>
            <a:endParaRPr lang="zh-CN" altLang="en-US" sz="1599">
              <a:solidFill>
                <a:srgbClr val="605448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029076" y="2748479"/>
            <a:ext cx="42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4000" dirty="0">
                <a:solidFill>
                  <a:prstClr val="black"/>
                </a:solidFill>
                <a:latin typeface="Calibri"/>
              </a:rPr>
              <a:t>1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674731" y="2783354"/>
            <a:ext cx="42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4000" dirty="0">
                <a:solidFill>
                  <a:prstClr val="black"/>
                </a:solidFill>
                <a:latin typeface="Calibri"/>
              </a:rPr>
              <a:t>2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178264" y="2655633"/>
            <a:ext cx="42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4000" dirty="0">
                <a:solidFill>
                  <a:prstClr val="black"/>
                </a:solidFill>
                <a:latin typeface="Calibri"/>
              </a:rPr>
              <a:t>3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E91B33-4576-E00F-1E57-91111B6BBE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5319" y="592232"/>
            <a:ext cx="8882642" cy="2219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7048322" cy="2246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2322" y="0"/>
            <a:ext cx="7048322" cy="22466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38570"/>
            <a:ext cx="2709118" cy="2933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8800" y="1123326"/>
            <a:ext cx="2370633" cy="4741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52462" y="3920618"/>
            <a:ext cx="3556971" cy="3246544"/>
          </a:xfrm>
          <a:prstGeom prst="rect">
            <a:avLst/>
          </a:prstGeom>
        </p:spPr>
      </p:pic>
      <p:pic>
        <p:nvPicPr>
          <p:cNvPr id="10" name="Picture 9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518FE9A3-1C73-DC3F-87B1-34FB0D814B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28" y="1658973"/>
            <a:ext cx="8509709" cy="2892707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BE83D73-7D75-8559-4C82-7681E22AC1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45" y="5737245"/>
            <a:ext cx="1120755" cy="112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6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85509" flipH="1">
            <a:off x="-502679" y="-1882711"/>
            <a:ext cx="4864375" cy="60899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41009" y="685800"/>
            <a:ext cx="9509982" cy="1734237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12727" y="5209350"/>
            <a:ext cx="3505095" cy="35315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41009" y="2644432"/>
            <a:ext cx="9509982" cy="3460575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18893">
            <a:off x="-1712024" y="1958672"/>
            <a:ext cx="3767325" cy="2623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77776" flipH="1">
            <a:off x="10417879" y="3803286"/>
            <a:ext cx="3137263" cy="281212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06048" y="1419888"/>
            <a:ext cx="8776879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20"/>
              </a:lnSpc>
            </a:pPr>
            <a:r>
              <a:rPr lang="en-GB" sz="9200" b="1" spc="-51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 ĐỘNG 1</a:t>
            </a:r>
            <a:endParaRPr lang="en-US" sz="9200" b="1" spc="-51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59447" y="3429001"/>
            <a:ext cx="7854589" cy="1477327"/>
          </a:xfrm>
          <a:prstGeom prst="rect">
            <a:avLst/>
          </a:prstGeom>
        </p:spPr>
        <p:txBody>
          <a:bodyPr lIns="0" tIns="0" rIns="0" bIns="0" numCol="1" rtlCol="0" anchor="t">
            <a:prstTxWarp prst="textWave4">
              <a:avLst/>
            </a:prstTxWarp>
            <a:spAutoFit/>
          </a:bodyPr>
          <a:lstStyle/>
          <a:p>
            <a:pPr algn="ctr" defTabSz="609630" eaLnBrk="0" hangingPunct="0">
              <a:lnSpc>
                <a:spcPct val="120000"/>
              </a:lnSpc>
            </a:pPr>
            <a:r>
              <a:rPr lang="vi-VN" sz="6000" b="1" dirty="0">
                <a:solidFill>
                  <a:srgbClr val="F79646">
                    <a:lumMod val="50000"/>
                  </a:srgbClr>
                </a:solidFill>
                <a:latin typeface="Calibri"/>
                <a:cs typeface="Times New Roman" pitchFamily="18" charset="0"/>
              </a:rPr>
              <a:t>Tìm hiểu đất nước trước thời kì Đổi mới </a:t>
            </a:r>
            <a:endParaRPr lang="en-US" sz="6000" b="1" dirty="0">
              <a:solidFill>
                <a:srgbClr val="F79646">
                  <a:lumMod val="50000"/>
                </a:srgbClr>
              </a:solidFill>
              <a:latin typeface="Calibri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508000" y="406400"/>
            <a:ext cx="11125200" cy="60452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39296" y="764912"/>
            <a:ext cx="10296789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609630"/>
            <a:r>
              <a:rPr lang="en-US" altLang="vi-VN" sz="3300" b="1" dirty="0">
                <a:solidFill>
                  <a:srgbClr val="F79646">
                    <a:lumMod val="50000"/>
                  </a:srgbClr>
                </a:solidFill>
                <a:latin typeface="Calibri"/>
                <a:ea typeface="SimSun" pitchFamily="2" charset="-122"/>
                <a:sym typeface="Arial" charset="0"/>
              </a:rPr>
              <a:t>   </a:t>
            </a:r>
            <a:r>
              <a:rPr lang="vi-VN" altLang="vi-VN" sz="3300" b="1" dirty="0">
                <a:solidFill>
                  <a:srgbClr val="F79646">
                    <a:lumMod val="50000"/>
                  </a:srgbClr>
                </a:solidFill>
                <a:latin typeface="Calibri"/>
                <a:ea typeface="SimSun" pitchFamily="2" charset="-122"/>
                <a:sym typeface="Arial" charset="0"/>
              </a:rPr>
              <a:t>Đất nước trước thời kì </a:t>
            </a:r>
            <a:r>
              <a:rPr lang="en-US" altLang="vi-VN" sz="3300" b="1">
                <a:solidFill>
                  <a:srgbClr val="F79646">
                    <a:lumMod val="50000"/>
                  </a:srgbClr>
                </a:solidFill>
                <a:latin typeface="Calibri"/>
                <a:ea typeface="SimSun" pitchFamily="2" charset="-122"/>
                <a:sym typeface="Arial" charset="0"/>
              </a:rPr>
              <a:t>đ</a:t>
            </a:r>
            <a:r>
              <a:rPr lang="vi-VN" altLang="vi-VN" sz="3300" b="1">
                <a:solidFill>
                  <a:srgbClr val="F79646">
                    <a:lumMod val="50000"/>
                  </a:srgbClr>
                </a:solidFill>
                <a:latin typeface="Calibri"/>
                <a:ea typeface="SimSun" pitchFamily="2" charset="-122"/>
                <a:sym typeface="Arial" charset="0"/>
              </a:rPr>
              <a:t>ổi </a:t>
            </a:r>
            <a:r>
              <a:rPr lang="vi-VN" altLang="vi-VN" sz="3300" b="1" dirty="0">
                <a:solidFill>
                  <a:srgbClr val="F79646">
                    <a:lumMod val="50000"/>
                  </a:srgbClr>
                </a:solidFill>
                <a:latin typeface="Calibri"/>
                <a:ea typeface="SimSun" pitchFamily="2" charset="-122"/>
                <a:sym typeface="Arial" charset="0"/>
              </a:rPr>
              <a:t>mới là thời kì bao cấp, diễn ra trên phạm vi cả nước từ sau khi đất nước thống nhất đến khi Đổi mới (1976 – 1986). Trong thời kì này, Nhà nước nắm quyền phân phối hầu hết các loại hàng hoá, hạn chế trao đổi bằng tiền mặt . Hàng hoá được cung cấp cho những người làm việc trong các cơ quan nhà nước, các nhà máy, xí nghiệp</a:t>
            </a:r>
            <a:r>
              <a:rPr lang="en-US" altLang="vi-VN" sz="3300" b="1" dirty="0">
                <a:solidFill>
                  <a:srgbClr val="F79646">
                    <a:lumMod val="50000"/>
                  </a:srgbClr>
                </a:solidFill>
                <a:latin typeface="Calibri"/>
                <a:ea typeface="SimSun" pitchFamily="2" charset="-122"/>
                <a:sym typeface="Arial" charset="0"/>
              </a:rPr>
              <a:t>,… </a:t>
            </a:r>
            <a:r>
              <a:rPr lang="vi-VN" altLang="vi-VN" sz="3300" b="1" dirty="0">
                <a:solidFill>
                  <a:srgbClr val="F79646">
                    <a:lumMod val="50000"/>
                  </a:srgbClr>
                </a:solidFill>
                <a:latin typeface="Calibri"/>
                <a:ea typeface="SimSun" pitchFamily="2" charset="-122"/>
                <a:sym typeface="Arial" charset="0"/>
              </a:rPr>
              <a:t>chủ yếu qua chế độ tem, phiếu . Lương thực, thực phẩm được phân phối theo đầu người, thông qua tem, phiếu, sổ, bìa, trong đó quan trọng nhất là sổ lương thực</a:t>
            </a: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6400" y="482600"/>
            <a:ext cx="11176000" cy="59944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0ECF8F2C-2FFB-B860-2A3F-D6076040797B}"/>
              </a:ext>
            </a:extLst>
          </p:cNvPr>
          <p:cNvGrpSpPr/>
          <p:nvPr/>
        </p:nvGrpSpPr>
        <p:grpSpPr>
          <a:xfrm>
            <a:off x="947057" y="228600"/>
            <a:ext cx="7952847" cy="1727200"/>
            <a:chOff x="0" y="0"/>
            <a:chExt cx="13837408" cy="1577677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B5ABD39A-AED8-9D92-CB86-EBD2ABA3809E}"/>
                </a:ext>
              </a:extLst>
            </p:cNvPr>
            <p:cNvGrpSpPr/>
            <p:nvPr/>
          </p:nvGrpSpPr>
          <p:grpSpPr>
            <a:xfrm>
              <a:off x="0" y="0"/>
              <a:ext cx="13837408" cy="1577677"/>
              <a:chOff x="0" y="0"/>
              <a:chExt cx="3056431" cy="348480"/>
            </a:xfrm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8087059-B1AF-3097-7295-FB35DBD0A3F5}"/>
                  </a:ext>
                </a:extLst>
              </p:cNvPr>
              <p:cNvSpPr/>
              <p:nvPr/>
            </p:nvSpPr>
            <p:spPr>
              <a:xfrm>
                <a:off x="-127" y="0"/>
                <a:ext cx="3056685" cy="348353"/>
              </a:xfrm>
              <a:custGeom>
                <a:avLst/>
                <a:gdLst/>
                <a:ahLst/>
                <a:cxnLst/>
                <a:rect l="l" t="t" r="r" b="b"/>
                <a:pathLst>
                  <a:path w="3056685" h="348353">
                    <a:moveTo>
                      <a:pt x="3056557" y="172716"/>
                    </a:moveTo>
                    <a:cubicBezTo>
                      <a:pt x="3056557" y="176526"/>
                      <a:pt x="3056557" y="180335"/>
                      <a:pt x="3056303" y="184018"/>
                    </a:cubicBezTo>
                    <a:cubicBezTo>
                      <a:pt x="3055034" y="210686"/>
                      <a:pt x="3047287" y="231767"/>
                      <a:pt x="3042334" y="243324"/>
                    </a:cubicBezTo>
                    <a:lnTo>
                      <a:pt x="3039285" y="253230"/>
                    </a:lnTo>
                    <a:cubicBezTo>
                      <a:pt x="3033316" y="262120"/>
                      <a:pt x="3029125" y="271264"/>
                      <a:pt x="3019347" y="282186"/>
                    </a:cubicBezTo>
                    <a:cubicBezTo>
                      <a:pt x="3014902" y="288282"/>
                      <a:pt x="3017696" y="286631"/>
                      <a:pt x="3020109" y="283964"/>
                    </a:cubicBezTo>
                    <a:cubicBezTo>
                      <a:pt x="3015537" y="288917"/>
                      <a:pt x="3011219" y="293616"/>
                      <a:pt x="3007281" y="297934"/>
                    </a:cubicBezTo>
                    <a:cubicBezTo>
                      <a:pt x="3003091" y="302125"/>
                      <a:pt x="2999153" y="305681"/>
                      <a:pt x="2996232" y="307713"/>
                    </a:cubicBezTo>
                    <a:lnTo>
                      <a:pt x="2997503" y="305808"/>
                    </a:lnTo>
                    <a:cubicBezTo>
                      <a:pt x="2981374" y="317111"/>
                      <a:pt x="2974007" y="327525"/>
                      <a:pt x="2953180" y="335145"/>
                    </a:cubicBezTo>
                    <a:lnTo>
                      <a:pt x="2953180" y="334764"/>
                    </a:lnTo>
                    <a:cubicBezTo>
                      <a:pt x="2944544" y="337431"/>
                      <a:pt x="2935527" y="342638"/>
                      <a:pt x="2927906" y="344924"/>
                    </a:cubicBezTo>
                    <a:cubicBezTo>
                      <a:pt x="2916984" y="346956"/>
                      <a:pt x="2926509" y="343273"/>
                      <a:pt x="2917619" y="344797"/>
                    </a:cubicBezTo>
                    <a:cubicBezTo>
                      <a:pt x="2914191" y="347210"/>
                      <a:pt x="2904412" y="347972"/>
                      <a:pt x="2894759" y="348353"/>
                    </a:cubicBezTo>
                    <a:cubicBezTo>
                      <a:pt x="2898569" y="347972"/>
                      <a:pt x="2902506" y="347464"/>
                      <a:pt x="2905935" y="346829"/>
                    </a:cubicBezTo>
                    <a:cubicBezTo>
                      <a:pt x="2902125" y="347210"/>
                      <a:pt x="2897934" y="347337"/>
                      <a:pt x="2893871" y="347464"/>
                    </a:cubicBezTo>
                    <a:cubicBezTo>
                      <a:pt x="2890060" y="347718"/>
                      <a:pt x="2885869" y="347718"/>
                      <a:pt x="2883330" y="347464"/>
                    </a:cubicBezTo>
                    <a:cubicBezTo>
                      <a:pt x="2873297" y="347083"/>
                      <a:pt x="2753085" y="347337"/>
                      <a:pt x="2631430" y="345940"/>
                    </a:cubicBezTo>
                    <a:cubicBezTo>
                      <a:pt x="2213136" y="347083"/>
                      <a:pt x="1588195" y="347591"/>
                      <a:pt x="966588" y="347845"/>
                    </a:cubicBezTo>
                    <a:cubicBezTo>
                      <a:pt x="656617" y="347972"/>
                      <a:pt x="346647" y="348099"/>
                      <a:pt x="192659" y="348226"/>
                    </a:cubicBezTo>
                    <a:cubicBezTo>
                      <a:pt x="187325" y="348226"/>
                      <a:pt x="181991" y="348353"/>
                      <a:pt x="176911" y="348353"/>
                    </a:cubicBezTo>
                    <a:cubicBezTo>
                      <a:pt x="171577" y="348353"/>
                      <a:pt x="164719" y="347972"/>
                      <a:pt x="159131" y="347718"/>
                    </a:cubicBezTo>
                    <a:cubicBezTo>
                      <a:pt x="147447" y="346575"/>
                      <a:pt x="136779" y="344670"/>
                      <a:pt x="127508" y="342003"/>
                    </a:cubicBezTo>
                    <a:lnTo>
                      <a:pt x="129540" y="342257"/>
                    </a:lnTo>
                    <a:cubicBezTo>
                      <a:pt x="117475" y="339082"/>
                      <a:pt x="96393" y="332224"/>
                      <a:pt x="74676" y="316984"/>
                    </a:cubicBezTo>
                    <a:cubicBezTo>
                      <a:pt x="53086" y="301998"/>
                      <a:pt x="30988" y="278884"/>
                      <a:pt x="17526" y="250563"/>
                    </a:cubicBezTo>
                    <a:cubicBezTo>
                      <a:pt x="10160" y="235958"/>
                      <a:pt x="5334" y="220465"/>
                      <a:pt x="2540" y="205099"/>
                    </a:cubicBezTo>
                    <a:cubicBezTo>
                      <a:pt x="2159" y="203448"/>
                      <a:pt x="1651" y="201797"/>
                      <a:pt x="1270" y="200273"/>
                    </a:cubicBezTo>
                    <a:cubicBezTo>
                      <a:pt x="762" y="194685"/>
                      <a:pt x="0" y="186050"/>
                      <a:pt x="127" y="175764"/>
                    </a:cubicBezTo>
                    <a:cubicBezTo>
                      <a:pt x="127" y="171954"/>
                      <a:pt x="127" y="168144"/>
                      <a:pt x="381" y="164461"/>
                    </a:cubicBezTo>
                    <a:cubicBezTo>
                      <a:pt x="1651" y="137793"/>
                      <a:pt x="9398" y="116713"/>
                      <a:pt x="14351" y="105156"/>
                    </a:cubicBezTo>
                    <a:lnTo>
                      <a:pt x="17272" y="95250"/>
                    </a:lnTo>
                    <a:cubicBezTo>
                      <a:pt x="23241" y="86360"/>
                      <a:pt x="27432" y="77216"/>
                      <a:pt x="37211" y="66294"/>
                    </a:cubicBezTo>
                    <a:cubicBezTo>
                      <a:pt x="41656" y="60198"/>
                      <a:pt x="38862" y="61849"/>
                      <a:pt x="36449" y="64516"/>
                    </a:cubicBezTo>
                    <a:cubicBezTo>
                      <a:pt x="41021" y="59563"/>
                      <a:pt x="45339" y="54864"/>
                      <a:pt x="49276" y="50546"/>
                    </a:cubicBezTo>
                    <a:cubicBezTo>
                      <a:pt x="53467" y="46355"/>
                      <a:pt x="57404" y="42799"/>
                      <a:pt x="60325" y="40767"/>
                    </a:cubicBezTo>
                    <a:lnTo>
                      <a:pt x="59055" y="42672"/>
                    </a:lnTo>
                    <a:cubicBezTo>
                      <a:pt x="75184" y="31369"/>
                      <a:pt x="78359" y="23749"/>
                      <a:pt x="99187" y="16002"/>
                    </a:cubicBezTo>
                    <a:lnTo>
                      <a:pt x="106045" y="12700"/>
                    </a:lnTo>
                    <a:cubicBezTo>
                      <a:pt x="114681" y="10033"/>
                      <a:pt x="121031" y="5715"/>
                      <a:pt x="128651" y="3429"/>
                    </a:cubicBezTo>
                    <a:cubicBezTo>
                      <a:pt x="139573" y="1397"/>
                      <a:pt x="130048" y="5080"/>
                      <a:pt x="138938" y="3556"/>
                    </a:cubicBezTo>
                    <a:cubicBezTo>
                      <a:pt x="142367" y="1143"/>
                      <a:pt x="152146" y="381"/>
                      <a:pt x="161798" y="0"/>
                    </a:cubicBezTo>
                    <a:cubicBezTo>
                      <a:pt x="151130" y="889"/>
                      <a:pt x="139192" y="3683"/>
                      <a:pt x="140335" y="5080"/>
                    </a:cubicBezTo>
                    <a:cubicBezTo>
                      <a:pt x="143129" y="4572"/>
                      <a:pt x="144780" y="4445"/>
                      <a:pt x="145923" y="4318"/>
                    </a:cubicBezTo>
                    <a:lnTo>
                      <a:pt x="157226" y="1524"/>
                    </a:lnTo>
                    <a:cubicBezTo>
                      <a:pt x="161671" y="762"/>
                      <a:pt x="169291" y="635"/>
                      <a:pt x="173228" y="889"/>
                    </a:cubicBezTo>
                    <a:cubicBezTo>
                      <a:pt x="183261" y="1270"/>
                      <a:pt x="195707" y="1016"/>
                      <a:pt x="224991" y="2413"/>
                    </a:cubicBezTo>
                    <a:cubicBezTo>
                      <a:pt x="643285" y="1270"/>
                      <a:pt x="1268226" y="762"/>
                      <a:pt x="1889833" y="508"/>
                    </a:cubicBezTo>
                    <a:cubicBezTo>
                      <a:pt x="2199804" y="381"/>
                      <a:pt x="2509775" y="254"/>
                      <a:pt x="2793081" y="127"/>
                    </a:cubicBezTo>
                    <a:cubicBezTo>
                      <a:pt x="2863074" y="127"/>
                      <a:pt x="2874566" y="0"/>
                      <a:pt x="2879647" y="0"/>
                    </a:cubicBezTo>
                    <a:cubicBezTo>
                      <a:pt x="2884981" y="0"/>
                      <a:pt x="2891838" y="381"/>
                      <a:pt x="2897427" y="635"/>
                    </a:cubicBezTo>
                    <a:cubicBezTo>
                      <a:pt x="2909110" y="1778"/>
                      <a:pt x="2919778" y="3683"/>
                      <a:pt x="2929050" y="6350"/>
                    </a:cubicBezTo>
                    <a:lnTo>
                      <a:pt x="2926891" y="6096"/>
                    </a:lnTo>
                    <a:cubicBezTo>
                      <a:pt x="2938956" y="9271"/>
                      <a:pt x="2960038" y="16129"/>
                      <a:pt x="2981755" y="31369"/>
                    </a:cubicBezTo>
                    <a:cubicBezTo>
                      <a:pt x="3003344" y="46355"/>
                      <a:pt x="3025443" y="69469"/>
                      <a:pt x="3038905" y="97790"/>
                    </a:cubicBezTo>
                    <a:cubicBezTo>
                      <a:pt x="3046271" y="112395"/>
                      <a:pt x="3051097" y="127888"/>
                      <a:pt x="3053891" y="143254"/>
                    </a:cubicBezTo>
                    <a:cubicBezTo>
                      <a:pt x="3054272" y="144905"/>
                      <a:pt x="3054780" y="146556"/>
                      <a:pt x="3055160" y="148080"/>
                    </a:cubicBezTo>
                    <a:cubicBezTo>
                      <a:pt x="3055922" y="153921"/>
                      <a:pt x="3056685" y="162430"/>
                      <a:pt x="3056557" y="172716"/>
                    </a:cubicBezTo>
                    <a:close/>
                  </a:path>
                </a:pathLst>
              </a:custGeom>
              <a:solidFill>
                <a:srgbClr val="FFFBE9"/>
              </a:solidFill>
            </p:spPr>
            <p:txBody>
              <a:bodyPr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DE8CE02-E5C2-295B-33FE-4CC8738327C5}"/>
                </a:ext>
              </a:extLst>
            </p:cNvPr>
            <p:cNvSpPr txBox="1"/>
            <p:nvPr/>
          </p:nvSpPr>
          <p:spPr>
            <a:xfrm>
              <a:off x="914400" y="102409"/>
              <a:ext cx="12332810" cy="1287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 nước giai đoạn trước 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hời kì 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ổi mới gọi là gì?</a:t>
              </a:r>
            </a:p>
          </p:txBody>
        </p:sp>
      </p:grpSp>
      <p:sp>
        <p:nvSpPr>
          <p:cNvPr id="26" name="Freeform 16">
            <a:extLst>
              <a:ext uri="{FF2B5EF4-FFF2-40B4-BE49-F238E27FC236}">
                <a16:creationId xmlns:a16="http://schemas.microsoft.com/office/drawing/2014/main" id="{C60F1457-8079-2B3F-F807-C573BC3108F6}"/>
              </a:ext>
            </a:extLst>
          </p:cNvPr>
          <p:cNvSpPr/>
          <p:nvPr/>
        </p:nvSpPr>
        <p:spPr>
          <a:xfrm>
            <a:off x="8559970" y="1213934"/>
            <a:ext cx="2568598" cy="5392095"/>
          </a:xfrm>
          <a:custGeom>
            <a:avLst/>
            <a:gdLst/>
            <a:ahLst/>
            <a:cxnLst/>
            <a:rect l="l" t="t" r="r" b="b"/>
            <a:pathLst>
              <a:path w="3852897" h="8088142">
                <a:moveTo>
                  <a:pt x="0" y="0"/>
                </a:moveTo>
                <a:lnTo>
                  <a:pt x="3852897" y="0"/>
                </a:lnTo>
                <a:lnTo>
                  <a:pt x="3852897" y="8088142"/>
                </a:lnTo>
                <a:lnTo>
                  <a:pt x="0" y="8088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E40A0750-037D-8FB6-EAD2-F83782527593}"/>
              </a:ext>
            </a:extLst>
          </p:cNvPr>
          <p:cNvGrpSpPr/>
          <p:nvPr/>
        </p:nvGrpSpPr>
        <p:grpSpPr>
          <a:xfrm>
            <a:off x="2082800" y="3091543"/>
            <a:ext cx="5580743" cy="1578429"/>
            <a:chOff x="0" y="0"/>
            <a:chExt cx="1098500" cy="4064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5DE3921E-4685-2B7C-554B-A919844731A0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C8F98EC-7396-5E87-B7E6-6FFD2EEA639F}"/>
                </a:ext>
              </a:extLst>
            </p:cNvPr>
            <p:cNvSpPr txBox="1"/>
            <p:nvPr/>
          </p:nvSpPr>
          <p:spPr>
            <a:xfrm>
              <a:off x="0" y="0"/>
              <a:ext cx="1098500" cy="4064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lvl="1" algn="ctr" defTabSz="609630">
                <a:defRPr/>
              </a:pPr>
              <a:r>
                <a:rPr lang="vi-VN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 kì bao cấp</a:t>
              </a:r>
              <a:endPara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6400" y="482600"/>
            <a:ext cx="11176000" cy="59944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0ECF8F2C-2FFB-B860-2A3F-D6076040797B}"/>
              </a:ext>
            </a:extLst>
          </p:cNvPr>
          <p:cNvGrpSpPr/>
          <p:nvPr/>
        </p:nvGrpSpPr>
        <p:grpSpPr>
          <a:xfrm>
            <a:off x="947057" y="359229"/>
            <a:ext cx="7952847" cy="1727200"/>
            <a:chOff x="0" y="0"/>
            <a:chExt cx="13837408" cy="1577677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B5ABD39A-AED8-9D92-CB86-EBD2ABA3809E}"/>
                </a:ext>
              </a:extLst>
            </p:cNvPr>
            <p:cNvGrpSpPr/>
            <p:nvPr/>
          </p:nvGrpSpPr>
          <p:grpSpPr>
            <a:xfrm>
              <a:off x="0" y="0"/>
              <a:ext cx="13837408" cy="1577677"/>
              <a:chOff x="0" y="0"/>
              <a:chExt cx="3056431" cy="348480"/>
            </a:xfrm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8087059-B1AF-3097-7295-FB35DBD0A3F5}"/>
                  </a:ext>
                </a:extLst>
              </p:cNvPr>
              <p:cNvSpPr/>
              <p:nvPr/>
            </p:nvSpPr>
            <p:spPr>
              <a:xfrm>
                <a:off x="-127" y="0"/>
                <a:ext cx="3056685" cy="348353"/>
              </a:xfrm>
              <a:custGeom>
                <a:avLst/>
                <a:gdLst/>
                <a:ahLst/>
                <a:cxnLst/>
                <a:rect l="l" t="t" r="r" b="b"/>
                <a:pathLst>
                  <a:path w="3056685" h="348353">
                    <a:moveTo>
                      <a:pt x="3056557" y="172716"/>
                    </a:moveTo>
                    <a:cubicBezTo>
                      <a:pt x="3056557" y="176526"/>
                      <a:pt x="3056557" y="180335"/>
                      <a:pt x="3056303" y="184018"/>
                    </a:cubicBezTo>
                    <a:cubicBezTo>
                      <a:pt x="3055034" y="210686"/>
                      <a:pt x="3047287" y="231767"/>
                      <a:pt x="3042334" y="243324"/>
                    </a:cubicBezTo>
                    <a:lnTo>
                      <a:pt x="3039285" y="253230"/>
                    </a:lnTo>
                    <a:cubicBezTo>
                      <a:pt x="3033316" y="262120"/>
                      <a:pt x="3029125" y="271264"/>
                      <a:pt x="3019347" y="282186"/>
                    </a:cubicBezTo>
                    <a:cubicBezTo>
                      <a:pt x="3014902" y="288282"/>
                      <a:pt x="3017696" y="286631"/>
                      <a:pt x="3020109" y="283964"/>
                    </a:cubicBezTo>
                    <a:cubicBezTo>
                      <a:pt x="3015537" y="288917"/>
                      <a:pt x="3011219" y="293616"/>
                      <a:pt x="3007281" y="297934"/>
                    </a:cubicBezTo>
                    <a:cubicBezTo>
                      <a:pt x="3003091" y="302125"/>
                      <a:pt x="2999153" y="305681"/>
                      <a:pt x="2996232" y="307713"/>
                    </a:cubicBezTo>
                    <a:lnTo>
                      <a:pt x="2997503" y="305808"/>
                    </a:lnTo>
                    <a:cubicBezTo>
                      <a:pt x="2981374" y="317111"/>
                      <a:pt x="2974007" y="327525"/>
                      <a:pt x="2953180" y="335145"/>
                    </a:cubicBezTo>
                    <a:lnTo>
                      <a:pt x="2953180" y="334764"/>
                    </a:lnTo>
                    <a:cubicBezTo>
                      <a:pt x="2944544" y="337431"/>
                      <a:pt x="2935527" y="342638"/>
                      <a:pt x="2927906" y="344924"/>
                    </a:cubicBezTo>
                    <a:cubicBezTo>
                      <a:pt x="2916984" y="346956"/>
                      <a:pt x="2926509" y="343273"/>
                      <a:pt x="2917619" y="344797"/>
                    </a:cubicBezTo>
                    <a:cubicBezTo>
                      <a:pt x="2914191" y="347210"/>
                      <a:pt x="2904412" y="347972"/>
                      <a:pt x="2894759" y="348353"/>
                    </a:cubicBezTo>
                    <a:cubicBezTo>
                      <a:pt x="2898569" y="347972"/>
                      <a:pt x="2902506" y="347464"/>
                      <a:pt x="2905935" y="346829"/>
                    </a:cubicBezTo>
                    <a:cubicBezTo>
                      <a:pt x="2902125" y="347210"/>
                      <a:pt x="2897934" y="347337"/>
                      <a:pt x="2893871" y="347464"/>
                    </a:cubicBezTo>
                    <a:cubicBezTo>
                      <a:pt x="2890060" y="347718"/>
                      <a:pt x="2885869" y="347718"/>
                      <a:pt x="2883330" y="347464"/>
                    </a:cubicBezTo>
                    <a:cubicBezTo>
                      <a:pt x="2873297" y="347083"/>
                      <a:pt x="2753085" y="347337"/>
                      <a:pt x="2631430" y="345940"/>
                    </a:cubicBezTo>
                    <a:cubicBezTo>
                      <a:pt x="2213136" y="347083"/>
                      <a:pt x="1588195" y="347591"/>
                      <a:pt x="966588" y="347845"/>
                    </a:cubicBezTo>
                    <a:cubicBezTo>
                      <a:pt x="656617" y="347972"/>
                      <a:pt x="346647" y="348099"/>
                      <a:pt x="192659" y="348226"/>
                    </a:cubicBezTo>
                    <a:cubicBezTo>
                      <a:pt x="187325" y="348226"/>
                      <a:pt x="181991" y="348353"/>
                      <a:pt x="176911" y="348353"/>
                    </a:cubicBezTo>
                    <a:cubicBezTo>
                      <a:pt x="171577" y="348353"/>
                      <a:pt x="164719" y="347972"/>
                      <a:pt x="159131" y="347718"/>
                    </a:cubicBezTo>
                    <a:cubicBezTo>
                      <a:pt x="147447" y="346575"/>
                      <a:pt x="136779" y="344670"/>
                      <a:pt x="127508" y="342003"/>
                    </a:cubicBezTo>
                    <a:lnTo>
                      <a:pt x="129540" y="342257"/>
                    </a:lnTo>
                    <a:cubicBezTo>
                      <a:pt x="117475" y="339082"/>
                      <a:pt x="96393" y="332224"/>
                      <a:pt x="74676" y="316984"/>
                    </a:cubicBezTo>
                    <a:cubicBezTo>
                      <a:pt x="53086" y="301998"/>
                      <a:pt x="30988" y="278884"/>
                      <a:pt x="17526" y="250563"/>
                    </a:cubicBezTo>
                    <a:cubicBezTo>
                      <a:pt x="10160" y="235958"/>
                      <a:pt x="5334" y="220465"/>
                      <a:pt x="2540" y="205099"/>
                    </a:cubicBezTo>
                    <a:cubicBezTo>
                      <a:pt x="2159" y="203448"/>
                      <a:pt x="1651" y="201797"/>
                      <a:pt x="1270" y="200273"/>
                    </a:cubicBezTo>
                    <a:cubicBezTo>
                      <a:pt x="762" y="194685"/>
                      <a:pt x="0" y="186050"/>
                      <a:pt x="127" y="175764"/>
                    </a:cubicBezTo>
                    <a:cubicBezTo>
                      <a:pt x="127" y="171954"/>
                      <a:pt x="127" y="168144"/>
                      <a:pt x="381" y="164461"/>
                    </a:cubicBezTo>
                    <a:cubicBezTo>
                      <a:pt x="1651" y="137793"/>
                      <a:pt x="9398" y="116713"/>
                      <a:pt x="14351" y="105156"/>
                    </a:cubicBezTo>
                    <a:lnTo>
                      <a:pt x="17272" y="95250"/>
                    </a:lnTo>
                    <a:cubicBezTo>
                      <a:pt x="23241" y="86360"/>
                      <a:pt x="27432" y="77216"/>
                      <a:pt x="37211" y="66294"/>
                    </a:cubicBezTo>
                    <a:cubicBezTo>
                      <a:pt x="41656" y="60198"/>
                      <a:pt x="38862" y="61849"/>
                      <a:pt x="36449" y="64516"/>
                    </a:cubicBezTo>
                    <a:cubicBezTo>
                      <a:pt x="41021" y="59563"/>
                      <a:pt x="45339" y="54864"/>
                      <a:pt x="49276" y="50546"/>
                    </a:cubicBezTo>
                    <a:cubicBezTo>
                      <a:pt x="53467" y="46355"/>
                      <a:pt x="57404" y="42799"/>
                      <a:pt x="60325" y="40767"/>
                    </a:cubicBezTo>
                    <a:lnTo>
                      <a:pt x="59055" y="42672"/>
                    </a:lnTo>
                    <a:cubicBezTo>
                      <a:pt x="75184" y="31369"/>
                      <a:pt x="78359" y="23749"/>
                      <a:pt x="99187" y="16002"/>
                    </a:cubicBezTo>
                    <a:lnTo>
                      <a:pt x="106045" y="12700"/>
                    </a:lnTo>
                    <a:cubicBezTo>
                      <a:pt x="114681" y="10033"/>
                      <a:pt x="121031" y="5715"/>
                      <a:pt x="128651" y="3429"/>
                    </a:cubicBezTo>
                    <a:cubicBezTo>
                      <a:pt x="139573" y="1397"/>
                      <a:pt x="130048" y="5080"/>
                      <a:pt x="138938" y="3556"/>
                    </a:cubicBezTo>
                    <a:cubicBezTo>
                      <a:pt x="142367" y="1143"/>
                      <a:pt x="152146" y="381"/>
                      <a:pt x="161798" y="0"/>
                    </a:cubicBezTo>
                    <a:cubicBezTo>
                      <a:pt x="151130" y="889"/>
                      <a:pt x="139192" y="3683"/>
                      <a:pt x="140335" y="5080"/>
                    </a:cubicBezTo>
                    <a:cubicBezTo>
                      <a:pt x="143129" y="4572"/>
                      <a:pt x="144780" y="4445"/>
                      <a:pt x="145923" y="4318"/>
                    </a:cubicBezTo>
                    <a:lnTo>
                      <a:pt x="157226" y="1524"/>
                    </a:lnTo>
                    <a:cubicBezTo>
                      <a:pt x="161671" y="762"/>
                      <a:pt x="169291" y="635"/>
                      <a:pt x="173228" y="889"/>
                    </a:cubicBezTo>
                    <a:cubicBezTo>
                      <a:pt x="183261" y="1270"/>
                      <a:pt x="195707" y="1016"/>
                      <a:pt x="224991" y="2413"/>
                    </a:cubicBezTo>
                    <a:cubicBezTo>
                      <a:pt x="643285" y="1270"/>
                      <a:pt x="1268226" y="762"/>
                      <a:pt x="1889833" y="508"/>
                    </a:cubicBezTo>
                    <a:cubicBezTo>
                      <a:pt x="2199804" y="381"/>
                      <a:pt x="2509775" y="254"/>
                      <a:pt x="2793081" y="127"/>
                    </a:cubicBezTo>
                    <a:cubicBezTo>
                      <a:pt x="2863074" y="127"/>
                      <a:pt x="2874566" y="0"/>
                      <a:pt x="2879647" y="0"/>
                    </a:cubicBezTo>
                    <a:cubicBezTo>
                      <a:pt x="2884981" y="0"/>
                      <a:pt x="2891838" y="381"/>
                      <a:pt x="2897427" y="635"/>
                    </a:cubicBezTo>
                    <a:cubicBezTo>
                      <a:pt x="2909110" y="1778"/>
                      <a:pt x="2919778" y="3683"/>
                      <a:pt x="2929050" y="6350"/>
                    </a:cubicBezTo>
                    <a:lnTo>
                      <a:pt x="2926891" y="6096"/>
                    </a:lnTo>
                    <a:cubicBezTo>
                      <a:pt x="2938956" y="9271"/>
                      <a:pt x="2960038" y="16129"/>
                      <a:pt x="2981755" y="31369"/>
                    </a:cubicBezTo>
                    <a:cubicBezTo>
                      <a:pt x="3003344" y="46355"/>
                      <a:pt x="3025443" y="69469"/>
                      <a:pt x="3038905" y="97790"/>
                    </a:cubicBezTo>
                    <a:cubicBezTo>
                      <a:pt x="3046271" y="112395"/>
                      <a:pt x="3051097" y="127888"/>
                      <a:pt x="3053891" y="143254"/>
                    </a:cubicBezTo>
                    <a:cubicBezTo>
                      <a:pt x="3054272" y="144905"/>
                      <a:pt x="3054780" y="146556"/>
                      <a:pt x="3055160" y="148080"/>
                    </a:cubicBezTo>
                    <a:cubicBezTo>
                      <a:pt x="3055922" y="153921"/>
                      <a:pt x="3056685" y="162430"/>
                      <a:pt x="3056557" y="172716"/>
                    </a:cubicBezTo>
                    <a:close/>
                  </a:path>
                </a:pathLst>
              </a:custGeom>
              <a:solidFill>
                <a:srgbClr val="FFFBE9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DE8CE02-E5C2-295B-33FE-4CC8738327C5}"/>
                </a:ext>
              </a:extLst>
            </p:cNvPr>
            <p:cNvSpPr txBox="1"/>
            <p:nvPr/>
          </p:nvSpPr>
          <p:spPr>
            <a:xfrm>
              <a:off x="914400" y="102409"/>
              <a:ext cx="12332810" cy="1287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 kì bao cấp diễn ra trong thời gian nào?</a:t>
              </a:r>
            </a:p>
          </p:txBody>
        </p:sp>
      </p:grpSp>
      <p:sp>
        <p:nvSpPr>
          <p:cNvPr id="26" name="Freeform 16">
            <a:extLst>
              <a:ext uri="{FF2B5EF4-FFF2-40B4-BE49-F238E27FC236}">
                <a16:creationId xmlns:a16="http://schemas.microsoft.com/office/drawing/2014/main" id="{C60F1457-8079-2B3F-F807-C573BC3108F6}"/>
              </a:ext>
            </a:extLst>
          </p:cNvPr>
          <p:cNvSpPr/>
          <p:nvPr/>
        </p:nvSpPr>
        <p:spPr>
          <a:xfrm>
            <a:off x="8559970" y="1213934"/>
            <a:ext cx="2568598" cy="5392095"/>
          </a:xfrm>
          <a:custGeom>
            <a:avLst/>
            <a:gdLst/>
            <a:ahLst/>
            <a:cxnLst/>
            <a:rect l="l" t="t" r="r" b="b"/>
            <a:pathLst>
              <a:path w="3852897" h="8088142">
                <a:moveTo>
                  <a:pt x="0" y="0"/>
                </a:moveTo>
                <a:lnTo>
                  <a:pt x="3852897" y="0"/>
                </a:lnTo>
                <a:lnTo>
                  <a:pt x="3852897" y="8088142"/>
                </a:lnTo>
                <a:lnTo>
                  <a:pt x="0" y="8088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E40A0750-037D-8FB6-EAD2-F83782527593}"/>
              </a:ext>
            </a:extLst>
          </p:cNvPr>
          <p:cNvGrpSpPr/>
          <p:nvPr/>
        </p:nvGrpSpPr>
        <p:grpSpPr>
          <a:xfrm>
            <a:off x="2082800" y="3091543"/>
            <a:ext cx="5580743" cy="1578429"/>
            <a:chOff x="0" y="0"/>
            <a:chExt cx="1098500" cy="4064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5DE3921E-4685-2B7C-554B-A919844731A0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C8F98EC-7396-5E87-B7E6-6FFD2EEA639F}"/>
                </a:ext>
              </a:extLst>
            </p:cNvPr>
            <p:cNvSpPr txBox="1"/>
            <p:nvPr/>
          </p:nvSpPr>
          <p:spPr>
            <a:xfrm>
              <a:off x="0" y="0"/>
              <a:ext cx="1098500" cy="4064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1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1976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1986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4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294</Words>
  <Application>Microsoft Office PowerPoint</Application>
  <PresentationFormat>Widescreen</PresentationFormat>
  <Paragraphs>17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微软雅黑</vt:lpstr>
      <vt:lpstr>宋体</vt:lpstr>
      <vt:lpstr>宋体</vt:lpstr>
      <vt:lpstr>#9Slide07 HoneyCream</vt:lpstr>
      <vt:lpstr>Arial</vt:lpstr>
      <vt:lpstr>Cabin Bold</vt:lpstr>
      <vt:lpstr>Calibri</vt:lpstr>
      <vt:lpstr>Cambria</vt:lpstr>
      <vt:lpstr>SVN-Newton</vt:lpstr>
      <vt:lpstr>SVN-Ready</vt:lpstr>
      <vt:lpstr>Times New Roman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2024-11-19T07:24:47Z</dcterms:created>
  <dcterms:modified xsi:type="dcterms:W3CDTF">2025-02-24T02:54:19Z</dcterms:modified>
</cp:coreProperties>
</file>