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88" r:id="rId3"/>
    <p:sldId id="256" r:id="rId4"/>
    <p:sldId id="258" r:id="rId5"/>
    <p:sldId id="274" r:id="rId6"/>
    <p:sldId id="2644" r:id="rId7"/>
    <p:sldId id="278" r:id="rId8"/>
    <p:sldId id="271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78BFC-8847-446F-89AE-975F7F49AD75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A6F16-4465-4E5B-B189-EC85680F5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78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79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8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84C2E36-7385-9C2A-4629-383BAF009D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0876B0-29D8-EE4E-3C67-D20ADF8B380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90F15-796D-8D7C-5EB0-CF0CBE651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B9417-9662-C626-1494-35D93EAFD1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266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823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4434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468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4410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38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603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539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48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56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31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22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1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0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1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6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1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83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F16FEEF-8F58-B2EE-7C20-8083341457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069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0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10551D9-D5BE-AEF7-038A-485C7A34437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069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5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29.png"/><Relationship Id="rId4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29.png"/><Relationship Id="rId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33.png"/><Relationship Id="rId4" Type="http://schemas.openxmlformats.org/officeDocument/2006/relationships/image" Target="../media/image5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35.png"/><Relationship Id="rId4" Type="http://schemas.openxmlformats.org/officeDocument/2006/relationships/image" Target="../media/image38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7048322" cy="2246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952322" y="0"/>
            <a:ext cx="7048322" cy="22466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3238570"/>
            <a:ext cx="2709118" cy="29336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38800" y="1123326"/>
            <a:ext cx="2370633" cy="47412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952462" y="3920618"/>
            <a:ext cx="3556971" cy="3246544"/>
          </a:xfrm>
          <a:prstGeom prst="rect">
            <a:avLst/>
          </a:prstGeom>
        </p:spPr>
      </p:pic>
      <p:pic>
        <p:nvPicPr>
          <p:cNvPr id="11" name="Picture 10" descr="A close up of a text&#10;&#10;Description automatically generated">
            <a:extLst>
              <a:ext uri="{FF2B5EF4-FFF2-40B4-BE49-F238E27FC236}">
                <a16:creationId xmlns:a16="http://schemas.microsoft.com/office/drawing/2014/main" id="{C9B567E1-96CD-8E58-9AC0-20C136B327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1687498"/>
            <a:ext cx="7703738" cy="26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8E9852-9BEB-C56E-EC30-DE8A15F4219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62" y="5565507"/>
            <a:ext cx="1284721" cy="1324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A5E12-904A-1119-8DA9-EF73CEF14B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9811" y="1201194"/>
            <a:ext cx="2030144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5D93AA-7623-F14F-FDB1-787BB95EF0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8853" y="1928619"/>
            <a:ext cx="6285521" cy="3084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F7341C-B008-B9EC-0D9D-DBBFD2ED71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1600" y="954978"/>
            <a:ext cx="1475360" cy="1432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785509" flipH="1">
            <a:off x="-502679" y="-1882711"/>
            <a:ext cx="4864375" cy="608998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41009" y="685800"/>
            <a:ext cx="9509982" cy="1734237"/>
            <a:chOff x="0" y="0"/>
            <a:chExt cx="12154565" cy="2216503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12727" y="5209350"/>
            <a:ext cx="3505095" cy="35315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41009" y="2644432"/>
            <a:ext cx="9509982" cy="3460575"/>
            <a:chOff x="0" y="0"/>
            <a:chExt cx="12154565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18893">
            <a:off x="-1712024" y="1958672"/>
            <a:ext cx="3767325" cy="26234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77776" flipH="1">
            <a:off x="10417879" y="3803286"/>
            <a:ext cx="3137263" cy="281212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06048" y="1419888"/>
            <a:ext cx="8776879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20"/>
              </a:lnSpc>
            </a:pPr>
            <a:r>
              <a:rPr lang="en-GB" sz="9200" b="1" spc="-51" dirty="0">
                <a:solidFill>
                  <a:srgbClr val="FFF5D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HOẠT ĐỘNG 1</a:t>
            </a:r>
            <a:endParaRPr lang="en-US" sz="9200" b="1" spc="-51" dirty="0">
              <a:solidFill>
                <a:srgbClr val="FFF5D8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259447" y="3429001"/>
            <a:ext cx="7854589" cy="1477327"/>
          </a:xfrm>
          <a:prstGeom prst="rect">
            <a:avLst/>
          </a:prstGeom>
        </p:spPr>
        <p:txBody>
          <a:bodyPr lIns="0" tIns="0" rIns="0" bIns="0" numCol="1" rtlCol="0" anchor="t">
            <a:prstTxWarp prst="textWave4">
              <a:avLst/>
            </a:prstTxWarp>
            <a:spAutoFit/>
          </a:bodyPr>
          <a:lstStyle/>
          <a:p>
            <a:pPr algn="ctr" defTabSz="609630" eaLnBrk="0" hangingPunct="0">
              <a:lnSpc>
                <a:spcPct val="120000"/>
              </a:lnSpc>
            </a:pPr>
            <a:r>
              <a:rPr lang="vi-VN" sz="7200" b="1" dirty="0">
                <a:solidFill>
                  <a:srgbClr val="F79646">
                    <a:lumMod val="50000"/>
                  </a:srgbClr>
                </a:solidFill>
                <a:latin typeface="Calibri"/>
                <a:cs typeface="Times New Roman" pitchFamily="18" charset="0"/>
              </a:rPr>
              <a:t>Tìm hiểu đất nước thời kì Đổi mới </a:t>
            </a:r>
            <a:endParaRPr lang="en-US" sz="7200" b="1" dirty="0">
              <a:solidFill>
                <a:srgbClr val="F79646">
                  <a:lumMod val="50000"/>
                </a:srgbClr>
              </a:solidFill>
              <a:latin typeface="Calibri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307914">
            <a:off x="-392980" y="3109362"/>
            <a:ext cx="3467979" cy="434175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408442" y="418286"/>
            <a:ext cx="11602756" cy="6211114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5"/>
          <p:cNvGrpSpPr/>
          <p:nvPr/>
        </p:nvGrpSpPr>
        <p:grpSpPr>
          <a:xfrm>
            <a:off x="566057" y="200734"/>
            <a:ext cx="10143346" cy="1671609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9496951" y="-1111595"/>
            <a:ext cx="4198307" cy="26711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17294" y="377576"/>
            <a:ext cx="959647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Đ</a:t>
            </a: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ọc thông tin và quan sát các hình từ 6 đến 9, em hãy nêu một số thành tựu về kinh tế-xã hội của đất nước thời kì Đổi mới.</a:t>
            </a:r>
            <a:endParaRPr lang="en-US" sz="32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6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307914">
            <a:off x="-392980" y="3109362"/>
            <a:ext cx="3467979" cy="434175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408442" y="418286"/>
            <a:ext cx="11602756" cy="6211114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9496951" y="-1111595"/>
            <a:ext cx="4198307" cy="2671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A17540-862F-1FD5-1A98-0F3EC8B11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871" y="589190"/>
            <a:ext cx="8915400" cy="3371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223572-80D6-5F27-0E90-13AB214467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3514" y="4182246"/>
            <a:ext cx="2879951" cy="242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1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556835" y="-1052123"/>
            <a:ext cx="3407405" cy="343315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030607" y="370115"/>
            <a:ext cx="9815705" cy="5758542"/>
            <a:chOff x="0" y="0"/>
            <a:chExt cx="6804840" cy="3424034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20657" y="5351720"/>
            <a:ext cx="2374523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040"/>
              </a:lnSpc>
            </a:pPr>
            <a:r>
              <a:rPr lang="en-US" sz="2533" spc="-152">
                <a:solidFill>
                  <a:srgbClr val="3D1E22"/>
                </a:solidFill>
                <a:latin typeface="Gaegu Light Bold"/>
              </a:rPr>
              <a:t>Answer 1: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059826" y="3649278"/>
            <a:ext cx="3436121" cy="340488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503358" y="759912"/>
            <a:ext cx="885097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vi-VN" sz="3200" b="1" dirty="0">
                <a:solidFill>
                  <a:srgbClr val="FF0000"/>
                </a:solidFill>
                <a:latin typeface="Calibri"/>
              </a:rPr>
              <a:t>Một số thành tựu về kinh tế-xã hội của đất nước thời kì Đổi mới là:</a:t>
            </a:r>
          </a:p>
          <a:p>
            <a:pPr algn="just" defTabSz="609630"/>
            <a:r>
              <a:rPr lang="vi-VN" sz="3200" dirty="0">
                <a:solidFill>
                  <a:srgbClr val="FF0000"/>
                </a:solidFill>
                <a:latin typeface="Calibri"/>
              </a:rPr>
              <a:t>- Kinh tế ngày càng phát triển, hàng hoá dồi dào, nhiều sản phẩm vừa cung cấp đủ nhu cầu trong nước vừa được xuất khẩu.</a:t>
            </a:r>
          </a:p>
          <a:p>
            <a:pPr algn="just" defTabSz="609630"/>
            <a:r>
              <a:rPr lang="vi-VN" sz="3200" dirty="0">
                <a:solidFill>
                  <a:srgbClr val="FF0000"/>
                </a:solidFill>
                <a:latin typeface="Calibri"/>
              </a:rPr>
              <a:t>- Việt Nam vươn lên trở thành một trong những nước xuất khẩu gạo hàng đầu thế giới.</a:t>
            </a:r>
          </a:p>
          <a:p>
            <a:pPr algn="just" defTabSz="609630"/>
            <a:r>
              <a:rPr lang="vi-VN" sz="3200" dirty="0">
                <a:solidFill>
                  <a:srgbClr val="FF0000"/>
                </a:solidFill>
                <a:latin typeface="Calibri"/>
              </a:rPr>
              <a:t>- Đời sống vật chất và tinh thần của người dân ngày càng được cải thiện, tăng vị thế và uy tín trên trường quốc tế.</a:t>
            </a:r>
            <a:endParaRPr lang="en-US" sz="3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0607" y="326571"/>
            <a:ext cx="9815705" cy="5715000"/>
          </a:xfrm>
          <a:prstGeom prst="roundRect">
            <a:avLst/>
          </a:pr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25835" y="-11217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1942900" y="2931823"/>
            <a:ext cx="4864375" cy="60899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30892">
            <a:off x="909950" y="475691"/>
            <a:ext cx="407791" cy="391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550849" flipH="1">
            <a:off x="8495502" y="-649786"/>
            <a:ext cx="4198307" cy="2671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4B7ACD-EAD1-D7E0-FCEC-8B53DC044A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822" y="3646669"/>
            <a:ext cx="4054764" cy="3211331"/>
          </a:xfrm>
          <a:prstGeom prst="rect">
            <a:avLst/>
          </a:prstGeom>
        </p:spPr>
      </p:pic>
      <p:grpSp>
        <p:nvGrpSpPr>
          <p:cNvPr id="13" name="Group 5">
            <a:extLst>
              <a:ext uri="{FF2B5EF4-FFF2-40B4-BE49-F238E27FC236}">
                <a16:creationId xmlns:a16="http://schemas.microsoft.com/office/drawing/2014/main" id="{5B462534-141C-5292-FDE7-434E1C799076}"/>
              </a:ext>
            </a:extLst>
          </p:cNvPr>
          <p:cNvGrpSpPr/>
          <p:nvPr/>
        </p:nvGrpSpPr>
        <p:grpSpPr>
          <a:xfrm>
            <a:off x="4141882" y="929611"/>
            <a:ext cx="7299004" cy="3100227"/>
            <a:chOff x="0" y="0"/>
            <a:chExt cx="5243316" cy="2996937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B00DE10-9C03-02F6-8F05-52534F4FDFBA}"/>
                </a:ext>
              </a:extLst>
            </p:cNvPr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ACC6EE3-D461-6BB6-74EB-08C9D690FB30}"/>
              </a:ext>
            </a:extLst>
          </p:cNvPr>
          <p:cNvSpPr/>
          <p:nvPr/>
        </p:nvSpPr>
        <p:spPr>
          <a:xfrm>
            <a:off x="4583147" y="1058993"/>
            <a:ext cx="65311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vi-VN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mô tả một hiện vật hoặc một công trình cụ thể của thời kì Đổi mới ở nước ta hiện nay.</a:t>
            </a:r>
            <a:endParaRPr lang="en-US" sz="4800" b="1" dirty="0">
              <a:solidFill>
                <a:srgbClr val="FCE5A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2209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9">
            <a:extLst>
              <a:ext uri="{FF2B5EF4-FFF2-40B4-BE49-F238E27FC236}">
                <a16:creationId xmlns:a16="http://schemas.microsoft.com/office/drawing/2014/main" id="{F5623A21-2B61-48B0-6117-146CD1A22353}"/>
              </a:ext>
            </a:extLst>
          </p:cNvPr>
          <p:cNvGrpSpPr/>
          <p:nvPr/>
        </p:nvGrpSpPr>
        <p:grpSpPr>
          <a:xfrm>
            <a:off x="5195404" y="964276"/>
            <a:ext cx="6545501" cy="5497285"/>
            <a:chOff x="0" y="0"/>
            <a:chExt cx="6804840" cy="3424034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867F47D3-C9B7-A549-5600-DC3CF137E7BE}"/>
                </a:ext>
              </a:extLst>
            </p:cNvPr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ln w="57150"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3A92340-FABA-179A-192E-AB516415B90A}"/>
              </a:ext>
            </a:extLst>
          </p:cNvPr>
          <p:cNvSpPr txBox="1"/>
          <p:nvPr/>
        </p:nvSpPr>
        <p:spPr>
          <a:xfrm>
            <a:off x="5428884" y="1527596"/>
            <a:ext cx="60748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tả máy vi tính: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nhiều loại khác nhau nhưng thường có 2 loại phổ biến là máy tính để bàn và máy tính xách tay.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Một máy tính bao gồm các bộ phận như: bộ xử lý trung tâm (CPU), nộ nhớ (Memory), bộ vào (Input device),...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Máy tính có khả năng xử lý thông tin với tốc độ nhanh chóng, cho phép chúng ta thực hiện các nhiệm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249</Words>
  <Application>Microsoft Office PowerPoint</Application>
  <PresentationFormat>Widescreen</PresentationFormat>
  <Paragraphs>14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微软雅黑</vt:lpstr>
      <vt:lpstr>#9Slide07 HoneyCream</vt:lpstr>
      <vt:lpstr>Arial</vt:lpstr>
      <vt:lpstr>Calibri</vt:lpstr>
      <vt:lpstr>Cambria</vt:lpstr>
      <vt:lpstr>Gaegu Light Bold</vt:lpstr>
      <vt:lpstr>SVN-Newton</vt:lpstr>
      <vt:lpstr>SVN-Ready</vt:lpstr>
      <vt:lpstr>Times New Roman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2024-11-19T07:24:47Z</dcterms:created>
  <dcterms:modified xsi:type="dcterms:W3CDTF">2025-02-24T03:05:40Z</dcterms:modified>
</cp:coreProperties>
</file>