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4"/>
    <p:sldMasterId id="2147483688" r:id="rId5"/>
    <p:sldMasterId id="2147483701" r:id="rId6"/>
  </p:sldMasterIdLst>
  <p:notesMasterIdLst>
    <p:notesMasterId r:id="rId17"/>
  </p:notesMasterIdLst>
  <p:sldIdLst>
    <p:sldId id="260" r:id="rId7"/>
    <p:sldId id="262" r:id="rId8"/>
    <p:sldId id="297" r:id="rId9"/>
    <p:sldId id="291" r:id="rId10"/>
    <p:sldId id="2634" r:id="rId11"/>
    <p:sldId id="258" r:id="rId12"/>
    <p:sldId id="261" r:id="rId13"/>
    <p:sldId id="300" r:id="rId14"/>
    <p:sldId id="2635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00"/>
    <a:srgbClr val="00FFFF"/>
    <a:srgbClr val="FA7496"/>
    <a:srgbClr val="FF3399"/>
    <a:srgbClr val="E4E5E8"/>
    <a:srgbClr val="000000"/>
    <a:srgbClr val="FFFFCC"/>
    <a:srgbClr val="CC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87474" autoAdjust="0"/>
  </p:normalViewPr>
  <p:slideViewPr>
    <p:cSldViewPr snapToGrid="0">
      <p:cViewPr varScale="1">
        <p:scale>
          <a:sx n="61" d="100"/>
          <a:sy n="61" d="100"/>
        </p:scale>
        <p:origin x="10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6A490-8969-4D8D-989F-2BEB2D66A6FF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36335-B69E-4D85-B7CC-E77266A87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23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1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0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35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08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7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48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376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5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43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30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71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9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931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9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107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27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3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00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20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5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994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7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9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0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613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155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9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21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597FF09-557E-FB40-EBCE-9C4BA0323D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53526"/>
            <a:ext cx="1509622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5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493B8979-FCA8-89E3-A819-A87C2222E6B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26ED7C2-8209-5634-7D3D-B7E07BA9560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53526"/>
            <a:ext cx="1509622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rtoon of kids sitting on a field&#10;&#10;Description automatically generated">
            <a:extLst>
              <a:ext uri="{FF2B5EF4-FFF2-40B4-BE49-F238E27FC236}">
                <a16:creationId xmlns:a16="http://schemas.microsoft.com/office/drawing/2014/main" id="{AE492B05-A6EB-54D8-E7A6-64B7CD6B8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5087"/>
            <a:ext cx="12188952" cy="70667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CF1805-CBEC-F4F8-1638-122BCC541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121" y="292566"/>
            <a:ext cx="2920237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B2FC91-8360-415A-0A9A-240B64177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626" y="2028821"/>
            <a:ext cx="7888908" cy="3023878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13995DC-6841-72E8-D190-E6B6B0B4D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227" y="153526"/>
            <a:ext cx="1509622" cy="15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kids playing with a ball&#10;&#10;Description automatically generated">
            <a:extLst>
              <a:ext uri="{FF2B5EF4-FFF2-40B4-BE49-F238E27FC236}">
                <a16:creationId xmlns:a16="http://schemas.microsoft.com/office/drawing/2014/main" id="{6DFC0F99-3609-3711-0A59-AD3E7561A9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8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6C38D-4240-3BB3-F5BE-D12D02081C95}"/>
              </a:ext>
            </a:extLst>
          </p:cNvPr>
          <p:cNvSpPr>
            <a:spLocks/>
          </p:cNvSpPr>
          <p:nvPr/>
        </p:nvSpPr>
        <p:spPr>
          <a:xfrm>
            <a:off x="158212" y="1021979"/>
            <a:ext cx="11875575" cy="4959019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955CF5-A999-7707-B2AC-5F83EC14D31E}"/>
              </a:ext>
            </a:extLst>
          </p:cNvPr>
          <p:cNvSpPr/>
          <p:nvPr/>
        </p:nvSpPr>
        <p:spPr>
          <a:xfrm>
            <a:off x="440559" y="1535428"/>
            <a:ext cx="11072038" cy="4637517"/>
          </a:xfrm>
          <a:prstGeom prst="roundRect">
            <a:avLst/>
          </a:prstGeom>
          <a:solidFill>
            <a:schemeClr val="bg1"/>
          </a:solidFill>
          <a:ln w="28575" cap="flat" cmpd="thinThick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7334C-E5DA-72B5-9C64-B61737660868}"/>
              </a:ext>
            </a:extLst>
          </p:cNvPr>
          <p:cNvSpPr txBox="1"/>
          <p:nvPr/>
        </p:nvSpPr>
        <p:spPr>
          <a:xfrm>
            <a:off x="827558" y="201486"/>
            <a:ext cx="1083319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Chọn từ ngữ nào trong câu 1 của đoạn văn dưới đây thay cho bông hoa để tạo sự liên kết giữa các câu trong đoạn?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AF49978-9B76-13C6-C9D3-88E93A48E201}"/>
              </a:ext>
            </a:extLst>
          </p:cNvPr>
          <p:cNvSpPr/>
          <p:nvPr/>
        </p:nvSpPr>
        <p:spPr>
          <a:xfrm>
            <a:off x="689563" y="1623235"/>
            <a:ext cx="10671769" cy="42561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thinThick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Hoa giấy đẹp một cách giản dị.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 cánh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giống hệt một chiếc lá, chỉ có điều mỏng mảnh hơn và có màu sắc rực rỡ. </a:t>
            </a:r>
            <a:r>
              <a:rPr lang="vi-VN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 lớp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rải kín mặt sân, nhưng chỉ cần một làn gió thoảng, chúng tản mát bay đi mất.</a:t>
            </a:r>
          </a:p>
          <a:p>
            <a:pPr algn="r"/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vi-VN" sz="3600" b="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vi-VN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Trần Hoài Dương)</a:t>
            </a:r>
          </a:p>
        </p:txBody>
      </p:sp>
      <p:pic>
        <p:nvPicPr>
          <p:cNvPr id="1026" name="Picture 2" descr="Hình ảnh Một Bông Hoa Màu Xanh PNG, Vector, PSD, và biểu tượng để tải về  miễn phí | pngtree">
            <a:extLst>
              <a:ext uri="{FF2B5EF4-FFF2-40B4-BE49-F238E27FC236}">
                <a16:creationId xmlns:a16="http://schemas.microsoft.com/office/drawing/2014/main" id="{5CE7F8CF-01F7-0DFD-09C2-CC3330BF2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960" y="2560320"/>
            <a:ext cx="764540" cy="7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ình ảnh Một Bông Hoa Màu Xanh PNG, Vector, PSD, và biểu tượng để tải về  miễn phí | pngtree">
            <a:extLst>
              <a:ext uri="{FF2B5EF4-FFF2-40B4-BE49-F238E27FC236}">
                <a16:creationId xmlns:a16="http://schemas.microsoft.com/office/drawing/2014/main" id="{B8E31458-BE99-6379-A17A-DE5CF40B5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20" y="3129280"/>
            <a:ext cx="764540" cy="76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19602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51562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375921" y="231991"/>
            <a:ext cx="11206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Đặt 1 câu ghép có cấu trúc sau: Vế thứ nhất + nhưng + vế thứ hai?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VD: </a:t>
            </a:r>
            <a:r>
              <a:rPr lang="vi-VN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tuần trời mưa to giá rét nhưng chúng em vẫn đi học đều đúng giờ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4" name="Picture 3" descr="A cartoon face with a blue rectangle&#10;&#10;Description automatically generated">
            <a:extLst>
              <a:ext uri="{FF2B5EF4-FFF2-40B4-BE49-F238E27FC236}">
                <a16:creationId xmlns:a16="http://schemas.microsoft.com/office/drawing/2014/main" id="{D07272EE-93C8-44A2-8E86-993C68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7984" r="14273" b="13469"/>
          <a:stretch/>
        </p:blipFill>
        <p:spPr>
          <a:xfrm>
            <a:off x="3045342" y="3041902"/>
            <a:ext cx="6219344" cy="3418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00F11-96D2-DA5C-2EF8-F82D08DBF16A}"/>
              </a:ext>
            </a:extLst>
          </p:cNvPr>
          <p:cNvSpPr txBox="1"/>
          <p:nvPr/>
        </p:nvSpPr>
        <p:spPr>
          <a:xfrm>
            <a:off x="3523660" y="3882301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!!!</a:t>
            </a:r>
          </a:p>
        </p:txBody>
      </p:sp>
      <p:pic>
        <p:nvPicPr>
          <p:cNvPr id="2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37D63EA0-45CC-FABC-1C57-5BB123BFA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2018-5A2C-BDCF-4B1D-BB9709017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16" y="495595"/>
            <a:ext cx="829737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kids in a classroom&#10;&#10;Description automatically generated">
            <a:extLst>
              <a:ext uri="{FF2B5EF4-FFF2-40B4-BE49-F238E27FC236}">
                <a16:creationId xmlns:a16="http://schemas.microsoft.com/office/drawing/2014/main" id="{5A7AD137-9AE2-D292-EBCC-04727899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1" name="Picture 10" descr="A person holding a pointer and a box&#10;&#10;Description automatically generated">
            <a:extLst>
              <a:ext uri="{FF2B5EF4-FFF2-40B4-BE49-F238E27FC236}">
                <a16:creationId xmlns:a16="http://schemas.microsoft.com/office/drawing/2014/main" id="{C462C323-B02C-55C6-5371-92241177C4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0" t="13489" r="42704" b="21240"/>
          <a:stretch/>
        </p:blipFill>
        <p:spPr>
          <a:xfrm>
            <a:off x="2317897" y="1268545"/>
            <a:ext cx="2147778" cy="46050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354CCF-2CDF-94C9-1227-DF2DEAA8F4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42" y="764893"/>
            <a:ext cx="4803536" cy="1632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5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kids playing with a ball&#10;&#10;Description automatically generated">
            <a:extLst>
              <a:ext uri="{FF2B5EF4-FFF2-40B4-BE49-F238E27FC236}">
                <a16:creationId xmlns:a16="http://schemas.microsoft.com/office/drawing/2014/main" id="{6DFC0F99-3609-3711-0A59-AD3E7561A9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8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6C38D-4240-3BB3-F5BE-D12D02081C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20729" y="1775637"/>
            <a:ext cx="11875575" cy="4959019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955CF5-A999-7707-B2AC-5F83EC14D31E}"/>
              </a:ext>
            </a:extLst>
          </p:cNvPr>
          <p:cNvSpPr/>
          <p:nvPr/>
        </p:nvSpPr>
        <p:spPr>
          <a:xfrm>
            <a:off x="536342" y="1922943"/>
            <a:ext cx="11432138" cy="4637517"/>
          </a:xfrm>
          <a:prstGeom prst="roundRect">
            <a:avLst/>
          </a:prstGeom>
          <a:solidFill>
            <a:schemeClr val="bg1"/>
          </a:solidFill>
          <a:ln w="28575" cap="flat" cmpd="thinThick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97334C-E5DA-72B5-9C64-B61737660868}"/>
              </a:ext>
            </a:extLst>
          </p:cNvPr>
          <p:cNvSpPr txBox="1"/>
          <p:nvPr/>
        </p:nvSpPr>
        <p:spPr>
          <a:xfrm>
            <a:off x="775186" y="2040115"/>
            <a:ext cx="89072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Bên hàng xóm tôi có cái hang của Dế Choắt. 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Dế Choắt là tên tôi đã đặt cho nó một cách chế giễu và trịch thượng thế.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Choắt nọ có lẽ cũng trạc tuổi tôi. 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Nhưng vì Choắt bẩm sinh yếu đuối nên tôi coi thường và gã cũng sợ tôi lắm.</a:t>
            </a:r>
          </a:p>
          <a:p>
            <a:pPr algn="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(Tô Hoài)</a:t>
            </a:r>
          </a:p>
        </p:txBody>
      </p:sp>
      <p:pic>
        <p:nvPicPr>
          <p:cNvPr id="8" name="Picture 7" descr="A rectangular white and orange rectangle with black background&#10;&#10;Description automatically generated">
            <a:extLst>
              <a:ext uri="{FF2B5EF4-FFF2-40B4-BE49-F238E27FC236}">
                <a16:creationId xmlns:a16="http://schemas.microsoft.com/office/drawing/2014/main" id="{8CF764D0-981A-5E7B-9738-1EA755F5A0F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29748" r="6359" b="29695"/>
          <a:stretch/>
        </p:blipFill>
        <p:spPr>
          <a:xfrm>
            <a:off x="134574" y="150832"/>
            <a:ext cx="11875575" cy="13308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EC4403-41AE-5631-7D71-C17570ABE0AE}"/>
              </a:ext>
            </a:extLst>
          </p:cNvPr>
          <p:cNvSpPr txBox="1"/>
          <p:nvPr/>
        </p:nvSpPr>
        <p:spPr>
          <a:xfrm>
            <a:off x="1650504" y="439621"/>
            <a:ext cx="1030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-Rounded-Bold"/>
              </a:rPr>
              <a:t>1. </a:t>
            </a:r>
            <a:r>
              <a:rPr lang="vi-VN" sz="3600" b="1" dirty="0">
                <a:solidFill>
                  <a:srgbClr val="002060"/>
                </a:solidFill>
                <a:latin typeface="Arial-Rounded-Bold"/>
              </a:rPr>
              <a:t>Đọc đoạn văn dưới đây và trả lời câu hỏi.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Picture 5" descr="A cartoon monkey holding a number one&#10;&#10;Description automatically generated">
            <a:extLst>
              <a:ext uri="{FF2B5EF4-FFF2-40B4-BE49-F238E27FC236}">
                <a16:creationId xmlns:a16="http://schemas.microsoft.com/office/drawing/2014/main" id="{CBE6FA28-619A-4983-CD08-1C6AC5A276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4" t="33953" r="42529" b="41085"/>
          <a:stretch/>
        </p:blipFill>
        <p:spPr>
          <a:xfrm>
            <a:off x="539676" y="297540"/>
            <a:ext cx="1049868" cy="977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A0099C-79BE-D274-492B-4F4B92BBB4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880" y="2044065"/>
            <a:ext cx="1950720" cy="27521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5202FFA-662C-A087-365C-8F395450CD04}"/>
              </a:ext>
            </a:extLst>
          </p:cNvPr>
          <p:cNvSpPr txBox="1"/>
          <p:nvPr/>
        </p:nvSpPr>
        <p:spPr>
          <a:xfrm>
            <a:off x="894080" y="5171440"/>
            <a:ext cx="10200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nào được lặp lại ở các câu trong đoạn văn trên?</a:t>
            </a:r>
          </a:p>
          <a:p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Việc lặp lại từ đó có tác dụng gì?</a:t>
            </a:r>
            <a:endParaRPr lang="en-US" sz="3200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33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kids playing with a ball&#10;&#10;Description automatically generated">
            <a:extLst>
              <a:ext uri="{FF2B5EF4-FFF2-40B4-BE49-F238E27FC236}">
                <a16:creationId xmlns:a16="http://schemas.microsoft.com/office/drawing/2014/main" id="{6DFC0F99-3609-3711-0A59-AD3E7561A9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8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6C38D-4240-3BB3-F5BE-D12D02081C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8604" y="138223"/>
            <a:ext cx="12007702" cy="658155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nk note with a blue pin&#10;&#10;Description automatically generated">
            <a:extLst>
              <a:ext uri="{FF2B5EF4-FFF2-40B4-BE49-F238E27FC236}">
                <a16:creationId xmlns:a16="http://schemas.microsoft.com/office/drawing/2014/main" id="{DBD19F76-F7C9-F7ED-E3EB-67D48840CA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 t="9923" r="26744" b="17210"/>
          <a:stretch/>
        </p:blipFill>
        <p:spPr>
          <a:xfrm>
            <a:off x="5520673" y="781492"/>
            <a:ext cx="6320219" cy="5295013"/>
          </a:xfrm>
          <a:prstGeom prst="rect">
            <a:avLst/>
          </a:prstGeom>
        </p:spPr>
      </p:pic>
      <p:pic>
        <p:nvPicPr>
          <p:cNvPr id="8" name="Picture 7" descr="A cartoon of kids sitting at a table&#10;&#10;Description automatically generated">
            <a:extLst>
              <a:ext uri="{FF2B5EF4-FFF2-40B4-BE49-F238E27FC236}">
                <a16:creationId xmlns:a16="http://schemas.microsoft.com/office/drawing/2014/main" id="{98E5A02D-547C-9872-E7B6-DE712EC13B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2" t="39225" r="42267" b="39069"/>
          <a:stretch/>
        </p:blipFill>
        <p:spPr>
          <a:xfrm>
            <a:off x="5911707" y="1711842"/>
            <a:ext cx="5422599" cy="3721395"/>
          </a:xfrm>
          <a:prstGeom prst="rect">
            <a:avLst/>
          </a:prstGeom>
        </p:spPr>
      </p:pic>
      <p:pic>
        <p:nvPicPr>
          <p:cNvPr id="10" name="Picture 9" descr="A cartoon of a child&#10;&#10;Description automatically generated">
            <a:extLst>
              <a:ext uri="{FF2B5EF4-FFF2-40B4-BE49-F238E27FC236}">
                <a16:creationId xmlns:a16="http://schemas.microsoft.com/office/drawing/2014/main" id="{B8C2CE38-EB70-23DD-7BC1-B45310D85E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7" t="15504" r="35727" b="51628"/>
          <a:stretch/>
        </p:blipFill>
        <p:spPr>
          <a:xfrm>
            <a:off x="10158169" y="138221"/>
            <a:ext cx="1916871" cy="2083982"/>
          </a:xfrm>
          <a:prstGeom prst="rect">
            <a:avLst/>
          </a:prstGeom>
        </p:spPr>
      </p:pic>
      <p:pic>
        <p:nvPicPr>
          <p:cNvPr id="16" name="Picture 15" descr="A yellow sun on a black background&#10;&#10;Description automatically generated">
            <a:extLst>
              <a:ext uri="{FF2B5EF4-FFF2-40B4-BE49-F238E27FC236}">
                <a16:creationId xmlns:a16="http://schemas.microsoft.com/office/drawing/2014/main" id="{5AEBD1A9-4321-789B-34ED-A31178FE1F4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3" t="35193" r="45165" b="45737"/>
          <a:stretch/>
        </p:blipFill>
        <p:spPr>
          <a:xfrm>
            <a:off x="552893" y="191383"/>
            <a:ext cx="1212112" cy="1307805"/>
          </a:xfrm>
          <a:prstGeom prst="rect">
            <a:avLst/>
          </a:prstGeom>
        </p:spPr>
      </p:pic>
      <p:pic>
        <p:nvPicPr>
          <p:cNvPr id="30" name="Picture 29" descr="A flower on a black background&#10;&#10;Description automatically generated">
            <a:extLst>
              <a:ext uri="{FF2B5EF4-FFF2-40B4-BE49-F238E27FC236}">
                <a16:creationId xmlns:a16="http://schemas.microsoft.com/office/drawing/2014/main" id="{61870699-3F0B-B6CB-494E-B4F0199CB7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0" t="31240" r="41047" b="33954"/>
          <a:stretch/>
        </p:blipFill>
        <p:spPr>
          <a:xfrm>
            <a:off x="4995341" y="4762103"/>
            <a:ext cx="1641343" cy="16161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CA006-699A-F92E-BB53-522EE311FA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115" y="2290998"/>
            <a:ext cx="528569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7133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kids playing with a ball&#10;&#10;Description automatically generated">
            <a:extLst>
              <a:ext uri="{FF2B5EF4-FFF2-40B4-BE49-F238E27FC236}">
                <a16:creationId xmlns:a16="http://schemas.microsoft.com/office/drawing/2014/main" id="{6DFC0F99-3609-3711-0A59-AD3E7561A9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8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6C38D-4240-3BB3-F5BE-D12D02081C95}"/>
              </a:ext>
            </a:extLst>
          </p:cNvPr>
          <p:cNvSpPr>
            <a:spLocks/>
          </p:cNvSpPr>
          <p:nvPr/>
        </p:nvSpPr>
        <p:spPr>
          <a:xfrm>
            <a:off x="158212" y="457201"/>
            <a:ext cx="11875575" cy="603504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955CF5-A999-7707-B2AC-5F83EC14D31E}"/>
              </a:ext>
            </a:extLst>
          </p:cNvPr>
          <p:cNvSpPr/>
          <p:nvPr/>
        </p:nvSpPr>
        <p:spPr>
          <a:xfrm>
            <a:off x="440558" y="680720"/>
            <a:ext cx="11273921" cy="5492225"/>
          </a:xfrm>
          <a:prstGeom prst="roundRect">
            <a:avLst/>
          </a:prstGeom>
          <a:solidFill>
            <a:schemeClr val="bg1"/>
          </a:solidFill>
          <a:ln w="28575" cap="flat" cmpd="thinThick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E12B7-5A04-1FEC-3D47-A8B59B450770}"/>
              </a:ext>
            </a:extLst>
          </p:cNvPr>
          <p:cNvSpPr txBox="1"/>
          <p:nvPr/>
        </p:nvSpPr>
        <p:spPr>
          <a:xfrm>
            <a:off x="866626" y="902195"/>
            <a:ext cx="10502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(1)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Bên hàng xóm tôi có cái hang của Dế Choắt. 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Dế Choắt là tên tôi đã đặt cho nó một cách chế giễu và trịch thượng thế.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(3)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Choắt nọ có lẽ cũng trạc tuổi tôi. 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(4) 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Nhưng vì Choắt bẩm sinh yếu đuối nên tôi coi thường và gã cũng sợ tôi lắm.</a:t>
            </a:r>
          </a:p>
          <a:p>
            <a:pPr algn="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(Tô Hoài)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B0206-519E-3009-5451-81A75C1E8A43}"/>
              </a:ext>
            </a:extLst>
          </p:cNvPr>
          <p:cNvSpPr txBox="1"/>
          <p:nvPr/>
        </p:nvSpPr>
        <p:spPr>
          <a:xfrm>
            <a:off x="1056640" y="3454400"/>
            <a:ext cx="1020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Từ nào được lặp lại ở các câu trong đoạn văn trên?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1BA725-BEC3-54AA-E0AA-08259A4A1B15}"/>
              </a:ext>
            </a:extLst>
          </p:cNvPr>
          <p:cNvCxnSpPr/>
          <p:nvPr/>
        </p:nvCxnSpPr>
        <p:spPr>
          <a:xfrm>
            <a:off x="8097520" y="141224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8C5DA2-5BCF-D68F-E06E-F56C234E6B79}"/>
              </a:ext>
            </a:extLst>
          </p:cNvPr>
          <p:cNvCxnSpPr/>
          <p:nvPr/>
        </p:nvCxnSpPr>
        <p:spPr>
          <a:xfrm>
            <a:off x="10373360" y="1422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F39A16-667A-7097-E08B-38E365F029AD}"/>
              </a:ext>
            </a:extLst>
          </p:cNvPr>
          <p:cNvCxnSpPr/>
          <p:nvPr/>
        </p:nvCxnSpPr>
        <p:spPr>
          <a:xfrm>
            <a:off x="2082800" y="2387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036C4-9A84-EA86-8910-4E6CEC928A8B}"/>
              </a:ext>
            </a:extLst>
          </p:cNvPr>
          <p:cNvCxnSpPr/>
          <p:nvPr/>
        </p:nvCxnSpPr>
        <p:spPr>
          <a:xfrm>
            <a:off x="10373360" y="2387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8E6D8-C483-93FC-9E66-B3EC202A25D5}"/>
              </a:ext>
            </a:extLst>
          </p:cNvPr>
          <p:cNvCxnSpPr>
            <a:cxnSpLocks/>
          </p:cNvCxnSpPr>
          <p:nvPr/>
        </p:nvCxnSpPr>
        <p:spPr>
          <a:xfrm>
            <a:off x="4023360" y="142240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854A4-68DD-8B3A-387C-17BA480E6228}"/>
              </a:ext>
            </a:extLst>
          </p:cNvPr>
          <p:cNvCxnSpPr>
            <a:cxnSpLocks/>
          </p:cNvCxnSpPr>
          <p:nvPr/>
        </p:nvCxnSpPr>
        <p:spPr>
          <a:xfrm>
            <a:off x="2072640" y="186944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B50E5F-1F8F-35DF-1C6F-1BA860AD65BA}"/>
              </a:ext>
            </a:extLst>
          </p:cNvPr>
          <p:cNvCxnSpPr>
            <a:cxnSpLocks/>
          </p:cNvCxnSpPr>
          <p:nvPr/>
        </p:nvCxnSpPr>
        <p:spPr>
          <a:xfrm>
            <a:off x="7366000" y="236728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B2CA85-6ED4-9FE0-92D7-35B64BCAA60C}"/>
              </a:ext>
            </a:extLst>
          </p:cNvPr>
          <p:cNvCxnSpPr>
            <a:cxnSpLocks/>
          </p:cNvCxnSpPr>
          <p:nvPr/>
        </p:nvCxnSpPr>
        <p:spPr>
          <a:xfrm>
            <a:off x="4958080" y="286512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9C415F-41CD-D149-FA42-205129948508}"/>
              </a:ext>
            </a:extLst>
          </p:cNvPr>
          <p:cNvCxnSpPr>
            <a:cxnSpLocks/>
          </p:cNvCxnSpPr>
          <p:nvPr/>
        </p:nvCxnSpPr>
        <p:spPr>
          <a:xfrm>
            <a:off x="9916160" y="286512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D3A55-3DC8-DA10-80DD-33F65263C3EB}"/>
              </a:ext>
            </a:extLst>
          </p:cNvPr>
          <p:cNvSpPr>
            <a:spLocks/>
          </p:cNvSpPr>
          <p:nvPr/>
        </p:nvSpPr>
        <p:spPr>
          <a:xfrm>
            <a:off x="1076960" y="4378960"/>
            <a:ext cx="10290060" cy="81280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 Choắt và từ tôi được lặp lại ở cả 4 câu văn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906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oon kids playing with a ball&#10;&#10;Description automatically generated">
            <a:extLst>
              <a:ext uri="{FF2B5EF4-FFF2-40B4-BE49-F238E27FC236}">
                <a16:creationId xmlns:a16="http://schemas.microsoft.com/office/drawing/2014/main" id="{6DFC0F99-3609-3711-0A59-AD3E7561A9D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1" b="89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1F6C38D-4240-3BB3-F5BE-D12D02081C95}"/>
              </a:ext>
            </a:extLst>
          </p:cNvPr>
          <p:cNvSpPr>
            <a:spLocks/>
          </p:cNvSpPr>
          <p:nvPr/>
        </p:nvSpPr>
        <p:spPr>
          <a:xfrm>
            <a:off x="158212" y="457201"/>
            <a:ext cx="11875575" cy="6035040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955CF5-A999-7707-B2AC-5F83EC14D31E}"/>
              </a:ext>
            </a:extLst>
          </p:cNvPr>
          <p:cNvSpPr/>
          <p:nvPr/>
        </p:nvSpPr>
        <p:spPr>
          <a:xfrm>
            <a:off x="440558" y="680720"/>
            <a:ext cx="11273921" cy="5492225"/>
          </a:xfrm>
          <a:prstGeom prst="roundRect">
            <a:avLst/>
          </a:prstGeom>
          <a:solidFill>
            <a:schemeClr val="bg1"/>
          </a:solidFill>
          <a:ln w="28575" cap="flat" cmpd="thinThick">
            <a:solidFill>
              <a:schemeClr val="accent6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5E12B7-5A04-1FEC-3D47-A8B59B450770}"/>
              </a:ext>
            </a:extLst>
          </p:cNvPr>
          <p:cNvSpPr txBox="1"/>
          <p:nvPr/>
        </p:nvSpPr>
        <p:spPr>
          <a:xfrm>
            <a:off x="866626" y="902195"/>
            <a:ext cx="10502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(1)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Bên hàng xóm tôi có cái hang của Dế Choắt. 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(2)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Dế Choắt là tên tôi đã đặt cho nó một cách chế giễu và trịch thượng thế.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(3)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Choắt nọ có lẽ cũng trạc tuổi tôi. </a:t>
            </a:r>
            <a:r>
              <a:rPr kumimoji="0" lang="vi-VN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(4)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Nhưng vì Choắt bẩm sinh yếu đuối nên tôi coi thường và gã cũng sợ tôi lắm.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(Tô Hoài)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5B0206-519E-3009-5451-81A75C1E8A43}"/>
              </a:ext>
            </a:extLst>
          </p:cNvPr>
          <p:cNvSpPr txBox="1"/>
          <p:nvPr/>
        </p:nvSpPr>
        <p:spPr>
          <a:xfrm>
            <a:off x="1056640" y="3454400"/>
            <a:ext cx="1020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Việc lặp lại từ đó có tác dụng gì?</a:t>
            </a:r>
            <a:endParaRPr kumimoji="0" lang="vi-VN" sz="32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1BA725-BEC3-54AA-E0AA-08259A4A1B15}"/>
              </a:ext>
            </a:extLst>
          </p:cNvPr>
          <p:cNvCxnSpPr/>
          <p:nvPr/>
        </p:nvCxnSpPr>
        <p:spPr>
          <a:xfrm>
            <a:off x="8097520" y="141224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8C5DA2-5BCF-D68F-E06E-F56C234E6B79}"/>
              </a:ext>
            </a:extLst>
          </p:cNvPr>
          <p:cNvCxnSpPr/>
          <p:nvPr/>
        </p:nvCxnSpPr>
        <p:spPr>
          <a:xfrm>
            <a:off x="10373360" y="14224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F39A16-667A-7097-E08B-38E365F029AD}"/>
              </a:ext>
            </a:extLst>
          </p:cNvPr>
          <p:cNvCxnSpPr/>
          <p:nvPr/>
        </p:nvCxnSpPr>
        <p:spPr>
          <a:xfrm>
            <a:off x="2082800" y="2387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1036C4-9A84-EA86-8910-4E6CEC928A8B}"/>
              </a:ext>
            </a:extLst>
          </p:cNvPr>
          <p:cNvCxnSpPr/>
          <p:nvPr/>
        </p:nvCxnSpPr>
        <p:spPr>
          <a:xfrm>
            <a:off x="10373360" y="23876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8E6D8-C483-93FC-9E66-B3EC202A25D5}"/>
              </a:ext>
            </a:extLst>
          </p:cNvPr>
          <p:cNvCxnSpPr>
            <a:cxnSpLocks/>
          </p:cNvCxnSpPr>
          <p:nvPr/>
        </p:nvCxnSpPr>
        <p:spPr>
          <a:xfrm>
            <a:off x="4023360" y="142240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C2854A4-68DD-8B3A-387C-17BA480E6228}"/>
              </a:ext>
            </a:extLst>
          </p:cNvPr>
          <p:cNvCxnSpPr>
            <a:cxnSpLocks/>
          </p:cNvCxnSpPr>
          <p:nvPr/>
        </p:nvCxnSpPr>
        <p:spPr>
          <a:xfrm>
            <a:off x="2072640" y="186944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B50E5F-1F8F-35DF-1C6F-1BA860AD65BA}"/>
              </a:ext>
            </a:extLst>
          </p:cNvPr>
          <p:cNvCxnSpPr>
            <a:cxnSpLocks/>
          </p:cNvCxnSpPr>
          <p:nvPr/>
        </p:nvCxnSpPr>
        <p:spPr>
          <a:xfrm>
            <a:off x="7366000" y="236728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AB2CA85-6ED4-9FE0-92D7-35B64BCAA60C}"/>
              </a:ext>
            </a:extLst>
          </p:cNvPr>
          <p:cNvCxnSpPr>
            <a:cxnSpLocks/>
          </p:cNvCxnSpPr>
          <p:nvPr/>
        </p:nvCxnSpPr>
        <p:spPr>
          <a:xfrm>
            <a:off x="4958080" y="286512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39C415F-41CD-D149-FA42-205129948508}"/>
              </a:ext>
            </a:extLst>
          </p:cNvPr>
          <p:cNvCxnSpPr>
            <a:cxnSpLocks/>
          </p:cNvCxnSpPr>
          <p:nvPr/>
        </p:nvCxnSpPr>
        <p:spPr>
          <a:xfrm>
            <a:off x="9916160" y="2865120"/>
            <a:ext cx="49784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7D3A55-3DC8-DA10-80DD-33F65263C3EB}"/>
              </a:ext>
            </a:extLst>
          </p:cNvPr>
          <p:cNvSpPr>
            <a:spLocks/>
          </p:cNvSpPr>
          <p:nvPr/>
        </p:nvSpPr>
        <p:spPr>
          <a:xfrm>
            <a:off x="1076960" y="4378960"/>
            <a:ext cx="10290060" cy="1402080"/>
          </a:xfrm>
          <a:prstGeom prst="roundRect">
            <a:avLst/>
          </a:prstGeom>
          <a:solidFill>
            <a:schemeClr val="accent5">
              <a:lumMod val="20000"/>
              <a:lumOff val="80000"/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lặp lại những từ này giúp cho các câu trong đoạn văn liên kết chặt chẽ với nhau.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281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9b4d614-387f-4869-a043-b320c2c8d43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4CE3B0948A614B80FA854A9E9C047F" ma:contentTypeVersion="12" ma:contentTypeDescription="Create a new document." ma:contentTypeScope="" ma:versionID="190044eba93ced93158e977644152f72">
  <xsd:schema xmlns:xsd="http://www.w3.org/2001/XMLSchema" xmlns:xs="http://www.w3.org/2001/XMLSchema" xmlns:p="http://schemas.microsoft.com/office/2006/metadata/properties" xmlns:ns3="39b4d614-387f-4869-a043-b320c2c8d431" targetNamespace="http://schemas.microsoft.com/office/2006/metadata/properties" ma:root="true" ma:fieldsID="cc47b5e57532e648f31547bee784f4f7" ns3:_="">
    <xsd:import namespace="39b4d614-387f-4869-a043-b320c2c8d4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b4d614-387f-4869-a043-b320c2c8d4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56F6A2-A4D2-4D4F-8816-A9241AF7F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663335-F450-4BE2-A5F5-6E5ED3A2DFC0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39b4d614-387f-4869-a043-b320c2c8d4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74C0A73-CF0D-464F-817C-912FB02FC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b4d614-387f-4869-a043-b320c2c8d4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4485</TotalTime>
  <Words>188</Words>
  <Application>Microsoft Office PowerPoint</Application>
  <PresentationFormat>Widescreen</PresentationFormat>
  <Paragraphs>19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Arial-Rounded-Bold</vt:lpstr>
      <vt:lpstr>Calibri</vt:lpstr>
      <vt:lpstr>Cambria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Admin</cp:lastModifiedBy>
  <cp:revision>122</cp:revision>
  <dcterms:created xsi:type="dcterms:W3CDTF">2023-07-30T08:35:16Z</dcterms:created>
  <dcterms:modified xsi:type="dcterms:W3CDTF">2025-02-24T07:52:23Z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0x010100544CE3B0948A614B80FA854A9E9C047F</vt:lpwstr>
  </property>
</Properties>
</file>