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1" r:id="rId3"/>
    <p:sldId id="268" r:id="rId4"/>
    <p:sldId id="262" r:id="rId5"/>
    <p:sldId id="267" r:id="rId6"/>
    <p:sldId id="322" r:id="rId7"/>
    <p:sldId id="260" r:id="rId8"/>
    <p:sldId id="323" r:id="rId9"/>
    <p:sldId id="272" r:id="rId10"/>
    <p:sldId id="269" r:id="rId11"/>
    <p:sldId id="3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990C8-945C-EB23-8B5C-8C9346351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D2D1E-077A-DFC2-C116-C30C9B83E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69FF-391A-4B99-CD35-F097AD65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96DE5-88B7-47B2-9B0D-313E724EAF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46C92-9392-DF81-177F-EE04B8A2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37406-1BC0-73B5-4C64-A745CCDF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5FC14-A184-4613-BBF5-9C23E6A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95CB-F012-2039-28A2-525A3FDF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E2748-7849-8633-9FAC-7A78D8D3F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D5F09-32D5-A0AB-25F2-1A0E6CD14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96DE5-88B7-47B2-9B0D-313E724EAF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BB7DD-F21C-0FD7-7D48-FAB34E4D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C7473-B82A-6129-2BD2-BD866810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5FC14-A184-4613-BBF5-9C23E6A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3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BF497D-5256-EBA1-A67E-03BB6AEE3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4617E-636E-C5F2-F73B-37ACBD4CC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9344D-BE98-B013-A49D-BC7368A2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96DE5-88B7-47B2-9B0D-313E724EAF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E10E0-6BBA-0D29-E98F-02432C42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38EEE-CE37-57A4-F92B-97699624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5FC14-A184-4613-BBF5-9C23E6A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13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5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BEE1C-14C6-492A-8FAF-24022EC3F99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CA0D1C-0A45-49C3-8A26-6858D5C342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61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6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91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826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BEE1C-14C6-492A-8FAF-24022EC3F99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CA0D1C-0A45-49C3-8A26-6858D5C34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2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31960-3511-FB42-2C8B-06F614F0B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8E33F-1486-9DE0-E9FF-510F17F17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DB6DF-BBFB-4317-D77A-5CFAB4CB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96DE5-88B7-47B2-9B0D-313E724EAF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B7B72-7E22-B8A2-DDE8-5B0C2559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69B73-54E7-4D0F-BEFF-EA64DA4F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5FC14-A184-4613-BBF5-9C23E6A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5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72D4-1FF9-60D9-ED36-9167F8CE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A0F95-7BE4-1F3F-F5DC-15271943B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2C902-8BE7-4611-2935-4E7F1618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96DE5-88B7-47B2-9B0D-313E724EAF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F578E-DAAB-2328-C607-C5F2D023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2217F-47E9-FF2D-4175-1AB3FCE9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5FC14-A184-4613-BBF5-9C23E6A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7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40FA-C66D-DA66-B83D-AB440F0B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3C00-EAA2-4BC2-37FE-8C51A4A14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B2BAF-ED39-5EC8-FA9D-84B5FB8D6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894B8-ECC2-021E-CE18-80370098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96DE5-88B7-47B2-9B0D-313E724EAF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FD271-E624-7BDB-598C-0C5AEDCA8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63A04-8955-CAF2-F66A-6DED4379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5FC14-A184-4613-BBF5-9C23E6A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6A89-1D35-8C29-7AD7-7C2F5B575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78878-845C-B768-AA44-BC05226C6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55C37-65E6-5EE6-6CFB-C20AC158D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6CC3F3-8316-4099-5721-8ACCB0280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BFE99C-1752-E962-EE5E-E43CA03E4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28792-7366-5A20-F2AB-F549FAE1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96DE5-88B7-47B2-9B0D-313E724EAF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B585A6-E1B0-49F9-7E7F-07E78F86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09B9A5-2FD8-FBA0-BD7E-40B8649C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5FC14-A184-4613-BBF5-9C23E6A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2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9997-EEBA-F9F1-AB7B-82B00DF5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9739C3-2FA9-C531-8836-98D9C878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96DE5-88B7-47B2-9B0D-313E724EAF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C77EF-298C-A6A4-9A39-9D6DC7DB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97F75-3816-45B1-D328-2DA564D2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5FC14-A184-4613-BBF5-9C23E6A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3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20A25-E6AB-D913-9C25-05B07635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96DE5-88B7-47B2-9B0D-313E724EAF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51A47-B608-8AA9-700C-936EB308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245C2-C76F-3F3C-CAB1-5B532C1E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5FC14-A184-4613-BBF5-9C23E6A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0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51F11-7066-FD41-E94A-FA9ABD7E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17226-0CAE-E085-2C0E-BEB6E023D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AD93C-0B68-214D-CC6E-E7B728DA9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4C400-F4DB-7042-92FC-5A56A1E8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96DE5-88B7-47B2-9B0D-313E724EAF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DE886-0034-19D3-8355-DE0F7F26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F9927-6D14-5B08-7104-35A8FC86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5FC14-A184-4613-BBF5-9C23E6A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0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CC87-5C64-2713-A285-2216A37D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EE00C-AF88-43DE-4364-8A4BD3F2D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4F0EA-7B85-54AF-EAEB-C13793DCA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E3F6B-CE58-AB1E-C20D-654116D6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96DE5-88B7-47B2-9B0D-313E724EAFB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36BA4-941D-85E2-F23A-B8A85DD2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D4CAE-EB0D-0B50-1073-2A5AE72E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5FC14-A184-4613-BBF5-9C23E6A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C89A897-3446-4CD9-A664-CD41BB78B6B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105" y="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5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05E81C0-8F25-0D0E-D879-D5877954960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105" y="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0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76418130-7223-4F5D-BCAF-2FB39AA55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134" y="1769443"/>
            <a:ext cx="3914274" cy="508855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41689" y="309337"/>
            <a:ext cx="9561290" cy="2117557"/>
          </a:xfrm>
          <a:prstGeom prst="wedgeRoundRectCallout">
            <a:avLst>
              <a:gd name="adj1" fmla="val -50703"/>
              <a:gd name="adj2" fmla="val 80533"/>
              <a:gd name="adj3" fmla="val 16667"/>
            </a:avLst>
          </a:prstGeo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0AEC8-7838-4E77-A6B7-18E7F082B224}"/>
              </a:ext>
            </a:extLst>
          </p:cNvPr>
          <p:cNvSpPr txBox="1">
            <a:spLocks/>
          </p:cNvSpPr>
          <p:nvPr/>
        </p:nvSpPr>
        <p:spPr>
          <a:xfrm>
            <a:off x="2660006" y="471049"/>
            <a:ext cx="911833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defRPr/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Trao đổi với bạn những điều em biết về công việc của người nông dân.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9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53"/>
          <p:cNvSpPr/>
          <p:nvPr/>
        </p:nvSpPr>
        <p:spPr>
          <a:xfrm>
            <a:off x="3765360" y="2324898"/>
            <a:ext cx="7570575" cy="1082331"/>
          </a:xfrm>
          <a:prstGeom prst="roundRect">
            <a:avLst>
              <a:gd name="adj" fmla="val 10653"/>
            </a:avLst>
          </a:prstGeom>
          <a:solidFill>
            <a:schemeClr val="bg1"/>
          </a:solidFill>
          <a:ln w="381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7CF9F6F1-5515-4329-B122-27F4C097D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71" y="-319369"/>
            <a:ext cx="3776016" cy="3159485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2648825" y="606386"/>
            <a:ext cx="4382452" cy="1215385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ngữ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358824-061A-9497-DC35-BE8680E42DF1}"/>
              </a:ext>
            </a:extLst>
          </p:cNvPr>
          <p:cNvGrpSpPr/>
          <p:nvPr/>
        </p:nvGrpSpPr>
        <p:grpSpPr>
          <a:xfrm>
            <a:off x="215735" y="2163646"/>
            <a:ext cx="3267590" cy="1265354"/>
            <a:chOff x="215735" y="2163646"/>
            <a:chExt cx="3267590" cy="126535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F673B85-7059-4229-9972-982C29CF5436}"/>
                </a:ext>
              </a:extLst>
            </p:cNvPr>
            <p:cNvGrpSpPr/>
            <p:nvPr/>
          </p:nvGrpSpPr>
          <p:grpSpPr>
            <a:xfrm>
              <a:off x="215735" y="2163646"/>
              <a:ext cx="3267590" cy="1265354"/>
              <a:chOff x="1006064" y="1522807"/>
              <a:chExt cx="9977377" cy="4656929"/>
            </a:xfrm>
          </p:grpSpPr>
          <p:sp>
            <p:nvSpPr>
              <p:cNvPr id="16" name="矩形: 圆角 2">
                <a:extLst>
                  <a:ext uri="{FF2B5EF4-FFF2-40B4-BE49-F238E27FC236}">
                    <a16:creationId xmlns:a16="http://schemas.microsoft.com/office/drawing/2014/main" id="{2C048EE0-B8F7-43E4-89E7-8EAB95C4E8E9}"/>
                  </a:ext>
                </a:extLst>
              </p:cNvPr>
              <p:cNvSpPr/>
              <p:nvPr/>
            </p:nvSpPr>
            <p:spPr>
              <a:xfrm>
                <a:off x="1006064" y="1522807"/>
                <a:ext cx="9977377" cy="465692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矩形: 圆角 2">
                <a:extLst>
                  <a:ext uri="{FF2B5EF4-FFF2-40B4-BE49-F238E27FC236}">
                    <a16:creationId xmlns:a16="http://schemas.microsoft.com/office/drawing/2014/main" id="{07E51AAA-A554-45F0-B148-DD0D05E988B0}"/>
                  </a:ext>
                </a:extLst>
              </p:cNvPr>
              <p:cNvSpPr/>
              <p:nvPr/>
            </p:nvSpPr>
            <p:spPr>
              <a:xfrm>
                <a:off x="1208559" y="1738845"/>
                <a:ext cx="9523081" cy="4224851"/>
              </a:xfrm>
              <a:prstGeom prst="roundRect">
                <a:avLst/>
              </a:prstGeom>
              <a:noFill/>
              <a:ln w="57150">
                <a:solidFill>
                  <a:srgbClr val="E18D75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" name="TextBox 3"/>
            <p:cNvSpPr txBox="1"/>
            <p:nvPr/>
          </p:nvSpPr>
          <p:spPr>
            <a:xfrm>
              <a:off x="402771" y="2327190"/>
              <a:ext cx="3048000" cy="745064"/>
            </a:xfrm>
            <a:prstGeom prst="rect">
              <a:avLst/>
            </a:prstGeom>
            <a:noFill/>
          </p:spPr>
          <p:txBody>
            <a:bodyPr wrap="square" lIns="96762" tIns="48381" rIns="96762" bIns="4838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Hào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giao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thông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84C34AA-C2BA-4DD7-9967-7C7586E86BEC}"/>
              </a:ext>
            </a:extLst>
          </p:cNvPr>
          <p:cNvSpPr txBox="1"/>
          <p:nvPr/>
        </p:nvSpPr>
        <p:spPr>
          <a:xfrm>
            <a:off x="3683191" y="2310112"/>
            <a:ext cx="7560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 đào sâu dưới đất để đi lại được an toàn trong chiến tranh.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iao thông hào trên đồi A1 - Picture of Dien Bien Phu, Dien Bien Province -  Tripadvisor">
            <a:extLst>
              <a:ext uri="{FF2B5EF4-FFF2-40B4-BE49-F238E27FC236}">
                <a16:creationId xmlns:a16="http://schemas.microsoft.com/office/drawing/2014/main" id="{8ECD83AA-0BB3-0EA3-E9D6-3C5525103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5" y="3660408"/>
            <a:ext cx="4818289" cy="31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0">
            <a:extLst>
              <a:ext uri="{FF2B5EF4-FFF2-40B4-BE49-F238E27FC236}">
                <a16:creationId xmlns:a16="http://schemas.microsoft.com/office/drawing/2014/main" id="{47118E00-203A-4E78-AC85-4C87806898CA}"/>
              </a:ext>
            </a:extLst>
          </p:cNvPr>
          <p:cNvSpPr/>
          <p:nvPr/>
        </p:nvSpPr>
        <p:spPr>
          <a:xfrm>
            <a:off x="169817" y="71161"/>
            <a:ext cx="11861074" cy="6381314"/>
          </a:xfrm>
          <a:prstGeom prst="roundRect">
            <a:avLst>
              <a:gd name="adj" fmla="val 3058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07D9B2-2DD0-0AFC-CD6B-BE2AE864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555171"/>
            <a:ext cx="6248400" cy="5181600"/>
          </a:xfrm>
          <a:prstGeom prst="rect">
            <a:avLst/>
          </a:prstGeom>
        </p:spPr>
      </p:pic>
      <p:sp>
        <p:nvSpPr>
          <p:cNvPr id="6" name="圆角矩形 53">
            <a:extLst>
              <a:ext uri="{FF2B5EF4-FFF2-40B4-BE49-F238E27FC236}">
                <a16:creationId xmlns:a16="http://schemas.microsoft.com/office/drawing/2014/main" id="{63AD2B91-1F99-3A56-14E7-DD9A49076644}"/>
              </a:ext>
            </a:extLst>
          </p:cNvPr>
          <p:cNvSpPr/>
          <p:nvPr/>
        </p:nvSpPr>
        <p:spPr>
          <a:xfrm>
            <a:off x="7151914" y="1290753"/>
            <a:ext cx="4477935" cy="3934389"/>
          </a:xfrm>
          <a:prstGeom prst="roundRect">
            <a:avLst>
              <a:gd name="adj" fmla="val 10653"/>
            </a:avLst>
          </a:prstGeom>
          <a:solidFill>
            <a:schemeClr val="bg1"/>
          </a:solidFill>
          <a:ln w="381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C</a:t>
            </a:r>
            <a:r>
              <a:rPr lang="vi-VN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ông việc của người nông dân: </a:t>
            </a:r>
            <a:r>
              <a:rPr lang="vi-VN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cày đất, gieo mầm, bón phân, gặt hái, thu hoạch nông sản, phun thuốc trừ sâu, bắt sâu, tỉa lá hỏng, thụ phấn hoa,…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62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9" y="132425"/>
            <a:ext cx="1076509" cy="10658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72" y="-74147"/>
            <a:ext cx="2438198" cy="13897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35" y="-1671"/>
            <a:ext cx="2417680" cy="13780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01C9C1-A638-4329-F85F-B8AB1B046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17" y="682160"/>
            <a:ext cx="10900593" cy="3621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345" y="106722"/>
            <a:ext cx="3392819" cy="25393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E52C69-D667-E3CD-CD89-7E822DA24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844" y="4089934"/>
            <a:ext cx="3542083" cy="1072989"/>
          </a:xfrm>
          <a:prstGeom prst="rect">
            <a:avLst/>
          </a:prstGeom>
        </p:spPr>
      </p:pic>
      <p:pic>
        <p:nvPicPr>
          <p:cNvPr id="20" name="Picture 1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5989414-C4C6-2677-D2C9-58D4D2922B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105" y="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12334875" cy="7059780"/>
          </a:xfrm>
          <a:prstGeom prst="rect">
            <a:avLst/>
          </a:prstGeom>
        </p:spPr>
      </p:pic>
      <p:sp>
        <p:nvSpPr>
          <p:cNvPr id="3" name="矩形: 圆角 20">
            <a:extLst>
              <a:ext uri="{FF2B5EF4-FFF2-40B4-BE49-F238E27FC236}">
                <a16:creationId xmlns:a16="http://schemas.microsoft.com/office/drawing/2014/main" id="{47118E00-203A-4E78-AC85-4C87806898CA}"/>
              </a:ext>
            </a:extLst>
          </p:cNvPr>
          <p:cNvSpPr/>
          <p:nvPr/>
        </p:nvSpPr>
        <p:spPr>
          <a:xfrm>
            <a:off x="169817" y="71161"/>
            <a:ext cx="11861074" cy="6746734"/>
          </a:xfrm>
          <a:prstGeom prst="roundRect">
            <a:avLst>
              <a:gd name="adj" fmla="val 3058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3A047A-B991-455D-A476-7409E5290ADB}"/>
              </a:ext>
            </a:extLst>
          </p:cNvPr>
          <p:cNvSpPr txBox="1"/>
          <p:nvPr/>
        </p:nvSpPr>
        <p:spPr>
          <a:xfrm>
            <a:off x="693960" y="25810"/>
            <a:ext cx="1653435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FEFE6-D796-4811-96B0-9A67502400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02806" y="132556"/>
            <a:ext cx="582308" cy="525172"/>
          </a:xfrm>
          <a:prstGeom prst="rect">
            <a:avLst/>
          </a:prstGeom>
        </p:spPr>
      </p:pic>
      <p:sp>
        <p:nvSpPr>
          <p:cNvPr id="14" name="Text Box 3"/>
          <p:cNvSpPr txBox="1"/>
          <p:nvPr/>
        </p:nvSpPr>
        <p:spPr>
          <a:xfrm>
            <a:off x="2638549" y="121529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268" y="902449"/>
            <a:ext cx="29234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 gạo làng ta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vị phù sa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 sông Kinh Thầy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hương sen thơm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hồ nước đầy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lời mẹ hát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Ngọt bùi đắng cay...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4E893E-C8A8-B083-947A-DE0945990628}"/>
              </a:ext>
            </a:extLst>
          </p:cNvPr>
          <p:cNvSpPr txBox="1"/>
          <p:nvPr/>
        </p:nvSpPr>
        <p:spPr>
          <a:xfrm>
            <a:off x="701467" y="3612991"/>
            <a:ext cx="30867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 gạo làng ta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bão tháng Bảy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mưa tháng Ba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Giọt mồ hôi sa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trưa tháng Sáu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 như ai nấu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 cả cá cờ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Cua ngoi lên bờ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 em xuống cấy...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BF851-995D-376E-190C-35969FEAD35E}"/>
              </a:ext>
            </a:extLst>
          </p:cNvPr>
          <p:cNvSpPr txBox="1"/>
          <p:nvPr/>
        </p:nvSpPr>
        <p:spPr>
          <a:xfrm>
            <a:off x="4021611" y="1196363"/>
            <a:ext cx="29234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 gạo làng ta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năm bom Mỹ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Trút trên mái nhà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năm cây súng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người đi xa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năm băng đạn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 như lúa đồng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Bát cơm mùa gặt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Thơm hào giao thông...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BBF6A-B6EF-584B-C57A-BA16BCC43239}"/>
              </a:ext>
            </a:extLst>
          </p:cNvPr>
          <p:cNvSpPr txBox="1"/>
          <p:nvPr/>
        </p:nvSpPr>
        <p:spPr>
          <a:xfrm>
            <a:off x="7581240" y="1174591"/>
            <a:ext cx="29234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 gạo làng ta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công các bạn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Sớm nào chống hạn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Vục mẻ miệng gàu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Trưa nào bắt sâu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Lúa cao rát mặt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 nào gánh phân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Quang trành quết đất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3BD8D-05F9-9A1A-0029-F3FC58E8187A}"/>
              </a:ext>
            </a:extLst>
          </p:cNvPr>
          <p:cNvSpPr txBox="1"/>
          <p:nvPr/>
        </p:nvSpPr>
        <p:spPr>
          <a:xfrm>
            <a:off x="7733640" y="4057233"/>
            <a:ext cx="29234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 gạo làng ta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 ra tiền tuyến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 về phương xa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vui em hát</a:t>
            </a:r>
          </a:p>
          <a:p>
            <a:pPr lvl="0">
              <a:defRPr/>
            </a:pPr>
            <a:r>
              <a:rPr lang="vi-VN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 vàng làng ta.</a:t>
            </a:r>
            <a:endParaRPr lang="en-US" sz="2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r"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Đăng</a:t>
            </a:r>
            <a:r>
              <a:rPr 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Khoa)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2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69083" y="420357"/>
            <a:ext cx="3388718" cy="1265354"/>
            <a:chOff x="3173073" y="565468"/>
            <a:chExt cx="5979158" cy="126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F673B85-7059-4229-9972-982C29CF5436}"/>
                </a:ext>
              </a:extLst>
            </p:cNvPr>
            <p:cNvGrpSpPr/>
            <p:nvPr/>
          </p:nvGrpSpPr>
          <p:grpSpPr>
            <a:xfrm>
              <a:off x="3173073" y="565468"/>
              <a:ext cx="5774983" cy="1265354"/>
              <a:chOff x="1006064" y="1522807"/>
              <a:chExt cx="9977377" cy="4656929"/>
            </a:xfrm>
          </p:grpSpPr>
          <p:sp>
            <p:nvSpPr>
              <p:cNvPr id="6" name="矩形: 圆角 2">
                <a:extLst>
                  <a:ext uri="{FF2B5EF4-FFF2-40B4-BE49-F238E27FC236}">
                    <a16:creationId xmlns:a16="http://schemas.microsoft.com/office/drawing/2014/main" id="{2C048EE0-B8F7-43E4-89E7-8EAB95C4E8E9}"/>
                  </a:ext>
                </a:extLst>
              </p:cNvPr>
              <p:cNvSpPr/>
              <p:nvPr/>
            </p:nvSpPr>
            <p:spPr>
              <a:xfrm>
                <a:off x="1006064" y="1522807"/>
                <a:ext cx="9977377" cy="465692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矩形: 圆角 2">
                <a:extLst>
                  <a:ext uri="{FF2B5EF4-FFF2-40B4-BE49-F238E27FC236}">
                    <a16:creationId xmlns:a16="http://schemas.microsoft.com/office/drawing/2014/main" id="{07E51AAA-A554-45F0-B148-DD0D05E988B0}"/>
                  </a:ext>
                </a:extLst>
              </p:cNvPr>
              <p:cNvSpPr/>
              <p:nvPr/>
            </p:nvSpPr>
            <p:spPr>
              <a:xfrm>
                <a:off x="1208559" y="1738845"/>
                <a:ext cx="9523081" cy="4224851"/>
              </a:xfrm>
              <a:prstGeom prst="roundRect">
                <a:avLst/>
              </a:prstGeom>
              <a:noFill/>
              <a:ln w="57150">
                <a:solidFill>
                  <a:srgbClr val="E18D75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708654" y="725404"/>
              <a:ext cx="544357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</a:t>
              </a:r>
              <a:r>
                <a:rPr kumimoji="0" lang="en-US" sz="4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khổ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7" name="圆角矩形 53">
            <a:extLst>
              <a:ext uri="{FF2B5EF4-FFF2-40B4-BE49-F238E27FC236}">
                <a16:creationId xmlns:a16="http://schemas.microsoft.com/office/drawing/2014/main" id="{92B056AE-038E-41F8-F23D-3694468E8712}"/>
              </a:ext>
            </a:extLst>
          </p:cNvPr>
          <p:cNvSpPr/>
          <p:nvPr/>
        </p:nvSpPr>
        <p:spPr>
          <a:xfrm>
            <a:off x="881743" y="2357554"/>
            <a:ext cx="10689771" cy="3879960"/>
          </a:xfrm>
          <a:prstGeom prst="roundRect">
            <a:avLst>
              <a:gd name="adj" fmla="val 10653"/>
            </a:avLst>
          </a:prstGeom>
          <a:solidFill>
            <a:schemeClr val="bg1"/>
          </a:solidFill>
          <a:ln w="381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altLang="zh-C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Khổ thơ 1: Hạt gạo làng ta…đắng cay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altLang="zh-C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Khổ thơ 2: Hạt gạo làng ta…xuống cấy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altLang="zh-C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Khổ thơ 3: Hạt gạo làng ta…giao thông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altLang="zh-C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Khổ thơ 4: Hạt gạo làng ta…quết đất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altLang="zh-C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Khổ thơ 5: Còn lại</a:t>
            </a:r>
          </a:p>
        </p:txBody>
      </p:sp>
    </p:spTree>
    <p:extLst>
      <p:ext uri="{BB962C8B-B14F-4D97-AF65-F5344CB8AC3E}">
        <p14:creationId xmlns:p14="http://schemas.microsoft.com/office/powerpoint/2010/main" val="42320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69082" y="420357"/>
            <a:ext cx="6314153" cy="1265354"/>
            <a:chOff x="3173073" y="565468"/>
            <a:chExt cx="5979158" cy="126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F673B85-7059-4229-9972-982C29CF5436}"/>
                </a:ext>
              </a:extLst>
            </p:cNvPr>
            <p:cNvGrpSpPr/>
            <p:nvPr/>
          </p:nvGrpSpPr>
          <p:grpSpPr>
            <a:xfrm>
              <a:off x="3173073" y="565468"/>
              <a:ext cx="5774983" cy="1265354"/>
              <a:chOff x="1006064" y="1522807"/>
              <a:chExt cx="9977377" cy="4656929"/>
            </a:xfrm>
          </p:grpSpPr>
          <p:sp>
            <p:nvSpPr>
              <p:cNvPr id="6" name="矩形: 圆角 2">
                <a:extLst>
                  <a:ext uri="{FF2B5EF4-FFF2-40B4-BE49-F238E27FC236}">
                    <a16:creationId xmlns:a16="http://schemas.microsoft.com/office/drawing/2014/main" id="{2C048EE0-B8F7-43E4-89E7-8EAB95C4E8E9}"/>
                  </a:ext>
                </a:extLst>
              </p:cNvPr>
              <p:cNvSpPr/>
              <p:nvPr/>
            </p:nvSpPr>
            <p:spPr>
              <a:xfrm>
                <a:off x="1006064" y="1522807"/>
                <a:ext cx="9977377" cy="465692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</a:endParaRPr>
              </a:p>
            </p:txBody>
          </p:sp>
          <p:sp>
            <p:nvSpPr>
              <p:cNvPr id="7" name="矩形: 圆角 2">
                <a:extLst>
                  <a:ext uri="{FF2B5EF4-FFF2-40B4-BE49-F238E27FC236}">
                    <a16:creationId xmlns:a16="http://schemas.microsoft.com/office/drawing/2014/main" id="{07E51AAA-A554-45F0-B148-DD0D05E988B0}"/>
                  </a:ext>
                </a:extLst>
              </p:cNvPr>
              <p:cNvSpPr/>
              <p:nvPr/>
            </p:nvSpPr>
            <p:spPr>
              <a:xfrm>
                <a:off x="1208559" y="1738845"/>
                <a:ext cx="9523081" cy="4224851"/>
              </a:xfrm>
              <a:prstGeom prst="roundRect">
                <a:avLst/>
              </a:prstGeom>
              <a:noFill/>
              <a:ln w="57150">
                <a:solidFill>
                  <a:srgbClr val="E18D75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708654" y="725404"/>
              <a:ext cx="544357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Luyện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3608590" y="2677293"/>
            <a:ext cx="2850827" cy="1662363"/>
            <a:chOff x="8726219" y="-661205"/>
            <a:chExt cx="2154936" cy="1322409"/>
          </a:xfrm>
        </p:grpSpPr>
        <p:sp>
          <p:nvSpPr>
            <p:cNvPr id="10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1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40360" y="4838554"/>
            <a:ext cx="2835321" cy="1662362"/>
            <a:chOff x="5566572" y="3917103"/>
            <a:chExt cx="2835321" cy="1662362"/>
          </a:xfrm>
        </p:grpSpPr>
        <p:sp>
          <p:nvSpPr>
            <p:cNvPr id="1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5566573" y="3917103"/>
              <a:ext cx="2835320" cy="1662362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C000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5566572" y="3917103"/>
              <a:ext cx="2835320" cy="1662362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C000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6" name="TextBox 3"/>
          <p:cNvSpPr txBox="1"/>
          <p:nvPr/>
        </p:nvSpPr>
        <p:spPr>
          <a:xfrm>
            <a:off x="3468885" y="2953506"/>
            <a:ext cx="2802710" cy="981539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phù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1289598" y="5059223"/>
            <a:ext cx="2802710" cy="1328813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lvl="0" algn="ctr">
              <a:defRPr/>
            </a:pPr>
            <a:r>
              <a:rPr lang="vi-VN" altLang="zh-CN" sz="4000" b="1" dirty="0">
                <a:solidFill>
                  <a:srgbClr val="00CC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bão tháng Bảy </a:t>
            </a: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tai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8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7175103" y="2066700"/>
            <a:ext cx="3914762" cy="1662363"/>
            <a:chOff x="8726219" y="-661205"/>
            <a:chExt cx="2154936" cy="1322409"/>
          </a:xfrm>
        </p:grpSpPr>
        <p:sp>
          <p:nvSpPr>
            <p:cNvPr id="19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21" name="TextBox 3"/>
          <p:cNvSpPr txBox="1"/>
          <p:nvPr/>
        </p:nvSpPr>
        <p:spPr>
          <a:xfrm>
            <a:off x="7028743" y="2341197"/>
            <a:ext cx="3857430" cy="987759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2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4762605" y="4585029"/>
            <a:ext cx="2850827" cy="1662363"/>
            <a:chOff x="8726219" y="-661205"/>
            <a:chExt cx="2154936" cy="1322409"/>
          </a:xfrm>
        </p:grpSpPr>
        <p:sp>
          <p:nvSpPr>
            <p:cNvPr id="2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25" name="TextBox 3"/>
          <p:cNvSpPr txBox="1"/>
          <p:nvPr/>
        </p:nvSpPr>
        <p:spPr>
          <a:xfrm>
            <a:off x="4807958" y="4763271"/>
            <a:ext cx="2802710" cy="1451924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lvl="0" algn="ctr">
              <a:defRPr/>
            </a:pP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quang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trành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C12C23-817B-61ED-B125-02FA682AC861}"/>
              </a:ext>
            </a:extLst>
          </p:cNvPr>
          <p:cNvGrpSpPr/>
          <p:nvPr/>
        </p:nvGrpSpPr>
        <p:grpSpPr>
          <a:xfrm>
            <a:off x="8294303" y="4414011"/>
            <a:ext cx="2835321" cy="1662362"/>
            <a:chOff x="5566572" y="3917103"/>
            <a:chExt cx="2835321" cy="1662362"/>
          </a:xfrm>
        </p:grpSpPr>
        <p:sp>
          <p:nvSpPr>
            <p:cNvPr id="8" name="任意多边形 227">
              <a:extLst>
                <a:ext uri="{FF2B5EF4-FFF2-40B4-BE49-F238E27FC236}">
                  <a16:creationId xmlns:a16="http://schemas.microsoft.com/office/drawing/2014/main" id="{D3FE4792-9680-E159-E3FF-97631387A33D}"/>
                </a:ext>
              </a:extLst>
            </p:cNvPr>
            <p:cNvSpPr/>
            <p:nvPr/>
          </p:nvSpPr>
          <p:spPr>
            <a:xfrm rot="21387068">
              <a:off x="5566573" y="3917103"/>
              <a:ext cx="2835320" cy="1662362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C000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" name="任意多边形 228">
              <a:extLst>
                <a:ext uri="{FF2B5EF4-FFF2-40B4-BE49-F238E27FC236}">
                  <a16:creationId xmlns:a16="http://schemas.microsoft.com/office/drawing/2014/main" id="{BA706BAF-7758-A7E7-1B41-D89F74B05D47}"/>
                </a:ext>
              </a:extLst>
            </p:cNvPr>
            <p:cNvSpPr/>
            <p:nvPr/>
          </p:nvSpPr>
          <p:spPr>
            <a:xfrm rot="21387068">
              <a:off x="5566572" y="3917103"/>
              <a:ext cx="2835320" cy="1662362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C000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26" name="TextBox 3">
            <a:extLst>
              <a:ext uri="{FF2B5EF4-FFF2-40B4-BE49-F238E27FC236}">
                <a16:creationId xmlns:a16="http://schemas.microsoft.com/office/drawing/2014/main" id="{6A6EDBC7-308B-A051-EAC4-E381577B73AC}"/>
              </a:ext>
            </a:extLst>
          </p:cNvPr>
          <p:cNvSpPr txBox="1"/>
          <p:nvPr/>
        </p:nvSpPr>
        <p:spPr>
          <a:xfrm>
            <a:off x="8223798" y="4961252"/>
            <a:ext cx="2802710" cy="713260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lvl="0" algn="ctr">
              <a:defRPr/>
            </a:pPr>
            <a:r>
              <a:rPr lang="vi-VN" altLang="zh-CN" sz="4000" b="1" dirty="0">
                <a:solidFill>
                  <a:srgbClr val="00CC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quết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4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69082" y="420357"/>
            <a:ext cx="6118210" cy="1265354"/>
            <a:chOff x="3173073" y="565468"/>
            <a:chExt cx="5793611" cy="126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F673B85-7059-4229-9972-982C29CF5436}"/>
                </a:ext>
              </a:extLst>
            </p:cNvPr>
            <p:cNvGrpSpPr/>
            <p:nvPr/>
          </p:nvGrpSpPr>
          <p:grpSpPr>
            <a:xfrm>
              <a:off x="3173073" y="565468"/>
              <a:ext cx="5774983" cy="1265354"/>
              <a:chOff x="1006064" y="1522807"/>
              <a:chExt cx="9977377" cy="4656929"/>
            </a:xfrm>
          </p:grpSpPr>
          <p:sp>
            <p:nvSpPr>
              <p:cNvPr id="6" name="矩形: 圆角 2">
                <a:extLst>
                  <a:ext uri="{FF2B5EF4-FFF2-40B4-BE49-F238E27FC236}">
                    <a16:creationId xmlns:a16="http://schemas.microsoft.com/office/drawing/2014/main" id="{2C048EE0-B8F7-43E4-89E7-8EAB95C4E8E9}"/>
                  </a:ext>
                </a:extLst>
              </p:cNvPr>
              <p:cNvSpPr/>
              <p:nvPr/>
            </p:nvSpPr>
            <p:spPr>
              <a:xfrm>
                <a:off x="1006064" y="1522807"/>
                <a:ext cx="9977377" cy="465692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矩形: 圆角 2">
                <a:extLst>
                  <a:ext uri="{FF2B5EF4-FFF2-40B4-BE49-F238E27FC236}">
                    <a16:creationId xmlns:a16="http://schemas.microsoft.com/office/drawing/2014/main" id="{07E51AAA-A554-45F0-B148-DD0D05E988B0}"/>
                  </a:ext>
                </a:extLst>
              </p:cNvPr>
              <p:cNvSpPr/>
              <p:nvPr/>
            </p:nvSpPr>
            <p:spPr>
              <a:xfrm>
                <a:off x="1208559" y="1738845"/>
                <a:ext cx="9523081" cy="4224851"/>
              </a:xfrm>
              <a:prstGeom prst="roundRect">
                <a:avLst/>
              </a:prstGeom>
              <a:noFill/>
              <a:ln w="57150">
                <a:solidFill>
                  <a:srgbClr val="E18D75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523107" y="670975"/>
              <a:ext cx="54435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Ngắt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nhịp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thơ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7" name="圆角矩形 53">
            <a:extLst>
              <a:ext uri="{FF2B5EF4-FFF2-40B4-BE49-F238E27FC236}">
                <a16:creationId xmlns:a16="http://schemas.microsoft.com/office/drawing/2014/main" id="{BFAFAF54-46DF-7A4A-7E88-62DAC0F58E40}"/>
              </a:ext>
            </a:extLst>
          </p:cNvPr>
          <p:cNvSpPr/>
          <p:nvPr/>
        </p:nvSpPr>
        <p:spPr>
          <a:xfrm>
            <a:off x="3679371" y="2324896"/>
            <a:ext cx="5279571" cy="4250075"/>
          </a:xfrm>
          <a:prstGeom prst="roundRect">
            <a:avLst>
              <a:gd name="adj" fmla="val 10653"/>
            </a:avLst>
          </a:prstGeom>
          <a:solidFill>
            <a:schemeClr val="bg1"/>
          </a:solidFill>
          <a:ln w="381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Hạt gạo làng ta</a:t>
            </a:r>
          </a:p>
          <a:p>
            <a:pPr lvl="0" algn="just">
              <a:defRPr/>
            </a:pPr>
            <a:r>
              <a:rPr lang="vi-VN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Có vị phù sa</a:t>
            </a:r>
          </a:p>
          <a:p>
            <a:pPr lvl="0" algn="just">
              <a:defRPr/>
            </a:pPr>
            <a:r>
              <a:rPr lang="vi-VN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Của sông Kinh Thầy /</a:t>
            </a:r>
          </a:p>
          <a:p>
            <a:pPr lvl="0" algn="just">
              <a:defRPr/>
            </a:pPr>
            <a:r>
              <a:rPr lang="vi-VN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Có hương sen thơm</a:t>
            </a:r>
          </a:p>
          <a:p>
            <a:pPr lvl="0" algn="just">
              <a:defRPr/>
            </a:pPr>
            <a:r>
              <a:rPr lang="vi-VN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Trong hồ nước đầy /</a:t>
            </a:r>
          </a:p>
          <a:p>
            <a:pPr lvl="0" algn="just">
              <a:defRPr/>
            </a:pPr>
            <a:r>
              <a:rPr lang="vi-VN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Có lời mẹ hát</a:t>
            </a:r>
          </a:p>
          <a:p>
            <a:pPr lvl="0" algn="just">
              <a:defRPr/>
            </a:pPr>
            <a:r>
              <a:rPr lang="vi-VN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Ngọt bùi đắng cay…//</a:t>
            </a:r>
          </a:p>
        </p:txBody>
      </p:sp>
    </p:spTree>
    <p:extLst>
      <p:ext uri="{BB962C8B-B14F-4D97-AF65-F5344CB8AC3E}">
        <p14:creationId xmlns:p14="http://schemas.microsoft.com/office/powerpoint/2010/main" val="221813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63D61-49C5-46CC-2FE3-7F20BBD41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50" y="1682344"/>
            <a:ext cx="9833700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53"/>
          <p:cNvSpPr/>
          <p:nvPr/>
        </p:nvSpPr>
        <p:spPr>
          <a:xfrm>
            <a:off x="3765360" y="2324898"/>
            <a:ext cx="7570575" cy="1082331"/>
          </a:xfrm>
          <a:prstGeom prst="roundRect">
            <a:avLst>
              <a:gd name="adj" fmla="val 10653"/>
            </a:avLst>
          </a:prstGeom>
          <a:solidFill>
            <a:schemeClr val="bg1"/>
          </a:solidFill>
          <a:ln w="381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7CF9F6F1-5515-4329-B122-27F4C097D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71" y="-319369"/>
            <a:ext cx="3776016" cy="3159485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2648825" y="606386"/>
            <a:ext cx="4382452" cy="1215385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ngữ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358824-061A-9497-DC35-BE8680E42DF1}"/>
              </a:ext>
            </a:extLst>
          </p:cNvPr>
          <p:cNvGrpSpPr/>
          <p:nvPr/>
        </p:nvGrpSpPr>
        <p:grpSpPr>
          <a:xfrm>
            <a:off x="215735" y="2153019"/>
            <a:ext cx="3267590" cy="1275981"/>
            <a:chOff x="215735" y="2153019"/>
            <a:chExt cx="3267590" cy="127598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F673B85-7059-4229-9972-982C29CF5436}"/>
                </a:ext>
              </a:extLst>
            </p:cNvPr>
            <p:cNvGrpSpPr/>
            <p:nvPr/>
          </p:nvGrpSpPr>
          <p:grpSpPr>
            <a:xfrm>
              <a:off x="215735" y="2163646"/>
              <a:ext cx="3267590" cy="1265354"/>
              <a:chOff x="1006064" y="1522807"/>
              <a:chExt cx="9977377" cy="4656929"/>
            </a:xfrm>
          </p:grpSpPr>
          <p:sp>
            <p:nvSpPr>
              <p:cNvPr id="16" name="矩形: 圆角 2">
                <a:extLst>
                  <a:ext uri="{FF2B5EF4-FFF2-40B4-BE49-F238E27FC236}">
                    <a16:creationId xmlns:a16="http://schemas.microsoft.com/office/drawing/2014/main" id="{2C048EE0-B8F7-43E4-89E7-8EAB95C4E8E9}"/>
                  </a:ext>
                </a:extLst>
              </p:cNvPr>
              <p:cNvSpPr/>
              <p:nvPr/>
            </p:nvSpPr>
            <p:spPr>
              <a:xfrm>
                <a:off x="1006064" y="1522807"/>
                <a:ext cx="9977377" cy="465692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</a:endParaRPr>
              </a:p>
            </p:txBody>
          </p:sp>
          <p:sp>
            <p:nvSpPr>
              <p:cNvPr id="17" name="矩形: 圆角 2">
                <a:extLst>
                  <a:ext uri="{FF2B5EF4-FFF2-40B4-BE49-F238E27FC236}">
                    <a16:creationId xmlns:a16="http://schemas.microsoft.com/office/drawing/2014/main" id="{07E51AAA-A554-45F0-B148-DD0D05E988B0}"/>
                  </a:ext>
                </a:extLst>
              </p:cNvPr>
              <p:cNvSpPr/>
              <p:nvPr/>
            </p:nvSpPr>
            <p:spPr>
              <a:xfrm>
                <a:off x="1208559" y="1738845"/>
                <a:ext cx="9523081" cy="4224851"/>
              </a:xfrm>
              <a:prstGeom prst="roundRect">
                <a:avLst/>
              </a:prstGeom>
              <a:noFill/>
              <a:ln w="57150">
                <a:solidFill>
                  <a:srgbClr val="E18D75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9" name="TextBox 3"/>
            <p:cNvSpPr txBox="1"/>
            <p:nvPr/>
          </p:nvSpPr>
          <p:spPr>
            <a:xfrm>
              <a:off x="402771" y="2153019"/>
              <a:ext cx="2929260" cy="987759"/>
            </a:xfrm>
            <a:prstGeom prst="rect">
              <a:avLst/>
            </a:prstGeom>
            <a:noFill/>
          </p:spPr>
          <p:txBody>
            <a:bodyPr wrap="square" lIns="96762" tIns="48381" rIns="96762" bIns="4838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Kinh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Thầy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84C34AA-C2BA-4DD7-9967-7C7586E86BEC}"/>
              </a:ext>
            </a:extLst>
          </p:cNvPr>
          <p:cNvSpPr txBox="1"/>
          <p:nvPr/>
        </p:nvSpPr>
        <p:spPr>
          <a:xfrm>
            <a:off x="3683191" y="2549597"/>
            <a:ext cx="756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con sông ở tỉnh Hải Dương.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ông Kinh Thầy – ngọt ngào như “Hạt gạo làng ta”">
            <a:extLst>
              <a:ext uri="{FF2B5EF4-FFF2-40B4-BE49-F238E27FC236}">
                <a16:creationId xmlns:a16="http://schemas.microsoft.com/office/drawing/2014/main" id="{4AAB32AF-B7F2-1BCB-6192-2A6E2114A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92" y="350384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1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348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#9Slide07 HoneyCream</vt:lpstr>
      <vt:lpstr>Arial</vt:lpstr>
      <vt:lpstr>Calibri</vt:lpstr>
      <vt:lpstr>Calibri Light</vt:lpstr>
      <vt:lpstr>Cambria</vt:lpstr>
      <vt:lpstr>等线</vt:lpstr>
      <vt:lpstr>inpin heiti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34</cp:revision>
  <dcterms:created xsi:type="dcterms:W3CDTF">2023-02-05T01:02:29Z</dcterms:created>
  <dcterms:modified xsi:type="dcterms:W3CDTF">2025-02-06T07:21:35Z</dcterms:modified>
</cp:coreProperties>
</file>