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60" r:id="rId4"/>
    <p:sldId id="262" r:id="rId5"/>
    <p:sldId id="279" r:id="rId6"/>
    <p:sldId id="282" r:id="rId7"/>
    <p:sldId id="283" r:id="rId8"/>
    <p:sldId id="284" r:id="rId9"/>
    <p:sldId id="285" r:id="rId10"/>
    <p:sldId id="286" r:id="rId11"/>
    <p:sldId id="289" r:id="rId12"/>
    <p:sldId id="290" r:id="rId13"/>
    <p:sldId id="291"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33CC"/>
    <a:srgbClr val="008000"/>
    <a:srgbClr val="CC3300"/>
    <a:srgbClr val="FF66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84394" autoAdjust="0"/>
  </p:normalViewPr>
  <p:slideViewPr>
    <p:cSldViewPr snapToGrid="0">
      <p:cViewPr varScale="1">
        <p:scale>
          <a:sx n="70" d="100"/>
          <a:sy n="70" d="100"/>
        </p:scale>
        <p:origin x="8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033B9-43CF-4E5B-9092-82065EDEE9EA}"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15A5C-FA13-4B0D-98B2-6E0E9A3CB735}" type="slidenum">
              <a:rPr lang="en-US" smtClean="0"/>
              <a:t>‹#›</a:t>
            </a:fld>
            <a:endParaRPr lang="en-US"/>
          </a:p>
        </p:txBody>
      </p:sp>
    </p:spTree>
    <p:extLst>
      <p:ext uri="{BB962C8B-B14F-4D97-AF65-F5344CB8AC3E}">
        <p14:creationId xmlns:p14="http://schemas.microsoft.com/office/powerpoint/2010/main" val="235656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6/2/2025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98360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6/2/2025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10104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6/2/2025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07044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6/2/2025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25206823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6/2/2025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225286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6/2/2025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95363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6/2/2025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405052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6/2/2025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76347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6/2/2025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6602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6/2/2025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84924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6/2/2025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48793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EAE16E2C-0B62-36C8-08E7-BFC2E92729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18860" y="0"/>
            <a:ext cx="1638830" cy="1638830"/>
          </a:xfrm>
          <a:prstGeom prst="rect">
            <a:avLst/>
          </a:prstGeom>
        </p:spPr>
      </p:pic>
    </p:spTree>
    <p:extLst>
      <p:ext uri="{BB962C8B-B14F-4D97-AF65-F5344CB8AC3E}">
        <p14:creationId xmlns:p14="http://schemas.microsoft.com/office/powerpoint/2010/main" val="1829928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8.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9.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828499" y="106471"/>
            <a:ext cx="2043424" cy="1079011"/>
          </a:xfrm>
          <a:prstGeom prst="cloudCallout">
            <a:avLst>
              <a:gd name="adj1" fmla="val -63372"/>
              <a:gd name="adj2" fmla="val 30274"/>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43126" y="409495"/>
            <a:ext cx="1414170" cy="553998"/>
          </a:xfrm>
          <a:prstGeom prst="rect">
            <a:avLst/>
          </a:prstGeom>
          <a:noFill/>
        </p:spPr>
        <p:txBody>
          <a:bodyPr wrap="none" lIns="91440" tIns="45720" rIns="91440" bIns="45720">
            <a:spAutoFit/>
          </a:bodyPr>
          <a:lstStyle/>
          <a:p>
            <a:pPr algn="ctr"/>
            <a:r>
              <a:rPr lang="en-US" sz="3000" b="1" dirty="0">
                <a:ln w="0"/>
                <a:solidFill>
                  <a:schemeClr val="accent1">
                    <a:lumMod val="50000"/>
                  </a:schemeClr>
                </a:solidFill>
                <a:effectLst>
                  <a:outerShdw blurRad="38100" dist="19050" dir="2700000" algn="tl" rotWithShape="0">
                    <a:schemeClr val="dk1">
                      <a:alpha val="40000"/>
                    </a:schemeClr>
                  </a:outerShdw>
                </a:effectLst>
                <a:latin typeface="#9Slide03 SFU Futura_05" panose="00000800000000000000" pitchFamily="2" charset="0"/>
              </a:rPr>
              <a:t>TOÁN</a:t>
            </a:r>
            <a:endParaRPr lang="en-US" sz="3000" b="1" cap="none" spc="0" dirty="0">
              <a:ln w="0"/>
              <a:solidFill>
                <a:schemeClr val="accent1">
                  <a:lumMod val="50000"/>
                </a:schemeClr>
              </a:solidFill>
              <a:effectLst>
                <a:outerShdw blurRad="38100" dist="19050" dir="2700000" algn="tl" rotWithShape="0">
                  <a:schemeClr val="dk1">
                    <a:alpha val="40000"/>
                  </a:schemeClr>
                </a:outerShdw>
              </a:effectLst>
              <a:latin typeface="#9Slide03 SFU Futura_05" panose="00000800000000000000" pitchFamily="2" charset="0"/>
            </a:endParaRPr>
          </a:p>
        </p:txBody>
      </p:sp>
      <p:pic>
        <p:nvPicPr>
          <p:cNvPr id="8" name="Picture 7">
            <a:extLst>
              <a:ext uri="{FF2B5EF4-FFF2-40B4-BE49-F238E27FC236}">
                <a16:creationId xmlns:a16="http://schemas.microsoft.com/office/drawing/2014/main" id="{53C61BD1-2C7F-06EE-A3FA-A3CDB0AEF847}"/>
              </a:ext>
            </a:extLst>
          </p:cNvPr>
          <p:cNvPicPr>
            <a:picLocks noChangeAspect="1"/>
          </p:cNvPicPr>
          <p:nvPr/>
        </p:nvPicPr>
        <p:blipFill>
          <a:blip r:embed="rId2"/>
          <a:stretch>
            <a:fillRect/>
          </a:stretch>
        </p:blipFill>
        <p:spPr>
          <a:xfrm>
            <a:off x="3269225" y="1970935"/>
            <a:ext cx="6059949" cy="2408129"/>
          </a:xfrm>
          <a:prstGeom prst="rect">
            <a:avLst/>
          </a:prstGeom>
        </p:spPr>
      </p:pic>
      <p:pic>
        <p:nvPicPr>
          <p:cNvPr id="10" name="Picture 9">
            <a:extLst>
              <a:ext uri="{FF2B5EF4-FFF2-40B4-BE49-F238E27FC236}">
                <a16:creationId xmlns:a16="http://schemas.microsoft.com/office/drawing/2014/main" id="{F8AF32E1-52D6-0B86-8E4C-F6A00005A89E}"/>
              </a:ext>
            </a:extLst>
          </p:cNvPr>
          <p:cNvPicPr>
            <a:picLocks noChangeAspect="1"/>
          </p:cNvPicPr>
          <p:nvPr/>
        </p:nvPicPr>
        <p:blipFill>
          <a:blip r:embed="rId3"/>
          <a:stretch>
            <a:fillRect/>
          </a:stretch>
        </p:blipFill>
        <p:spPr>
          <a:xfrm>
            <a:off x="5082937" y="1354290"/>
            <a:ext cx="2554445" cy="877900"/>
          </a:xfrm>
          <a:prstGeom prst="rect">
            <a:avLst/>
          </a:prstGeom>
        </p:spPr>
      </p:pic>
    </p:spTree>
    <p:extLst>
      <p:ext uri="{BB962C8B-B14F-4D97-AF65-F5344CB8AC3E}">
        <p14:creationId xmlns:p14="http://schemas.microsoft.com/office/powerpoint/2010/main" val="4020326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808720" cy="5632311"/>
          </a:xfrm>
          <a:prstGeom prst="rect">
            <a:avLst/>
          </a:prstGeom>
          <a:noFill/>
        </p:spPr>
        <p:txBody>
          <a:bodyPr wrap="square" rtlCol="0">
            <a:spAutoFit/>
          </a:bodyPr>
          <a:lstStyle/>
          <a:p>
            <a:pPr lvl="0" algn="ct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a:p>
            <a:pPr lvl="0" algn="ctr"/>
            <a:r>
              <a:rPr lang="vi-VN" sz="3600" dirty="0">
                <a:solidFill>
                  <a:srgbClr val="FF0000"/>
                </a:solidFill>
                <a:latin typeface="Cambria" panose="02040503050406030204" pitchFamily="18" charset="0"/>
                <a:ea typeface="Cambria" panose="02040503050406030204" pitchFamily="18" charset="0"/>
              </a:rPr>
              <a:t>Tổng số phần bằng nhau là:</a:t>
            </a:r>
          </a:p>
          <a:p>
            <a:pPr lvl="0" algn="ctr"/>
            <a:r>
              <a:rPr lang="vi-VN" sz="3600" dirty="0">
                <a:solidFill>
                  <a:srgbClr val="FF0000"/>
                </a:solidFill>
                <a:latin typeface="Cambria" panose="02040503050406030204" pitchFamily="18" charset="0"/>
                <a:ea typeface="Cambria" panose="02040503050406030204" pitchFamily="18" charset="0"/>
              </a:rPr>
              <a:t>7 + 10 = 17 (phần)</a:t>
            </a:r>
          </a:p>
          <a:p>
            <a:pPr lvl="0" algn="ctr"/>
            <a:r>
              <a:rPr lang="vi-VN" sz="3600" dirty="0">
                <a:solidFill>
                  <a:srgbClr val="FF0000"/>
                </a:solidFill>
                <a:latin typeface="Cambria" panose="02040503050406030204" pitchFamily="18" charset="0"/>
                <a:ea typeface="Cambria" panose="02040503050406030204" pitchFamily="18" charset="0"/>
              </a:rPr>
              <a:t>Số gà là:</a:t>
            </a:r>
          </a:p>
          <a:p>
            <a:pPr lvl="0" algn="ctr"/>
            <a:r>
              <a:rPr lang="vi-VN" sz="3600" dirty="0">
                <a:solidFill>
                  <a:srgbClr val="FF0000"/>
                </a:solidFill>
                <a:latin typeface="Cambria" panose="02040503050406030204" pitchFamily="18" charset="0"/>
                <a:ea typeface="Cambria" panose="02040503050406030204" pitchFamily="18" charset="0"/>
              </a:rPr>
              <a:t>34 000 : 17 × 7 = 14 000 (con)</a:t>
            </a:r>
          </a:p>
          <a:p>
            <a:pPr lvl="0" algn="ctr"/>
            <a:r>
              <a:rPr lang="vi-VN" sz="3600" dirty="0">
                <a:solidFill>
                  <a:srgbClr val="FF0000"/>
                </a:solidFill>
                <a:latin typeface="Cambria" panose="02040503050406030204" pitchFamily="18" charset="0"/>
                <a:ea typeface="Cambria" panose="02040503050406030204" pitchFamily="18" charset="0"/>
              </a:rPr>
              <a:t>Số vịt là:</a:t>
            </a:r>
          </a:p>
          <a:p>
            <a:pPr lvl="0" algn="ctr"/>
            <a:r>
              <a:rPr lang="vi-VN" sz="3600" dirty="0">
                <a:solidFill>
                  <a:srgbClr val="FF0000"/>
                </a:solidFill>
                <a:latin typeface="Cambria" panose="02040503050406030204" pitchFamily="18" charset="0"/>
                <a:ea typeface="Cambria" panose="02040503050406030204" pitchFamily="18" charset="0"/>
              </a:rPr>
              <a:t>34 000 – 14 000 = 20 000 (con)</a:t>
            </a:r>
          </a:p>
          <a:p>
            <a:pPr lvl="0" algn="ctr"/>
            <a:r>
              <a:rPr lang="vi-VN" sz="3600" dirty="0">
                <a:solidFill>
                  <a:srgbClr val="FF0000"/>
                </a:solidFill>
                <a:latin typeface="Cambria" panose="02040503050406030204" pitchFamily="18" charset="0"/>
                <a:ea typeface="Cambria" panose="02040503050406030204" pitchFamily="18" charset="0"/>
              </a:rPr>
              <a:t>Số gà ít hơn số vịt số con là:</a:t>
            </a:r>
          </a:p>
          <a:p>
            <a:pPr lvl="0" algn="ctr"/>
            <a:r>
              <a:rPr lang="vi-VN" sz="3600" dirty="0">
                <a:solidFill>
                  <a:srgbClr val="FF0000"/>
                </a:solidFill>
                <a:latin typeface="Cambria" panose="02040503050406030204" pitchFamily="18" charset="0"/>
                <a:ea typeface="Cambria" panose="02040503050406030204" pitchFamily="18" charset="0"/>
              </a:rPr>
              <a:t>20 000 – 14 000 = 6 000 (con)</a:t>
            </a:r>
          </a:p>
          <a:p>
            <a:pPr lvl="0" algn="ctr"/>
            <a:r>
              <a:rPr lang="vi-VN" sz="3600" dirty="0">
                <a:solidFill>
                  <a:srgbClr val="FF0000"/>
                </a:solidFill>
                <a:latin typeface="Cambria" panose="02040503050406030204" pitchFamily="18" charset="0"/>
                <a:ea typeface="Cambria" panose="02040503050406030204" pitchFamily="18" charset="0"/>
              </a:rPr>
              <a:t>Đáp số: 6 000 con.</a:t>
            </a:r>
            <a:endParaRPr kumimoji="0" lang="en-US"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5523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559837" y="642770"/>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mc:AlternateContent xmlns:mc="http://schemas.openxmlformats.org/markup-compatibility/2006" xmlns:a14="http://schemas.microsoft.com/office/drawing/2010/main">
        <mc:Choice Requires="a14">
          <p:sp>
            <p:nvSpPr>
              <p:cNvPr id="2" name="Hình chữ nhật 12">
                <a:extLst>
                  <a:ext uri="{FF2B5EF4-FFF2-40B4-BE49-F238E27FC236}">
                    <a16:creationId xmlns:a16="http://schemas.microsoft.com/office/drawing/2014/main" id="{6181D11C-D4D5-B41D-E576-F5BC2EBBF92B}"/>
                  </a:ext>
                </a:extLst>
              </p:cNvPr>
              <p:cNvSpPr/>
              <p:nvPr/>
            </p:nvSpPr>
            <p:spPr>
              <a:xfrm>
                <a:off x="1209041" y="479507"/>
                <a:ext cx="6878319" cy="4459491"/>
              </a:xfrm>
              <a:prstGeom prst="rect">
                <a:avLst/>
              </a:prstGeom>
              <a:noFill/>
            </p:spPr>
            <p:txBody>
              <a:bodyPr wrap="square" lIns="91440" tIns="45720" rIns="91440" bIns="45720">
                <a:spAutoFit/>
              </a:bodyPr>
              <a:lstStyle/>
              <a:p>
                <a:pPr lvl="0" algn="just">
                  <a:defRPr/>
                </a:pPr>
                <a:r>
                  <a:rPr lang="vi-VN" sz="3000" dirty="0">
                    <a:solidFill>
                      <a:srgbClr val="000000"/>
                    </a:solidFill>
                    <a:latin typeface="Cambria" panose="02040503050406030204" pitchFamily="18" charset="0"/>
                    <a:ea typeface="Cambria" panose="02040503050406030204" pitchFamily="18" charset="0"/>
                    <a:cs typeface="Arial" panose="020B0604020202020204" pitchFamily="34" charset="0"/>
                  </a:rPr>
                  <a:t>Một mảnh đất dạng hình chữ nhật có chu vi 130 m và chiều rộng bằng </a:t>
                </a:r>
                <a14:m>
                  <m:oMath xmlns:m="http://schemas.openxmlformats.org/officeDocument/2006/math">
                    <m:f>
                      <m:fPr>
                        <m:ctrlPr>
                          <a:rPr lang="vi-VN" sz="3000" b="1" i="1" smtClean="0">
                            <a:solidFill>
                              <a:srgbClr val="002060"/>
                            </a:solidFill>
                            <a:latin typeface="Cambria Math" panose="02040503050406030204" pitchFamily="18" charset="0"/>
                            <a:cs typeface="Arial" panose="020B0604020202020204" pitchFamily="34" charset="0"/>
                          </a:rPr>
                        </m:ctrlPr>
                      </m:fPr>
                      <m:num>
                        <m:r>
                          <a:rPr lang="en-US" sz="3000" b="1" i="1" smtClean="0">
                            <a:solidFill>
                              <a:srgbClr val="002060"/>
                            </a:solidFill>
                            <a:latin typeface="Cambria Math" panose="02040503050406030204" pitchFamily="18" charset="0"/>
                            <a:cs typeface="Arial" panose="020B0604020202020204" pitchFamily="34" charset="0"/>
                          </a:rPr>
                          <m:t>𝟓</m:t>
                        </m:r>
                      </m:num>
                      <m:den>
                        <m:r>
                          <a:rPr lang="en-US" sz="3000" b="1" i="1" smtClean="0">
                            <a:solidFill>
                              <a:srgbClr val="002060"/>
                            </a:solidFill>
                            <a:latin typeface="Cambria Math" panose="02040503050406030204" pitchFamily="18" charset="0"/>
                            <a:cs typeface="Arial" panose="020B0604020202020204" pitchFamily="34" charset="0"/>
                          </a:rPr>
                          <m:t>𝟖</m:t>
                        </m:r>
                      </m:den>
                    </m:f>
                  </m:oMath>
                </a14:m>
                <a:r>
                  <a:rPr lang="en-US" sz="30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3000" dirty="0">
                    <a:solidFill>
                      <a:srgbClr val="000000"/>
                    </a:solidFill>
                    <a:latin typeface="Cambria" panose="02040503050406030204" pitchFamily="18" charset="0"/>
                    <a:ea typeface="Cambria" panose="02040503050406030204" pitchFamily="18" charset="0"/>
                    <a:cs typeface="Arial" panose="020B0604020202020204" pitchFamily="34" charset="0"/>
                  </a:rPr>
                  <a:t>chiều dài. Người ta mở chiều dài thêm 10 m, chiều rộng thêm 20 m để được mảnh đất dạng hình chữ nhật mới (như hình vẽ).</a:t>
                </a:r>
                <a:r>
                  <a:rPr lang="en-US" sz="3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0000"/>
                    </a:solidFill>
                    <a:latin typeface="Cambria" panose="02040503050406030204" pitchFamily="18" charset="0"/>
                    <a:ea typeface="Cambria" panose="02040503050406030204" pitchFamily="18" charset="0"/>
                    <a:cs typeface="Arial" panose="020B0604020202020204" pitchFamily="34" charset="0"/>
                  </a:rPr>
                  <a:t>Tính</a:t>
                </a:r>
                <a:endParaRPr lang="en-US" sz="3000" dirty="0">
                  <a:solidFill>
                    <a:srgbClr val="000000"/>
                  </a:solidFill>
                  <a:latin typeface="Cambria" panose="02040503050406030204" pitchFamily="18" charset="0"/>
                  <a:ea typeface="Cambria" panose="02040503050406030204" pitchFamily="18" charset="0"/>
                  <a:cs typeface="Arial" panose="020B0604020202020204" pitchFamily="34" charset="0"/>
                </a:endParaRPr>
              </a:p>
              <a:p>
                <a:pPr lvl="0" algn="ju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Chiều</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dài</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chiều</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rộng</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mảnh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đất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dạng</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hình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chữ</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nhật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ban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đầu</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lvl="0" algn="ju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Diện</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tích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mảnh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đất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dạng</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hình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chữ</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nhật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mới</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t>
                </a:r>
              </a:p>
            </p:txBody>
          </p:sp>
        </mc:Choice>
        <mc:Fallback xmlns="">
          <p:sp>
            <p:nvSpPr>
              <p:cNvPr id="2" name="Hình chữ nhật 12">
                <a:extLst>
                  <a:ext uri="{FF2B5EF4-FFF2-40B4-BE49-F238E27FC236}">
                    <a16:creationId xmlns:a16="http://schemas.microsoft.com/office/drawing/2014/main" id="{6181D11C-D4D5-B41D-E576-F5BC2EBBF92B}"/>
                  </a:ext>
                </a:extLst>
              </p:cNvPr>
              <p:cNvSpPr>
                <a:spLocks noRot="1" noChangeAspect="1" noMove="1" noResize="1" noEditPoints="1" noAdjustHandles="1" noChangeArrowheads="1" noChangeShapeType="1" noTextEdit="1"/>
              </p:cNvSpPr>
              <p:nvPr/>
            </p:nvSpPr>
            <p:spPr>
              <a:xfrm>
                <a:off x="1209041" y="479507"/>
                <a:ext cx="6878319" cy="4459491"/>
              </a:xfrm>
              <a:prstGeom prst="rect">
                <a:avLst/>
              </a:prstGeom>
              <a:blipFill>
                <a:blip r:embed="rId2"/>
                <a:stretch>
                  <a:fillRect l="-2037" t="-1778" r="-3189" b="-328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A06565B-1117-B063-249F-7365AB746B32}"/>
              </a:ext>
            </a:extLst>
          </p:cNvPr>
          <p:cNvPicPr>
            <a:picLocks noChangeAspect="1"/>
          </p:cNvPicPr>
          <p:nvPr/>
        </p:nvPicPr>
        <p:blipFill>
          <a:blip r:embed="rId3"/>
          <a:stretch>
            <a:fillRect/>
          </a:stretch>
        </p:blipFill>
        <p:spPr>
          <a:xfrm>
            <a:off x="8248125" y="692467"/>
            <a:ext cx="3308239" cy="2721293"/>
          </a:xfrm>
          <a:prstGeom prst="rect">
            <a:avLst/>
          </a:prstGeom>
        </p:spPr>
      </p:pic>
    </p:spTree>
    <p:extLst>
      <p:ext uri="{BB962C8B-B14F-4D97-AF65-F5344CB8AC3E}">
        <p14:creationId xmlns:p14="http://schemas.microsoft.com/office/powerpoint/2010/main" val="417354913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80872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lvl="0" algn="ctr"/>
            <a:r>
              <a:rPr lang="vi-VN" sz="3600" dirty="0">
                <a:solidFill>
                  <a:srgbClr val="FF0000"/>
                </a:solidFill>
                <a:latin typeface="Cambria" panose="02040503050406030204" pitchFamily="18" charset="0"/>
                <a:ea typeface="Cambria" panose="02040503050406030204" pitchFamily="18" charset="0"/>
              </a:rPr>
              <a:t>a) Nửa chu vi hình chữ nhật ban đầu là:</a:t>
            </a:r>
          </a:p>
          <a:p>
            <a:pPr lvl="0" algn="ctr"/>
            <a:r>
              <a:rPr lang="vi-VN" sz="3600" dirty="0">
                <a:solidFill>
                  <a:srgbClr val="FF0000"/>
                </a:solidFill>
                <a:latin typeface="Cambria" panose="02040503050406030204" pitchFamily="18" charset="0"/>
                <a:ea typeface="Cambria" panose="02040503050406030204" pitchFamily="18" charset="0"/>
              </a:rPr>
              <a:t>130 : 2 = 65 (m)</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F96AE695-EE75-1131-C334-25071EADF4C5}"/>
              </a:ext>
            </a:extLst>
          </p:cNvPr>
          <p:cNvSpPr txBox="1"/>
          <p:nvPr/>
        </p:nvSpPr>
        <p:spPr>
          <a:xfrm>
            <a:off x="2829560" y="264414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có</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sơ</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đồ</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54569910-47F3-71CA-8301-65802795AD71}"/>
              </a:ext>
            </a:extLst>
          </p:cNvPr>
          <p:cNvSpPr txBox="1"/>
          <p:nvPr/>
        </p:nvSpPr>
        <p:spPr>
          <a:xfrm>
            <a:off x="934720" y="3487420"/>
            <a:ext cx="3048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Chiều</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rộng</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78D80590-05FE-6594-D35C-F71E0F6F0114}"/>
              </a:ext>
            </a:extLst>
          </p:cNvPr>
          <p:cNvSpPr txBox="1"/>
          <p:nvPr/>
        </p:nvSpPr>
        <p:spPr>
          <a:xfrm>
            <a:off x="1148080" y="4254500"/>
            <a:ext cx="3627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Chiều</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3E2E4643-55B2-61C4-E2E7-C7DCF5B551A3}"/>
              </a:ext>
            </a:extLst>
          </p:cNvPr>
          <p:cNvGrpSpPr/>
          <p:nvPr/>
        </p:nvGrpSpPr>
        <p:grpSpPr>
          <a:xfrm>
            <a:off x="3032760" y="3644900"/>
            <a:ext cx="2915920" cy="421640"/>
            <a:chOff x="2971800" y="2400300"/>
            <a:chExt cx="2915920" cy="421640"/>
          </a:xfrm>
        </p:grpSpPr>
        <p:cxnSp>
          <p:nvCxnSpPr>
            <p:cNvPr id="8" name="Straight Connector 7">
              <a:extLst>
                <a:ext uri="{FF2B5EF4-FFF2-40B4-BE49-F238E27FC236}">
                  <a16:creationId xmlns:a16="http://schemas.microsoft.com/office/drawing/2014/main" id="{D57F3F57-52A5-4C41-C600-1573BC1B8EB5}"/>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88358C-F07C-054B-0182-43415D85B15B}"/>
                </a:ext>
              </a:extLst>
            </p:cNvPr>
            <p:cNvCxnSpPr>
              <a:cxnSpLocks/>
            </p:cNvCxnSpPr>
            <p:nvPr/>
          </p:nvCxnSpPr>
          <p:spPr>
            <a:xfrm>
              <a:off x="2971800" y="2628900"/>
              <a:ext cx="2910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65957F-01CE-3DD5-99D3-50717BBBAE88}"/>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5053E4-9193-9580-D2D9-757F5BACB0DB}"/>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804854E-00F6-4C90-2FF4-E373C1F0452F}"/>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32AC6E-E315-6683-B15E-9F51B645E82A}"/>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C76F7D-7808-F9CA-189D-AA0B499F2904}"/>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0" name="Right Brace 19">
            <a:extLst>
              <a:ext uri="{FF2B5EF4-FFF2-40B4-BE49-F238E27FC236}">
                <a16:creationId xmlns:a16="http://schemas.microsoft.com/office/drawing/2014/main" id="{CBD68200-7ACE-8FA9-3F2E-3421D7B66051}"/>
              </a:ext>
            </a:extLst>
          </p:cNvPr>
          <p:cNvSpPr/>
          <p:nvPr/>
        </p:nvSpPr>
        <p:spPr>
          <a:xfrm>
            <a:off x="7945120" y="357886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6F32E3E-965B-9293-E620-71A2035348FD}"/>
              </a:ext>
            </a:extLst>
          </p:cNvPr>
          <p:cNvSpPr txBox="1"/>
          <p:nvPr/>
        </p:nvSpPr>
        <p:spPr>
          <a:xfrm>
            <a:off x="8412480" y="380746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65 m</a:t>
            </a:r>
          </a:p>
        </p:txBody>
      </p:sp>
      <p:cxnSp>
        <p:nvCxnSpPr>
          <p:cNvPr id="22" name="Straight Connector 21">
            <a:extLst>
              <a:ext uri="{FF2B5EF4-FFF2-40B4-BE49-F238E27FC236}">
                <a16:creationId xmlns:a16="http://schemas.microsoft.com/office/drawing/2014/main" id="{C3308D8F-6126-6D88-45E7-803974B887FB}"/>
              </a:ext>
            </a:extLst>
          </p:cNvPr>
          <p:cNvCxnSpPr>
            <a:cxnSpLocks/>
          </p:cNvCxnSpPr>
          <p:nvPr/>
        </p:nvCxnSpPr>
        <p:spPr>
          <a:xfrm>
            <a:off x="5948680" y="4094480"/>
            <a:ext cx="0" cy="30226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6A43257A-603A-50BD-4674-4222A0ED84CD}"/>
              </a:ext>
            </a:extLst>
          </p:cNvPr>
          <p:cNvGrpSpPr/>
          <p:nvPr/>
        </p:nvGrpSpPr>
        <p:grpSpPr>
          <a:xfrm>
            <a:off x="3022600" y="4396740"/>
            <a:ext cx="4566920" cy="421640"/>
            <a:chOff x="2971800" y="2400300"/>
            <a:chExt cx="4566920" cy="421640"/>
          </a:xfrm>
        </p:grpSpPr>
        <p:cxnSp>
          <p:nvCxnSpPr>
            <p:cNvPr id="24" name="Straight Connector 23">
              <a:extLst>
                <a:ext uri="{FF2B5EF4-FFF2-40B4-BE49-F238E27FC236}">
                  <a16:creationId xmlns:a16="http://schemas.microsoft.com/office/drawing/2014/main" id="{90745AF6-00BA-C22B-F4BB-82A6EDE26D2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FFA61A-CC77-732F-C864-3173CDA5C965}"/>
                </a:ext>
              </a:extLst>
            </p:cNvPr>
            <p:cNvCxnSpPr>
              <a:cxnSpLocks/>
            </p:cNvCxnSpPr>
            <p:nvPr/>
          </p:nvCxnSpPr>
          <p:spPr>
            <a:xfrm>
              <a:off x="2971800" y="2628900"/>
              <a:ext cx="45669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FA9EB0-E1A8-CED6-F048-FC93450590F5}"/>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37E4F15-63C5-AC6B-D502-98DAA0361349}"/>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C1C19D-01A6-65B8-F143-6E2B5BB9C03C}"/>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6A75D00-CF2A-800E-07F8-6023E450AB1E}"/>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761010-C0EA-FC60-0457-BE70EFA427CC}"/>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9DFD02-F1BD-7DC0-D40D-2BC70A103929}"/>
                </a:ext>
              </a:extLst>
            </p:cNvPr>
            <p:cNvCxnSpPr>
              <a:cxnSpLocks/>
            </p:cNvCxnSpPr>
            <p:nvPr/>
          </p:nvCxnSpPr>
          <p:spPr>
            <a:xfrm>
              <a:off x="643636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7A0EFB-25CC-6AE2-7876-C4108CE5E7DF}"/>
                </a:ext>
              </a:extLst>
            </p:cNvPr>
            <p:cNvCxnSpPr>
              <a:cxnSpLocks/>
            </p:cNvCxnSpPr>
            <p:nvPr/>
          </p:nvCxnSpPr>
          <p:spPr>
            <a:xfrm>
              <a:off x="698500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572B00F-6733-1B67-41C3-2E4104BDB397}"/>
                </a:ext>
              </a:extLst>
            </p:cNvPr>
            <p:cNvCxnSpPr>
              <a:cxnSpLocks/>
            </p:cNvCxnSpPr>
            <p:nvPr/>
          </p:nvCxnSpPr>
          <p:spPr>
            <a:xfrm>
              <a:off x="7523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4534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808720" cy="4524315"/>
          </a:xfrm>
          <a:prstGeom prst="rect">
            <a:avLst/>
          </a:prstGeom>
          <a:noFill/>
        </p:spPr>
        <p:txBody>
          <a:bodyPr wrap="square" rtlCol="0">
            <a:spAutoFit/>
          </a:bodyPr>
          <a:lstStyle/>
          <a:p>
            <a:pPr lvl="0" algn="ctr"/>
            <a:r>
              <a:rPr lang="en-US" sz="3600" dirty="0" err="1">
                <a:solidFill>
                  <a:srgbClr val="FF0000"/>
                </a:solidFill>
                <a:latin typeface="Cambria" panose="02040503050406030204" pitchFamily="18" charset="0"/>
                <a:ea typeface="Cambria" panose="02040503050406030204" pitchFamily="18" charset="0"/>
              </a:rPr>
              <a:t>Tổng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nhau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5 + 8 = 13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dài</a:t>
            </a:r>
            <a:r>
              <a:rPr lang="en-US" sz="3600" dirty="0">
                <a:solidFill>
                  <a:srgbClr val="FF0000"/>
                </a:solidFill>
                <a:latin typeface="Cambria" panose="02040503050406030204" pitchFamily="18" charset="0"/>
                <a:ea typeface="Cambria" panose="02040503050406030204" pitchFamily="18" charset="0"/>
              </a:rPr>
              <a:t> ban </a:t>
            </a:r>
            <a:r>
              <a:rPr lang="en-US" sz="3600" dirty="0" err="1">
                <a:solidFill>
                  <a:srgbClr val="FF0000"/>
                </a:solidFill>
                <a:latin typeface="Cambria" panose="02040503050406030204" pitchFamily="18" charset="0"/>
                <a:ea typeface="Cambria" panose="02040503050406030204" pitchFamily="18" charset="0"/>
              </a:rPr>
              <a:t>đầu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65 : 13 × 8 = 40 (m)</a:t>
            </a:r>
          </a:p>
          <a:p>
            <a:pPr lvl="0" algn="ct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rộng</a:t>
            </a:r>
            <a:r>
              <a:rPr lang="en-US" sz="3600" dirty="0">
                <a:solidFill>
                  <a:srgbClr val="FF0000"/>
                </a:solidFill>
                <a:latin typeface="Cambria" panose="02040503050406030204" pitchFamily="18" charset="0"/>
                <a:ea typeface="Cambria" panose="02040503050406030204" pitchFamily="18" charset="0"/>
              </a:rPr>
              <a:t> ban </a:t>
            </a:r>
            <a:r>
              <a:rPr lang="en-US" sz="3600" dirty="0" err="1">
                <a:solidFill>
                  <a:srgbClr val="FF0000"/>
                </a:solidFill>
                <a:latin typeface="Cambria" panose="02040503050406030204" pitchFamily="18" charset="0"/>
                <a:ea typeface="Cambria" panose="02040503050406030204" pitchFamily="18" charset="0"/>
              </a:rPr>
              <a:t>đầu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65 – 40 = 25 (m)</a:t>
            </a:r>
          </a:p>
          <a:p>
            <a:pPr lvl="0" algn="ctr"/>
            <a:r>
              <a:rPr lang="en-US" sz="3600" dirty="0" err="1">
                <a:solidFill>
                  <a:srgbClr val="FF0000"/>
                </a:solidFill>
                <a:latin typeface="Cambria" panose="02040503050406030204" pitchFamily="18" charset="0"/>
                <a:ea typeface="Cambria" panose="02040503050406030204" pitchFamily="18" charset="0"/>
              </a:rPr>
              <a:t>Đáp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dài</a:t>
            </a:r>
            <a:r>
              <a:rPr lang="en-US" sz="3600" dirty="0">
                <a:solidFill>
                  <a:srgbClr val="FF0000"/>
                </a:solidFill>
                <a:latin typeface="Cambria" panose="02040503050406030204" pitchFamily="18" charset="0"/>
                <a:ea typeface="Cambria" panose="02040503050406030204" pitchFamily="18" charset="0"/>
              </a:rPr>
              <a:t>: 40 m;</a:t>
            </a:r>
          </a:p>
          <a:p>
            <a:pPr lvl="0" algn="ct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rộng</a:t>
            </a:r>
            <a:r>
              <a:rPr lang="en-US" sz="3600" dirty="0">
                <a:solidFill>
                  <a:srgbClr val="FF0000"/>
                </a:solidFill>
                <a:latin typeface="Cambria" panose="02040503050406030204" pitchFamily="18" charset="0"/>
                <a:ea typeface="Cambria" panose="02040503050406030204" pitchFamily="18" charset="0"/>
              </a:rPr>
              <a:t>: 25 m.</a:t>
            </a:r>
            <a:endParaRPr kumimoji="0" lang="en-US"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9805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955040" y="711200"/>
            <a:ext cx="10353040" cy="4401205"/>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40 + 10 = 50 (m)</a:t>
            </a:r>
          </a:p>
          <a:p>
            <a:pPr algn="ctr"/>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25 + 20 = 45 (m)</a:t>
            </a:r>
          </a:p>
          <a:p>
            <a:pPr algn="ctr"/>
            <a:r>
              <a:rPr lang="en-US" sz="4000" dirty="0" err="1">
                <a:solidFill>
                  <a:srgbClr val="FF0000"/>
                </a:solidFill>
                <a:latin typeface="Cambria" panose="02040503050406030204" pitchFamily="18" charset="0"/>
                <a:ea typeface="Cambria" panose="02040503050406030204" pitchFamily="18" charset="0"/>
              </a:rPr>
              <a:t>Diện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tích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mảnh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đất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dạng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hình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chữ</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nhật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50 × 45 = 2 250 (m</a:t>
            </a:r>
            <a:r>
              <a:rPr lang="en-US" sz="4000" baseline="30000" dirty="0">
                <a:solidFill>
                  <a:srgbClr val="FF0000"/>
                </a:solidFill>
                <a:latin typeface="Cambria" panose="02040503050406030204" pitchFamily="18" charset="0"/>
                <a:ea typeface="Cambria" panose="02040503050406030204" pitchFamily="18" charset="0"/>
              </a:rPr>
              <a:t>2</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2 250 m</a:t>
            </a:r>
            <a:r>
              <a:rPr lang="en-US" sz="4000" baseline="30000" dirty="0">
                <a:solidFill>
                  <a:srgbClr val="FF0000"/>
                </a:solidFill>
                <a:latin typeface="Cambria" panose="02040503050406030204" pitchFamily="18" charset="0"/>
                <a:ea typeface="Cambria" panose="02040503050406030204" pitchFamily="18" charset="0"/>
              </a:rPr>
              <a:t>2</a:t>
            </a:r>
            <a:r>
              <a:rPr lang="en-US" sz="40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23244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200"/>
            <a:ext cx="12192000" cy="6910200"/>
          </a:xfrm>
          <a:prstGeom prst="rect">
            <a:avLst/>
          </a:prstGeom>
        </p:spPr>
      </p:pic>
      <p:sp>
        <p:nvSpPr>
          <p:cNvPr id="16" name="Rounded Rectangular Callout 15"/>
          <p:cNvSpPr/>
          <p:nvPr/>
        </p:nvSpPr>
        <p:spPr>
          <a:xfrm>
            <a:off x="6899563" y="66678"/>
            <a:ext cx="5181740" cy="1291067"/>
          </a:xfrm>
          <a:prstGeom prst="wedgeRoundRectCallout">
            <a:avLst>
              <a:gd name="adj1" fmla="val -8400"/>
              <a:gd name="adj2" fmla="val 70794"/>
              <a:gd name="adj3" fmla="val 16667"/>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err="1">
                <a:solidFill>
                  <a:srgbClr val="0070C0"/>
                </a:solidFill>
                <a:latin typeface="Arial" panose="020B0604020202020204" pitchFamily="34" charset="0"/>
                <a:cs typeface="Arial" panose="020B0604020202020204" pitchFamily="34" charset="0"/>
              </a:rPr>
              <a:t>Hãy</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giúp</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các</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bạn</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thú</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về</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đến</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nơi</a:t>
            </a:r>
            <a:r>
              <a:rPr lang="en-US" sz="2600" b="1" dirty="0">
                <a:solidFill>
                  <a:srgbClr val="0070C0"/>
                </a:solidFill>
                <a:latin typeface="Arial" panose="020B0604020202020204" pitchFamily="34" charset="0"/>
                <a:cs typeface="Arial" panose="020B0604020202020204" pitchFamily="34" charset="0"/>
              </a:rPr>
              <a:t> an </a:t>
            </a:r>
            <a:r>
              <a:rPr lang="en-US" sz="2600" b="1" dirty="0" err="1">
                <a:solidFill>
                  <a:srgbClr val="0070C0"/>
                </a:solidFill>
                <a:latin typeface="Arial" panose="020B0604020202020204" pitchFamily="34" charset="0"/>
                <a:cs typeface="Arial" panose="020B0604020202020204" pitchFamily="34" charset="0"/>
              </a:rPr>
              <a:t>toàn</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bằng</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cách</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vượt</a:t>
            </a:r>
            <a:r>
              <a:rPr lang="en-US" sz="2600" b="1" dirty="0">
                <a:solidFill>
                  <a:srgbClr val="0070C0"/>
                </a:solidFill>
                <a:latin typeface="Arial" panose="020B0604020202020204" pitchFamily="34" charset="0"/>
                <a:cs typeface="Arial" panose="020B0604020202020204" pitchFamily="34" charset="0"/>
              </a:rPr>
              <a:t> qua </a:t>
            </a:r>
            <a:r>
              <a:rPr lang="en-US" sz="2600" b="1" dirty="0" err="1">
                <a:solidFill>
                  <a:srgbClr val="0070C0"/>
                </a:solidFill>
                <a:latin typeface="Arial" panose="020B0604020202020204" pitchFamily="34" charset="0"/>
                <a:cs typeface="Arial" panose="020B0604020202020204" pitchFamily="34" charset="0"/>
              </a:rPr>
              <a:t>các</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chướng</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ngại</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vật</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nhé</a:t>
            </a:r>
            <a:r>
              <a:rPr lang="en-US" sz="2600" b="1" dirty="0">
                <a:solidFill>
                  <a:srgbClr val="0070C0"/>
                </a:solidFill>
                <a:latin typeface="Arial" panose="020B0604020202020204" pitchFamily="34" charset="0"/>
                <a:cs typeface="Arial" panose="020B0604020202020204" pitchFamily="34" charset="0"/>
              </a:rPr>
              <a:t>! </a:t>
            </a:r>
          </a:p>
        </p:txBody>
      </p:sp>
      <p:pic>
        <p:nvPicPr>
          <p:cNvPr id="20" name="xe chạ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116" y="6162242"/>
            <a:ext cx="609600" cy="695758"/>
          </a:xfrm>
          <a:prstGeom prst="rect">
            <a:avLst/>
          </a:prstGeom>
        </p:spPr>
      </p:pic>
      <p:pic>
        <p:nvPicPr>
          <p:cNvPr id="2" name="Picture 1">
            <a:extLst>
              <a:ext uri="{FF2B5EF4-FFF2-40B4-BE49-F238E27FC236}">
                <a16:creationId xmlns:a16="http://schemas.microsoft.com/office/drawing/2014/main" id="{0C966D25-689C-E862-B500-41ADE730A588}"/>
              </a:ext>
            </a:extLst>
          </p:cNvPr>
          <p:cNvPicPr>
            <a:picLocks noChangeAspect="1"/>
          </p:cNvPicPr>
          <p:nvPr/>
        </p:nvPicPr>
        <p:blipFill>
          <a:blip r:embed="rId6"/>
          <a:stretch>
            <a:fillRect/>
          </a:stretch>
        </p:blipFill>
        <p:spPr>
          <a:xfrm>
            <a:off x="-269954" y="1680630"/>
            <a:ext cx="7169517" cy="3444539"/>
          </a:xfrm>
          <a:prstGeom prst="rect">
            <a:avLst/>
          </a:prstGeom>
        </p:spPr>
      </p:pic>
    </p:spTree>
    <p:extLst>
      <p:ext uri="{BB962C8B-B14F-4D97-AF65-F5344CB8AC3E}">
        <p14:creationId xmlns:p14="http://schemas.microsoft.com/office/powerpoint/2010/main" val="1456604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09"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2" fill="hold" display="0">
                  <p:stCondLst>
                    <p:cond delay="indefinite"/>
                  </p:stCondLst>
                  <p:endCondLst>
                    <p:cond evt="onStopAudio" delay="0">
                      <p:tgtEl>
                        <p:sldTgt/>
                      </p:tgtEl>
                    </p:cond>
                  </p:endCondLst>
                </p:cTn>
                <p:tgtEl>
                  <p:spTgt spid="20"/>
                </p:tgtEl>
              </p:cMediaNode>
            </p:audio>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835018" y="499117"/>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1</a:t>
            </a:r>
          </a:p>
        </p:txBody>
      </p:sp>
      <mc:AlternateContent xmlns:mc="http://schemas.openxmlformats.org/markup-compatibility/2006" xmlns:a14="http://schemas.microsoft.com/office/drawing/2010/main">
        <mc:Choice Requires="a14">
          <p:sp>
            <p:nvSpPr>
              <p:cNvPr id="9" name="Hình chữ nhật 12">
                <a:extLst>
                  <a:ext uri="{FF2B5EF4-FFF2-40B4-BE49-F238E27FC236}">
                    <a16:creationId xmlns:a16="http://schemas.microsoft.com/office/drawing/2014/main" id="{E3669699-AF3F-FD89-0FDF-D389FE16B7B9}"/>
                  </a:ext>
                </a:extLst>
              </p:cNvPr>
              <p:cNvSpPr/>
              <p:nvPr/>
            </p:nvSpPr>
            <p:spPr>
              <a:xfrm>
                <a:off x="1549578" y="367534"/>
                <a:ext cx="9951542" cy="2032416"/>
              </a:xfrm>
              <a:prstGeom prst="rect">
                <a:avLst/>
              </a:prstGeom>
              <a:noFill/>
            </p:spPr>
            <p:txBody>
              <a:bodyPr wrap="square" lIns="91440" tIns="45720" rIns="91440" bIns="45720">
                <a:spAutoFit/>
              </a:bodyPr>
              <a:lstStyle/>
              <a:p>
                <a:pPr algn="just"/>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 Đường từ nhà đến trường, bạn Páo qua một đoạn đường dài 1 400 m gồm đoạn lên dốc và đoạn xuống dốc. Biết độ dài đoạn lên dốc bằng </a:t>
                </a:r>
                <a14:m>
                  <m:oMath xmlns:m="http://schemas.openxmlformats.org/officeDocument/2006/math">
                    <m:f>
                      <m:fPr>
                        <m:ctrlPr>
                          <a:rPr lang="vi-VN" sz="2800" b="1" i="1" smtClean="0">
                            <a:solidFill>
                              <a:srgbClr val="002060"/>
                            </a:solidFill>
                            <a:latin typeface="Cambria Math" panose="02040503050406030204" pitchFamily="18" charset="0"/>
                            <a:cs typeface="Arial" panose="020B0604020202020204" pitchFamily="34" charset="0"/>
                          </a:rPr>
                        </m:ctrlPr>
                      </m:fPr>
                      <m:num>
                        <m:r>
                          <a:rPr lang="en-US" sz="2800" b="1" i="1" smtClean="0">
                            <a:solidFill>
                              <a:srgbClr val="002060"/>
                            </a:solidFill>
                            <a:latin typeface="Cambria Math" panose="02040503050406030204" pitchFamily="18" charset="0"/>
                            <a:cs typeface="Arial" panose="020B0604020202020204" pitchFamily="34" charset="0"/>
                          </a:rPr>
                          <m:t>𝟑</m:t>
                        </m:r>
                      </m:num>
                      <m:den>
                        <m:r>
                          <a:rPr lang="en-US" sz="2800" b="1" i="1" smtClean="0">
                            <a:solidFill>
                              <a:srgbClr val="002060"/>
                            </a:solidFill>
                            <a:latin typeface="Cambria Math" panose="02040503050406030204" pitchFamily="18" charset="0"/>
                            <a:cs typeface="Arial" panose="020B0604020202020204" pitchFamily="34" charset="0"/>
                          </a:rPr>
                          <m:t>𝟒</m:t>
                        </m:r>
                      </m:den>
                    </m:f>
                  </m:oMath>
                </a14:m>
                <a:r>
                  <a:rPr lang="en-US" sz="28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độ dài đoạn xuống dốc. Hỏi mỗi đoạn lên dốc, xuống dốc dài bao nhiêu mét?</a:t>
                </a:r>
                <a:endParaRPr lang="en-US" sz="28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9" name="Hình chữ nhật 12">
                <a:extLst>
                  <a:ext uri="{FF2B5EF4-FFF2-40B4-BE49-F238E27FC236}">
                    <a16:creationId xmlns:a16="http://schemas.microsoft.com/office/drawing/2014/main" id="{E3669699-AF3F-FD89-0FDF-D389FE16B7B9}"/>
                  </a:ext>
                </a:extLst>
              </p:cNvPr>
              <p:cNvSpPr>
                <a:spLocks noRot="1" noChangeAspect="1" noMove="1" noResize="1" noEditPoints="1" noAdjustHandles="1" noChangeArrowheads="1" noChangeShapeType="1" noTextEdit="1"/>
              </p:cNvSpPr>
              <p:nvPr/>
            </p:nvSpPr>
            <p:spPr>
              <a:xfrm>
                <a:off x="1549578" y="367534"/>
                <a:ext cx="9951542" cy="2032416"/>
              </a:xfrm>
              <a:prstGeom prst="rect">
                <a:avLst/>
              </a:prstGeom>
              <a:blipFill>
                <a:blip r:embed="rId4"/>
                <a:stretch>
                  <a:fillRect l="-1225" t="-2994" r="-1225" b="-5988"/>
                </a:stretch>
              </a:blipFill>
            </p:spPr>
            <p:txBody>
              <a:bodyPr/>
              <a:lstStyle/>
              <a:p>
                <a:r>
                  <a:rPr lang="en-US">
                    <a:noFill/>
                  </a:rPr>
                  <a:t> </a:t>
                </a:r>
              </a:p>
            </p:txBody>
          </p:sp>
        </mc:Fallback>
      </mc:AlternateContent>
      <p:pic>
        <p:nvPicPr>
          <p:cNvPr id="11" name="vidu-high-performance--4-2024-11-11T12_43_05Z">
            <a:hlinkClick r:id="" action="ppaction://media"/>
            <a:extLst>
              <a:ext uri="{FF2B5EF4-FFF2-40B4-BE49-F238E27FC236}">
                <a16:creationId xmlns:a16="http://schemas.microsoft.com/office/drawing/2014/main" id="{BCD7BB11-3019-AF30-3467-3342E9BFBA9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44319" y="2748280"/>
            <a:ext cx="9856611" cy="3225800"/>
          </a:xfrm>
          <a:prstGeom prst="rect">
            <a:avLst/>
          </a:prstGeom>
        </p:spPr>
      </p:pic>
    </p:spTree>
    <p:extLst>
      <p:ext uri="{BB962C8B-B14F-4D97-AF65-F5344CB8AC3E}">
        <p14:creationId xmlns:p14="http://schemas.microsoft.com/office/powerpoint/2010/main" val="642468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75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11"/>
                                        </p:tgtEl>
                                      </p:cBhvr>
                                    </p:cmd>
                                  </p:childTnLst>
                                </p:cTn>
                              </p:par>
                            </p:childTnLst>
                          </p:cTn>
                        </p:par>
                      </p:childTnLst>
                    </p:cTn>
                  </p:par>
                </p:childTnLst>
              </p:cTn>
              <p:nextCondLst>
                <p:cond evt="onClick" delay="0">
                  <p:tgtEl>
                    <p:spTgt spid="11"/>
                  </p:tgtEl>
                </p:cond>
              </p:nextCondLst>
            </p:seq>
            <p:video>
              <p:cMediaNode vol="80000">
                <p:cTn id="20" fill="hold" display="0">
                  <p:stCondLst>
                    <p:cond delay="indefinite"/>
                  </p:stCondLst>
                </p:cTn>
                <p:tgtEl>
                  <p:spTgt spid="11"/>
                </p:tgtEl>
              </p:cMediaNode>
            </p:video>
          </p:childTnLst>
        </p:cTn>
      </p:par>
    </p:tnLst>
    <p:bldLst>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457" y="295708"/>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58F663-2178-CBFB-2B47-08E32270CE97}"/>
              </a:ext>
            </a:extLst>
          </p:cNvPr>
          <p:cNvSpPr txBox="1"/>
          <p:nvPr/>
        </p:nvSpPr>
        <p:spPr>
          <a:xfrm>
            <a:off x="5547360" y="977900"/>
            <a:ext cx="3048000" cy="769441"/>
          </a:xfrm>
          <a:prstGeom prst="rect">
            <a:avLst/>
          </a:prstGeom>
          <a:noFill/>
        </p:spPr>
        <p:txBody>
          <a:bodyPr wrap="square" rtlCol="0">
            <a:spAutoFit/>
          </a:bodyPr>
          <a:lstStyle/>
          <a:p>
            <a:r>
              <a:rPr lang="en-US" sz="4400" dirty="0" err="1">
                <a:solidFill>
                  <a:srgbClr val="FF0000"/>
                </a:solidFill>
                <a:latin typeface="Cambria" panose="02040503050406030204" pitchFamily="18" charset="0"/>
                <a:ea typeface="Cambria" panose="02040503050406030204" pitchFamily="18" charset="0"/>
              </a:rPr>
              <a:t>Tóm</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tắt</a:t>
            </a:r>
            <a:r>
              <a:rPr lang="en-US" sz="4400" dirty="0">
                <a:solidFill>
                  <a:srgbClr val="FF000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C4D11BB-E55A-0E82-2D2B-63F934F9839D}"/>
              </a:ext>
            </a:extLst>
          </p:cNvPr>
          <p:cNvSpPr txBox="1"/>
          <p:nvPr/>
        </p:nvSpPr>
        <p:spPr>
          <a:xfrm>
            <a:off x="1965960" y="173990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Ta </a:t>
            </a:r>
            <a:r>
              <a:rPr lang="en-US" sz="4400" dirty="0" err="1">
                <a:solidFill>
                  <a:srgbClr val="FF0000"/>
                </a:solidFill>
                <a:latin typeface="Cambria" panose="02040503050406030204" pitchFamily="18" charset="0"/>
                <a:ea typeface="Cambria" panose="02040503050406030204" pitchFamily="18" charset="0"/>
              </a:rPr>
              <a:t>có</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sơ</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đồ</a:t>
            </a:r>
            <a:r>
              <a:rPr lang="en-US" sz="4400" dirty="0">
                <a:solidFill>
                  <a:srgbClr val="FF0000"/>
                </a:solidFill>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id="{6B52FD6D-7EEF-E17C-7EF6-53103A7C47D0}"/>
              </a:ext>
            </a:extLst>
          </p:cNvPr>
          <p:cNvSpPr txBox="1"/>
          <p:nvPr/>
        </p:nvSpPr>
        <p:spPr>
          <a:xfrm>
            <a:off x="721360" y="2522220"/>
            <a:ext cx="304800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Đoạn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lên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dốc</a:t>
            </a:r>
            <a:endParaRPr lang="en-US" sz="4000"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79572188-393B-B1A2-AD5C-43FB83C92F02}"/>
              </a:ext>
            </a:extLst>
          </p:cNvPr>
          <p:cNvSpPr txBox="1"/>
          <p:nvPr/>
        </p:nvSpPr>
        <p:spPr>
          <a:xfrm>
            <a:off x="528320" y="3441700"/>
            <a:ext cx="4033520"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Đoạn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xuống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dốc</a:t>
            </a:r>
            <a:endParaRPr lang="en-US" sz="3600" dirty="0">
              <a:solidFill>
                <a:srgbClr val="FF0000"/>
              </a:solidFill>
              <a:latin typeface="Cambria" panose="02040503050406030204" pitchFamily="18" charset="0"/>
              <a:ea typeface="Cambria" panose="02040503050406030204" pitchFamily="18" charset="0"/>
            </a:endParaRPr>
          </a:p>
        </p:txBody>
      </p:sp>
      <p:grpSp>
        <p:nvGrpSpPr>
          <p:cNvPr id="15" name="Group 14">
            <a:extLst>
              <a:ext uri="{FF2B5EF4-FFF2-40B4-BE49-F238E27FC236}">
                <a16:creationId xmlns:a16="http://schemas.microsoft.com/office/drawing/2014/main" id="{59EAD411-516C-14E0-5D14-1F73A206EEF6}"/>
              </a:ext>
            </a:extLst>
          </p:cNvPr>
          <p:cNvGrpSpPr/>
          <p:nvPr/>
        </p:nvGrpSpPr>
        <p:grpSpPr>
          <a:xfrm>
            <a:off x="3794760" y="2720340"/>
            <a:ext cx="3175000" cy="391160"/>
            <a:chOff x="2971800" y="2390140"/>
            <a:chExt cx="3175000" cy="391160"/>
          </a:xfrm>
        </p:grpSpPr>
        <p:cxnSp>
          <p:nvCxnSpPr>
            <p:cNvPr id="16" name="Straight Connector 15">
              <a:extLst>
                <a:ext uri="{FF2B5EF4-FFF2-40B4-BE49-F238E27FC236}">
                  <a16:creationId xmlns:a16="http://schemas.microsoft.com/office/drawing/2014/main" id="{810F2E67-A8B0-6B7B-60FF-E6D8D4B92FA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C2D40B-4E96-8D3B-B7F8-8913D5DFA506}"/>
                </a:ext>
              </a:extLst>
            </p:cNvPr>
            <p:cNvCxnSpPr>
              <a:cxnSpLocks/>
            </p:cNvCxnSpPr>
            <p:nvPr/>
          </p:nvCxnSpPr>
          <p:spPr>
            <a:xfrm>
              <a:off x="2971800" y="2628900"/>
              <a:ext cx="3175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5C26C1-7727-EF8B-C49E-1B2AC9F3A0B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248DBF-D3F0-2084-3035-6DAF58692711}"/>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3CF460-1F8F-1004-91F8-A0A783E18D08}"/>
                </a:ext>
              </a:extLst>
            </p:cNvPr>
            <p:cNvCxnSpPr>
              <a:cxnSpLocks/>
            </p:cNvCxnSpPr>
            <p:nvPr/>
          </p:nvCxnSpPr>
          <p:spPr>
            <a:xfrm>
              <a:off x="6131560" y="23901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E3D1C95-FC78-A5BE-8677-3EDCDCE16A68}"/>
              </a:ext>
            </a:extLst>
          </p:cNvPr>
          <p:cNvGrpSpPr/>
          <p:nvPr/>
        </p:nvGrpSpPr>
        <p:grpSpPr>
          <a:xfrm>
            <a:off x="3794760" y="3644900"/>
            <a:ext cx="4267200" cy="381000"/>
            <a:chOff x="2971800" y="2400300"/>
            <a:chExt cx="4267200" cy="381000"/>
          </a:xfrm>
        </p:grpSpPr>
        <p:cxnSp>
          <p:nvCxnSpPr>
            <p:cNvPr id="22" name="Straight Connector 21">
              <a:extLst>
                <a:ext uri="{FF2B5EF4-FFF2-40B4-BE49-F238E27FC236}">
                  <a16:creationId xmlns:a16="http://schemas.microsoft.com/office/drawing/2014/main" id="{9D047469-33C9-8AE9-4517-205F5DB17E56}"/>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2439804-FBD8-A5BE-D827-5F3FE2B5BDDA}"/>
                </a:ext>
              </a:extLst>
            </p:cNvPr>
            <p:cNvCxnSpPr>
              <a:cxnSpLocks/>
            </p:cNvCxnSpPr>
            <p:nvPr/>
          </p:nvCxnSpPr>
          <p:spPr>
            <a:xfrm>
              <a:off x="2971800" y="2628900"/>
              <a:ext cx="42519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5353E9-3A70-D1AB-C0CF-52AEDE8D823A}"/>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48E739C-6BBB-6B60-51BA-268578D38FA3}"/>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F9E97F-757F-C375-C28B-DFBB731DAE15}"/>
                </a:ext>
              </a:extLst>
            </p:cNvPr>
            <p:cNvCxnSpPr>
              <a:cxnSpLocks/>
            </p:cNvCxnSpPr>
            <p:nvPr/>
          </p:nvCxnSpPr>
          <p:spPr>
            <a:xfrm>
              <a:off x="6172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15C2D63-E5B0-5268-C65D-12619A669399}"/>
                </a:ext>
              </a:extLst>
            </p:cNvPr>
            <p:cNvCxnSpPr/>
            <p:nvPr/>
          </p:nvCxnSpPr>
          <p:spPr>
            <a:xfrm>
              <a:off x="7239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9" name="Right Brace 28">
            <a:extLst>
              <a:ext uri="{FF2B5EF4-FFF2-40B4-BE49-F238E27FC236}">
                <a16:creationId xmlns:a16="http://schemas.microsoft.com/office/drawing/2014/main" id="{F0854F70-DBB5-485A-FF44-2534F7483DDC}"/>
              </a:ext>
            </a:extLst>
          </p:cNvPr>
          <p:cNvSpPr/>
          <p:nvPr/>
        </p:nvSpPr>
        <p:spPr>
          <a:xfrm>
            <a:off x="8107680" y="285750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0" name="TextBox 29">
            <a:extLst>
              <a:ext uri="{FF2B5EF4-FFF2-40B4-BE49-F238E27FC236}">
                <a16:creationId xmlns:a16="http://schemas.microsoft.com/office/drawing/2014/main" id="{1191305A-50B8-636C-FBCA-5E3B5CB7FC50}"/>
              </a:ext>
            </a:extLst>
          </p:cNvPr>
          <p:cNvSpPr txBox="1"/>
          <p:nvPr/>
        </p:nvSpPr>
        <p:spPr>
          <a:xfrm>
            <a:off x="8564880" y="308610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1 400 m</a:t>
            </a:r>
          </a:p>
        </p:txBody>
      </p:sp>
      <p:cxnSp>
        <p:nvCxnSpPr>
          <p:cNvPr id="31" name="Straight Connector 30">
            <a:extLst>
              <a:ext uri="{FF2B5EF4-FFF2-40B4-BE49-F238E27FC236}">
                <a16:creationId xmlns:a16="http://schemas.microsoft.com/office/drawing/2014/main" id="{287641EA-359E-4EE1-9CAA-5CC49A635523}"/>
              </a:ext>
            </a:extLst>
          </p:cNvPr>
          <p:cNvCxnSpPr>
            <a:cxnSpLocks/>
          </p:cNvCxnSpPr>
          <p:nvPr/>
        </p:nvCxnSpPr>
        <p:spPr>
          <a:xfrm>
            <a:off x="6974840" y="312166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806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9"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457" y="295708"/>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F991839-9E2D-788B-16C4-EBE07C91EDF1}"/>
              </a:ext>
            </a:extLst>
          </p:cNvPr>
          <p:cNvSpPr txBox="1"/>
          <p:nvPr/>
        </p:nvSpPr>
        <p:spPr>
          <a:xfrm>
            <a:off x="1686560" y="711200"/>
            <a:ext cx="8717280" cy="5078313"/>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p>
          <a:p>
            <a:pPr algn="ctr"/>
            <a:r>
              <a:rPr lang="en-US" sz="3600" b="0" i="0" dirty="0" err="1">
                <a:solidFill>
                  <a:srgbClr val="FF0000"/>
                </a:solidFill>
                <a:effectLst/>
                <a:latin typeface="Cambria" panose="02040503050406030204" pitchFamily="18" charset="0"/>
                <a:ea typeface="Cambria" panose="02040503050406030204" pitchFamily="18" charset="0"/>
              </a:rPr>
              <a:t>Tổng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bằng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nhau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3 + 4 = 7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err="1">
                <a:solidFill>
                  <a:srgbClr val="FF0000"/>
                </a:solidFill>
                <a:effectLst/>
                <a:latin typeface="Cambria" panose="02040503050406030204" pitchFamily="18" charset="0"/>
                <a:ea typeface="Cambria" panose="02040503050406030204" pitchFamily="18" charset="0"/>
              </a:rPr>
              <a:t>Độ</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dài</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lên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1 400 : 7 × 3 = 600 (m)</a:t>
            </a:r>
          </a:p>
          <a:p>
            <a:pPr algn="ctr"/>
            <a:r>
              <a:rPr lang="en-US" sz="3600" b="0" i="0" dirty="0" err="1">
                <a:solidFill>
                  <a:srgbClr val="FF0000"/>
                </a:solidFill>
                <a:effectLst/>
                <a:latin typeface="Cambria" panose="02040503050406030204" pitchFamily="18" charset="0"/>
                <a:ea typeface="Cambria" panose="02040503050406030204" pitchFamily="18" charset="0"/>
              </a:rPr>
              <a:t>Độ</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dài</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xuống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1 400 – 600 = 800 (m)</a:t>
            </a:r>
          </a:p>
          <a:p>
            <a:pPr algn="ct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lên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600 m;</a:t>
            </a:r>
          </a:p>
          <a:p>
            <a:pPr algn="ct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xuống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800 m.</a:t>
            </a:r>
          </a:p>
        </p:txBody>
      </p:sp>
    </p:spTree>
    <p:extLst>
      <p:ext uri="{BB962C8B-B14F-4D97-AF65-F5344CB8AC3E}">
        <p14:creationId xmlns:p14="http://schemas.microsoft.com/office/powerpoint/2010/main" val="167017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773197" y="642770"/>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9" name="Hình chữ nhật 12">
            <a:extLst>
              <a:ext uri="{FF2B5EF4-FFF2-40B4-BE49-F238E27FC236}">
                <a16:creationId xmlns:a16="http://schemas.microsoft.com/office/drawing/2014/main" id="{E3669699-AF3F-FD89-0FDF-D389FE16B7B9}"/>
              </a:ext>
            </a:extLst>
          </p:cNvPr>
          <p:cNvSpPr/>
          <p:nvPr/>
        </p:nvSpPr>
        <p:spPr>
          <a:xfrm>
            <a:off x="1467437" y="602627"/>
            <a:ext cx="9886772" cy="1569660"/>
          </a:xfrm>
          <a:prstGeom prst="rect">
            <a:avLst/>
          </a:prstGeom>
          <a:noFill/>
        </p:spPr>
        <p:txBody>
          <a:bodyPr wrap="square" lIns="91440" tIns="45720" rIns="91440" bIns="45720">
            <a:spAutoFit/>
          </a:bodyPr>
          <a:lstStyle/>
          <a:p>
            <a:pPr lvl="0" algn="just">
              <a:defRPr/>
            </a:pPr>
            <a:r>
              <a:rPr lang="pt-BR" sz="3200" dirty="0">
                <a:solidFill>
                  <a:srgbClr val="000000"/>
                </a:solidFill>
                <a:latin typeface="Arial" panose="020B0604020202020204" pitchFamily="34" charset="0"/>
                <a:cs typeface="Arial" panose="020B0604020202020204" pitchFamily="34" charset="0"/>
              </a:rPr>
              <a:t>Trong một gian hàng siêu thị điện máy có 36 chiếc ti vi gồm ti vi 75 inch và ti vi 55 inch. Tìm số ti vi mỗi loại, biết số ti vi 55 inch gấp 3 lần số ti vi 75 inch.</a:t>
            </a:r>
            <a:endParaRPr kumimoji="0" lang="pt-BR"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51CFD15-7ECA-F0FD-2DBE-F226ADDD13E8}"/>
              </a:ext>
            </a:extLst>
          </p:cNvPr>
          <p:cNvSpPr txBox="1"/>
          <p:nvPr/>
        </p:nvSpPr>
        <p:spPr>
          <a:xfrm>
            <a:off x="5679440" y="2268220"/>
            <a:ext cx="3048000" cy="769441"/>
          </a:xfrm>
          <a:prstGeom prst="rect">
            <a:avLst/>
          </a:prstGeom>
          <a:noFill/>
        </p:spPr>
        <p:txBody>
          <a:bodyPr wrap="square" rtlCol="0">
            <a:spAutoFit/>
          </a:bodyPr>
          <a:lstStyle/>
          <a:p>
            <a:r>
              <a:rPr lang="en-US" sz="4400" dirty="0" err="1">
                <a:solidFill>
                  <a:srgbClr val="FF0000"/>
                </a:solidFill>
                <a:latin typeface="Cambria" panose="02040503050406030204" pitchFamily="18" charset="0"/>
                <a:ea typeface="Cambria" panose="02040503050406030204" pitchFamily="18" charset="0"/>
              </a:rPr>
              <a:t>Tóm</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tắt</a:t>
            </a:r>
            <a:r>
              <a:rPr lang="en-US" sz="44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D5F7C65C-2037-9FC4-330C-F98497920000}"/>
              </a:ext>
            </a:extLst>
          </p:cNvPr>
          <p:cNvSpPr txBox="1"/>
          <p:nvPr/>
        </p:nvSpPr>
        <p:spPr>
          <a:xfrm>
            <a:off x="2098040" y="303022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Ta </a:t>
            </a:r>
            <a:r>
              <a:rPr lang="en-US" sz="4400" dirty="0" err="1">
                <a:solidFill>
                  <a:srgbClr val="FF0000"/>
                </a:solidFill>
                <a:latin typeface="Cambria" panose="02040503050406030204" pitchFamily="18" charset="0"/>
                <a:ea typeface="Cambria" panose="02040503050406030204" pitchFamily="18" charset="0"/>
              </a:rPr>
              <a:t>có</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sơ</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đồ</a:t>
            </a:r>
            <a:r>
              <a:rPr lang="en-US" sz="4400" dirty="0">
                <a:solidFill>
                  <a:srgbClr val="FF0000"/>
                </a:solidFill>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7C06B496-8257-617C-EACF-540A7D359836}"/>
              </a:ext>
            </a:extLst>
          </p:cNvPr>
          <p:cNvSpPr txBox="1"/>
          <p:nvPr/>
        </p:nvSpPr>
        <p:spPr>
          <a:xfrm>
            <a:off x="853440" y="3812540"/>
            <a:ext cx="304800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Tivi 55 inch</a:t>
            </a:r>
          </a:p>
        </p:txBody>
      </p:sp>
      <p:sp>
        <p:nvSpPr>
          <p:cNvPr id="6" name="TextBox 5">
            <a:extLst>
              <a:ext uri="{FF2B5EF4-FFF2-40B4-BE49-F238E27FC236}">
                <a16:creationId xmlns:a16="http://schemas.microsoft.com/office/drawing/2014/main" id="{9D5CA2C0-F030-04C0-E392-672B22FAD69E}"/>
              </a:ext>
            </a:extLst>
          </p:cNvPr>
          <p:cNvSpPr txBox="1"/>
          <p:nvPr/>
        </p:nvSpPr>
        <p:spPr>
          <a:xfrm>
            <a:off x="1066800" y="4732020"/>
            <a:ext cx="362712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Tivi 75 inch</a:t>
            </a:r>
          </a:p>
        </p:txBody>
      </p:sp>
      <p:grpSp>
        <p:nvGrpSpPr>
          <p:cNvPr id="10" name="Group 9">
            <a:extLst>
              <a:ext uri="{FF2B5EF4-FFF2-40B4-BE49-F238E27FC236}">
                <a16:creationId xmlns:a16="http://schemas.microsoft.com/office/drawing/2014/main" id="{463ACD48-F8C7-2CF2-911C-380AB073CB28}"/>
              </a:ext>
            </a:extLst>
          </p:cNvPr>
          <p:cNvGrpSpPr/>
          <p:nvPr/>
        </p:nvGrpSpPr>
        <p:grpSpPr>
          <a:xfrm>
            <a:off x="3926840" y="4010660"/>
            <a:ext cx="3175000" cy="391160"/>
            <a:chOff x="2971800" y="2390140"/>
            <a:chExt cx="3175000" cy="391160"/>
          </a:xfrm>
        </p:grpSpPr>
        <p:cxnSp>
          <p:nvCxnSpPr>
            <p:cNvPr id="11" name="Straight Connector 10">
              <a:extLst>
                <a:ext uri="{FF2B5EF4-FFF2-40B4-BE49-F238E27FC236}">
                  <a16:creationId xmlns:a16="http://schemas.microsoft.com/office/drawing/2014/main" id="{497C81BD-1037-AD86-82EE-949E27FFFE92}"/>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BC8F6E-3122-ED5E-0DD7-F8898585ECB2}"/>
                </a:ext>
              </a:extLst>
            </p:cNvPr>
            <p:cNvCxnSpPr>
              <a:cxnSpLocks/>
            </p:cNvCxnSpPr>
            <p:nvPr/>
          </p:nvCxnSpPr>
          <p:spPr>
            <a:xfrm>
              <a:off x="2971800" y="2628900"/>
              <a:ext cx="3175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FB204D-26A7-F517-D06E-7FDD4DE8CA91}"/>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5F2AE1-F002-BD9D-3A87-ADB089CEC54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F57DFB-E042-B3E7-2AFC-CCDB04BDE387}"/>
                </a:ext>
              </a:extLst>
            </p:cNvPr>
            <p:cNvCxnSpPr>
              <a:cxnSpLocks/>
            </p:cNvCxnSpPr>
            <p:nvPr/>
          </p:nvCxnSpPr>
          <p:spPr>
            <a:xfrm>
              <a:off x="6131560" y="23901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A4FC1B8-B3A4-91B4-3914-10A0DD7EBAD8}"/>
              </a:ext>
            </a:extLst>
          </p:cNvPr>
          <p:cNvGrpSpPr/>
          <p:nvPr/>
        </p:nvGrpSpPr>
        <p:grpSpPr>
          <a:xfrm>
            <a:off x="3926840" y="4935220"/>
            <a:ext cx="1092200" cy="381000"/>
            <a:chOff x="2971800" y="2400300"/>
            <a:chExt cx="1092200" cy="381000"/>
          </a:xfrm>
        </p:grpSpPr>
        <p:cxnSp>
          <p:nvCxnSpPr>
            <p:cNvPr id="20" name="Straight Connector 19">
              <a:extLst>
                <a:ext uri="{FF2B5EF4-FFF2-40B4-BE49-F238E27FC236}">
                  <a16:creationId xmlns:a16="http://schemas.microsoft.com/office/drawing/2014/main" id="{644EA1BD-AABD-C398-FD07-BD9C104F06D1}"/>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2A2A483-7D53-B522-B88B-6EDFC28F99F9}"/>
                </a:ext>
              </a:extLst>
            </p:cNvPr>
            <p:cNvCxnSpPr>
              <a:cxnSpLocks/>
            </p:cNvCxnSpPr>
            <p:nvPr/>
          </p:nvCxnSpPr>
          <p:spPr>
            <a:xfrm>
              <a:off x="2971800" y="2628900"/>
              <a:ext cx="10922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3A93F4F-97B4-594C-6DEB-FF47969307B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Right Brace 25">
            <a:extLst>
              <a:ext uri="{FF2B5EF4-FFF2-40B4-BE49-F238E27FC236}">
                <a16:creationId xmlns:a16="http://schemas.microsoft.com/office/drawing/2014/main" id="{6A5155CA-4A18-DB33-7D24-5D93DFA398FE}"/>
              </a:ext>
            </a:extLst>
          </p:cNvPr>
          <p:cNvSpPr/>
          <p:nvPr/>
        </p:nvSpPr>
        <p:spPr>
          <a:xfrm>
            <a:off x="7264400" y="403606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7" name="TextBox 26">
            <a:extLst>
              <a:ext uri="{FF2B5EF4-FFF2-40B4-BE49-F238E27FC236}">
                <a16:creationId xmlns:a16="http://schemas.microsoft.com/office/drawing/2014/main" id="{F9A67CAC-B386-99D4-F630-E7D99AA87010}"/>
              </a:ext>
            </a:extLst>
          </p:cNvPr>
          <p:cNvSpPr txBox="1"/>
          <p:nvPr/>
        </p:nvSpPr>
        <p:spPr>
          <a:xfrm>
            <a:off x="7731760" y="426466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36 </a:t>
            </a:r>
            <a:r>
              <a:rPr lang="en-US" sz="4400" dirty="0" err="1">
                <a:solidFill>
                  <a:srgbClr val="FF0000"/>
                </a:solidFill>
                <a:latin typeface="Cambria" panose="02040503050406030204" pitchFamily="18" charset="0"/>
                <a:ea typeface="Cambria" panose="02040503050406030204" pitchFamily="18" charset="0"/>
              </a:rPr>
              <a:t>chiếc</a:t>
            </a:r>
            <a:endParaRPr lang="en-US" sz="4400" dirty="0">
              <a:solidFill>
                <a:srgbClr val="FF0000"/>
              </a:solidFill>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D0B36E95-F328-FB37-D9A1-6FA984C5D0CB}"/>
              </a:ext>
            </a:extLst>
          </p:cNvPr>
          <p:cNvCxnSpPr>
            <a:cxnSpLocks/>
          </p:cNvCxnSpPr>
          <p:nvPr/>
        </p:nvCxnSpPr>
        <p:spPr>
          <a:xfrm>
            <a:off x="5003800" y="44526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042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6"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717280" cy="5078313"/>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Tổng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nhau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3 + 1 = 4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55 inch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36 : 4 × 3 = 27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75 inch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36 – 27 = 9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Đáp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27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55 inch;</a:t>
            </a:r>
          </a:p>
          <a:p>
            <a:pPr algn="ctr"/>
            <a:r>
              <a:rPr lang="en-US" sz="3600" dirty="0">
                <a:solidFill>
                  <a:srgbClr val="FF0000"/>
                </a:solidFill>
                <a:latin typeface="Cambria" panose="02040503050406030204" pitchFamily="18" charset="0"/>
                <a:ea typeface="Cambria" panose="02040503050406030204" pitchFamily="18" charset="0"/>
              </a:rPr>
              <a:t>           9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75 inch.</a:t>
            </a:r>
            <a:endParaRPr lang="en-US" sz="360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2450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773197" y="642770"/>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mc:AlternateContent xmlns:mc="http://schemas.openxmlformats.org/markup-compatibility/2006" xmlns:a14="http://schemas.microsoft.com/office/drawing/2010/main">
        <mc:Choice Requires="a14">
          <p:sp>
            <p:nvSpPr>
              <p:cNvPr id="2" name="Hình chữ nhật 12">
                <a:extLst>
                  <a:ext uri="{FF2B5EF4-FFF2-40B4-BE49-F238E27FC236}">
                    <a16:creationId xmlns:a16="http://schemas.microsoft.com/office/drawing/2014/main" id="{6181D11C-D4D5-B41D-E576-F5BC2EBBF92B}"/>
                  </a:ext>
                </a:extLst>
              </p:cNvPr>
              <p:cNvSpPr/>
              <p:nvPr/>
            </p:nvSpPr>
            <p:spPr>
              <a:xfrm>
                <a:off x="1541309" y="479507"/>
                <a:ext cx="10010611" cy="1786258"/>
              </a:xfrm>
              <a:prstGeom prst="rect">
                <a:avLst/>
              </a:prstGeom>
              <a:noFill/>
            </p:spPr>
            <p:txBody>
              <a:bodyPr wrap="square" lIns="91440" tIns="45720" rIns="91440" bIns="4572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Rô-bốt, Việt và Mai đi tham quan trại chăn nuôi gà và vịt. Bác chủ trại cho biết cả gà và vịt có 34 000 con, số con gà bằng </a:t>
                </a:r>
                <a14:m>
                  <m:oMath xmlns:m="http://schemas.openxmlformats.org/officeDocument/2006/math">
                    <m:f>
                      <m:fPr>
                        <m:ctrlPr>
                          <a:rPr lang="vi-VN" sz="3200" b="1" i="1" smtClean="0">
                            <a:solidFill>
                              <a:srgbClr val="002060"/>
                            </a:solidFill>
                            <a:latin typeface="Cambria Math" panose="02040503050406030204" pitchFamily="18" charset="0"/>
                            <a:cs typeface="Arial" panose="020B0604020202020204" pitchFamily="34" charset="0"/>
                          </a:rPr>
                        </m:ctrlPr>
                      </m:fPr>
                      <m:num>
                        <m:r>
                          <a:rPr lang="en-US" sz="3200" b="1" i="1" smtClean="0">
                            <a:solidFill>
                              <a:srgbClr val="002060"/>
                            </a:solidFill>
                            <a:latin typeface="Cambria Math" panose="02040503050406030204" pitchFamily="18" charset="0"/>
                            <a:cs typeface="Arial" panose="020B0604020202020204" pitchFamily="34" charset="0"/>
                          </a:rPr>
                          <m:t>𝟕</m:t>
                        </m:r>
                      </m:num>
                      <m:den>
                        <m:r>
                          <a:rPr lang="en-US" sz="3200" b="1" i="1" smtClean="0">
                            <a:solidFill>
                              <a:srgbClr val="002060"/>
                            </a:solidFill>
                            <a:latin typeface="Cambria Math" panose="02040503050406030204" pitchFamily="18" charset="0"/>
                            <a:cs typeface="Arial" panose="020B0604020202020204" pitchFamily="34" charset="0"/>
                          </a:rPr>
                          <m:t>𝟏𝟎</m:t>
                        </m:r>
                      </m:den>
                    </m:f>
                  </m:oMath>
                </a14:m>
                <a:r>
                  <a:rPr lang="en-US" sz="32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số con vịt. Hỏi số gà ít hơn số vịt bao nhiêu con?</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2" name="Hình chữ nhật 12">
                <a:extLst>
                  <a:ext uri="{FF2B5EF4-FFF2-40B4-BE49-F238E27FC236}">
                    <a16:creationId xmlns:a16="http://schemas.microsoft.com/office/drawing/2014/main" id="{6181D11C-D4D5-B41D-E576-F5BC2EBBF92B}"/>
                  </a:ext>
                </a:extLst>
              </p:cNvPr>
              <p:cNvSpPr>
                <a:spLocks noRot="1" noChangeAspect="1" noMove="1" noResize="1" noEditPoints="1" noAdjustHandles="1" noChangeArrowheads="1" noChangeShapeType="1" noTextEdit="1"/>
              </p:cNvSpPr>
              <p:nvPr/>
            </p:nvSpPr>
            <p:spPr>
              <a:xfrm>
                <a:off x="1541309" y="479507"/>
                <a:ext cx="10010611" cy="1786258"/>
              </a:xfrm>
              <a:prstGeom prst="rect">
                <a:avLst/>
              </a:prstGeom>
              <a:blipFill>
                <a:blip r:embed="rId4"/>
                <a:stretch>
                  <a:fillRect l="-1583" t="-4437" r="-2375" b="-3754"/>
                </a:stretch>
              </a:blipFill>
            </p:spPr>
            <p:txBody>
              <a:bodyPr/>
              <a:lstStyle/>
              <a:p>
                <a:r>
                  <a:rPr lang="en-US">
                    <a:noFill/>
                  </a:rPr>
                  <a:t> </a:t>
                </a:r>
              </a:p>
            </p:txBody>
          </p:sp>
        </mc:Fallback>
      </mc:AlternateContent>
      <p:pic>
        <p:nvPicPr>
          <p:cNvPr id="5" name="vidu-high-performance--4-2024-11-11T12_45_51Z">
            <a:hlinkClick r:id="" action="ppaction://media"/>
            <a:extLst>
              <a:ext uri="{FF2B5EF4-FFF2-40B4-BE49-F238E27FC236}">
                <a16:creationId xmlns:a16="http://schemas.microsoft.com/office/drawing/2014/main" id="{D854D37F-D06F-7FFC-D133-C47541E28B8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413760" y="2372360"/>
            <a:ext cx="5547360" cy="4048074"/>
          </a:xfrm>
          <a:prstGeom prst="rect">
            <a:avLst/>
          </a:prstGeom>
        </p:spPr>
      </p:pic>
    </p:spTree>
    <p:extLst>
      <p:ext uri="{BB962C8B-B14F-4D97-AF65-F5344CB8AC3E}">
        <p14:creationId xmlns:p14="http://schemas.microsoft.com/office/powerpoint/2010/main" val="3630282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651CFD15-7ECA-F0FD-2DBE-F226ADDD13E8}"/>
              </a:ext>
            </a:extLst>
          </p:cNvPr>
          <p:cNvSpPr txBox="1"/>
          <p:nvPr/>
        </p:nvSpPr>
        <p:spPr>
          <a:xfrm>
            <a:off x="5669280" y="60198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Tóm</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tắt</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D5F7C65C-2037-9FC4-330C-F98497920000}"/>
              </a:ext>
            </a:extLst>
          </p:cNvPr>
          <p:cNvSpPr txBox="1"/>
          <p:nvPr/>
        </p:nvSpPr>
        <p:spPr>
          <a:xfrm>
            <a:off x="2087880" y="136398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có</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sơ</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đồ</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5" name="TextBox 4">
            <a:extLst>
              <a:ext uri="{FF2B5EF4-FFF2-40B4-BE49-F238E27FC236}">
                <a16:creationId xmlns:a16="http://schemas.microsoft.com/office/drawing/2014/main" id="{7C06B496-8257-617C-EACF-540A7D359836}"/>
              </a:ext>
            </a:extLst>
          </p:cNvPr>
          <p:cNvSpPr txBox="1"/>
          <p:nvPr/>
        </p:nvSpPr>
        <p:spPr>
          <a:xfrm>
            <a:off x="843280" y="2146300"/>
            <a:ext cx="3048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vịt</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9D5CA2C0-F030-04C0-E392-672B22FAD69E}"/>
              </a:ext>
            </a:extLst>
          </p:cNvPr>
          <p:cNvSpPr txBox="1"/>
          <p:nvPr/>
        </p:nvSpPr>
        <p:spPr>
          <a:xfrm>
            <a:off x="802640" y="2903220"/>
            <a:ext cx="36271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gà</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10" name="Group 9">
            <a:extLst>
              <a:ext uri="{FF2B5EF4-FFF2-40B4-BE49-F238E27FC236}">
                <a16:creationId xmlns:a16="http://schemas.microsoft.com/office/drawing/2014/main" id="{463ACD48-F8C7-2CF2-911C-380AB073CB28}"/>
              </a:ext>
            </a:extLst>
          </p:cNvPr>
          <p:cNvGrpSpPr/>
          <p:nvPr/>
        </p:nvGrpSpPr>
        <p:grpSpPr>
          <a:xfrm>
            <a:off x="2291080" y="2364740"/>
            <a:ext cx="5659120" cy="452120"/>
            <a:chOff x="2971800" y="2400300"/>
            <a:chExt cx="5659120" cy="452120"/>
          </a:xfrm>
        </p:grpSpPr>
        <p:cxnSp>
          <p:nvCxnSpPr>
            <p:cNvPr id="11" name="Straight Connector 10">
              <a:extLst>
                <a:ext uri="{FF2B5EF4-FFF2-40B4-BE49-F238E27FC236}">
                  <a16:creationId xmlns:a16="http://schemas.microsoft.com/office/drawing/2014/main" id="{497C81BD-1037-AD86-82EE-949E27FFFE92}"/>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BC8F6E-3122-ED5E-0DD7-F8898585ECB2}"/>
                </a:ext>
              </a:extLst>
            </p:cNvPr>
            <p:cNvCxnSpPr>
              <a:cxnSpLocks/>
            </p:cNvCxnSpPr>
            <p:nvPr/>
          </p:nvCxnSpPr>
          <p:spPr>
            <a:xfrm>
              <a:off x="2971800" y="2628900"/>
              <a:ext cx="56438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FB204D-26A7-F517-D06E-7FDD4DE8CA91}"/>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5F2AE1-F002-BD9D-3A87-ADB089CEC54A}"/>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F57DFB-E042-B3E7-2AFC-CCDB04BDE387}"/>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3196F5-4378-2891-3011-98F4917FFEA4}"/>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8F6BA3-974A-ED0E-9DB2-3F9DD4DC893C}"/>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8BA4DA-3775-4BCB-F56A-F89C64E6A3EB}"/>
                </a:ext>
              </a:extLst>
            </p:cNvPr>
            <p:cNvCxnSpPr>
              <a:cxnSpLocks/>
            </p:cNvCxnSpPr>
            <p:nvPr/>
          </p:nvCxnSpPr>
          <p:spPr>
            <a:xfrm>
              <a:off x="643636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69C5765-8F9A-B038-1A2F-DDA91FE7F0F1}"/>
                </a:ext>
              </a:extLst>
            </p:cNvPr>
            <p:cNvCxnSpPr>
              <a:cxnSpLocks/>
            </p:cNvCxnSpPr>
            <p:nvPr/>
          </p:nvCxnSpPr>
          <p:spPr>
            <a:xfrm>
              <a:off x="698500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E0CAB3-1FB6-8616-6682-18194745BA42}"/>
                </a:ext>
              </a:extLst>
            </p:cNvPr>
            <p:cNvCxnSpPr>
              <a:cxnSpLocks/>
            </p:cNvCxnSpPr>
            <p:nvPr/>
          </p:nvCxnSpPr>
          <p:spPr>
            <a:xfrm>
              <a:off x="7533640" y="24511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BBD79E1-50C6-9021-6C86-BF6F68F569CD}"/>
                </a:ext>
              </a:extLst>
            </p:cNvPr>
            <p:cNvCxnSpPr>
              <a:cxnSpLocks/>
            </p:cNvCxnSpPr>
            <p:nvPr/>
          </p:nvCxnSpPr>
          <p:spPr>
            <a:xfrm>
              <a:off x="80822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0ED374-88C2-8DE8-F853-CCDCB85846DD}"/>
                </a:ext>
              </a:extLst>
            </p:cNvPr>
            <p:cNvCxnSpPr>
              <a:cxnSpLocks/>
            </p:cNvCxnSpPr>
            <p:nvPr/>
          </p:nvCxnSpPr>
          <p:spPr>
            <a:xfrm>
              <a:off x="8630920" y="24714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Right Brace 25">
            <a:extLst>
              <a:ext uri="{FF2B5EF4-FFF2-40B4-BE49-F238E27FC236}">
                <a16:creationId xmlns:a16="http://schemas.microsoft.com/office/drawing/2014/main" id="{6A5155CA-4A18-DB33-7D24-5D93DFA398FE}"/>
              </a:ext>
            </a:extLst>
          </p:cNvPr>
          <p:cNvSpPr/>
          <p:nvPr/>
        </p:nvSpPr>
        <p:spPr>
          <a:xfrm>
            <a:off x="8209280" y="246126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9A67CAC-B386-99D4-F630-E7D99AA87010}"/>
              </a:ext>
            </a:extLst>
          </p:cNvPr>
          <p:cNvSpPr txBox="1"/>
          <p:nvPr/>
        </p:nvSpPr>
        <p:spPr>
          <a:xfrm>
            <a:off x="8676640" y="268986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34 000 con</a:t>
            </a:r>
          </a:p>
        </p:txBody>
      </p:sp>
      <p:cxnSp>
        <p:nvCxnSpPr>
          <p:cNvPr id="28" name="Straight Connector 27">
            <a:extLst>
              <a:ext uri="{FF2B5EF4-FFF2-40B4-BE49-F238E27FC236}">
                <a16:creationId xmlns:a16="http://schemas.microsoft.com/office/drawing/2014/main" id="{D0B36E95-F328-FB37-D9A1-6FA984C5D0CB}"/>
              </a:ext>
            </a:extLst>
          </p:cNvPr>
          <p:cNvCxnSpPr>
            <a:cxnSpLocks/>
          </p:cNvCxnSpPr>
          <p:nvPr/>
        </p:nvCxnSpPr>
        <p:spPr>
          <a:xfrm>
            <a:off x="6294120" y="2824480"/>
            <a:ext cx="0" cy="30226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A76E8BB-4E45-B717-2C5B-B9A91B6B16BA}"/>
              </a:ext>
            </a:extLst>
          </p:cNvPr>
          <p:cNvGrpSpPr/>
          <p:nvPr/>
        </p:nvGrpSpPr>
        <p:grpSpPr>
          <a:xfrm>
            <a:off x="2280920" y="3116580"/>
            <a:ext cx="4013200" cy="421640"/>
            <a:chOff x="2971800" y="2400300"/>
            <a:chExt cx="4013200" cy="421640"/>
          </a:xfrm>
        </p:grpSpPr>
        <p:cxnSp>
          <p:nvCxnSpPr>
            <p:cNvPr id="32" name="Straight Connector 31">
              <a:extLst>
                <a:ext uri="{FF2B5EF4-FFF2-40B4-BE49-F238E27FC236}">
                  <a16:creationId xmlns:a16="http://schemas.microsoft.com/office/drawing/2014/main" id="{3791AC42-0038-8040-0D6A-91BBFC467A3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70C42C-4FE7-40C6-7FBB-2BA371533AB0}"/>
                </a:ext>
              </a:extLst>
            </p:cNvPr>
            <p:cNvCxnSpPr>
              <a:cxnSpLocks/>
            </p:cNvCxnSpPr>
            <p:nvPr/>
          </p:nvCxnSpPr>
          <p:spPr>
            <a:xfrm>
              <a:off x="2971800" y="2628900"/>
              <a:ext cx="39979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15FFE46-2EB8-A932-73EA-14B6ECFC901A}"/>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CD8325A-9E0A-DA08-07E1-2A61073667F8}"/>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91C0FF-09F4-35F3-3DD8-BF3FB3DA7550}"/>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1E012B-608B-3D60-9427-82ACE4B268DA}"/>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6CD27B-3DDC-184C-382E-E826D2231D68}"/>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C9805B-C116-57AA-FBAB-7ADB3E6A1A92}"/>
                </a:ext>
              </a:extLst>
            </p:cNvPr>
            <p:cNvCxnSpPr>
              <a:cxnSpLocks/>
            </p:cNvCxnSpPr>
            <p:nvPr/>
          </p:nvCxnSpPr>
          <p:spPr>
            <a:xfrm>
              <a:off x="643636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34FEC4-B899-4731-1A4D-5ADE0B9E1160}"/>
                </a:ext>
              </a:extLst>
            </p:cNvPr>
            <p:cNvCxnSpPr>
              <a:cxnSpLocks/>
            </p:cNvCxnSpPr>
            <p:nvPr/>
          </p:nvCxnSpPr>
          <p:spPr>
            <a:xfrm>
              <a:off x="698500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540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6"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721</TotalTime>
  <Words>568</Words>
  <Application>Microsoft Office PowerPoint</Application>
  <PresentationFormat>Widescreen</PresentationFormat>
  <Paragraphs>77</Paragraphs>
  <Slides>14</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#9Slide03 SFU Futura_05</vt: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Admin</cp:lastModifiedBy>
  <cp:revision>17</cp:revision>
  <dcterms:created xsi:type="dcterms:W3CDTF">2023-12-26T14:46:41Z</dcterms:created>
  <dcterms:modified xsi:type="dcterms:W3CDTF">2025-02-06T07:13:42Z</dcterms:modified>
  <cp:category>9Slide.vn</cp:category>
</cp:coreProperties>
</file>