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26" r:id="rId2"/>
    <p:sldId id="325" r:id="rId3"/>
    <p:sldId id="262" r:id="rId4"/>
    <p:sldId id="269" r:id="rId5"/>
    <p:sldId id="390" r:id="rId6"/>
    <p:sldId id="391" r:id="rId7"/>
    <p:sldId id="392" r:id="rId8"/>
    <p:sldId id="31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6" d="100"/>
          <a:sy n="66" d="100"/>
        </p:scale>
        <p:origin x="816" y="54"/>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C5A86-B078-4F62-A710-0138F2E022EF}"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C6B5A-DB48-43C0-9059-D062B7718969}" type="slidenum">
              <a:rPr lang="en-US" smtClean="0"/>
              <a:t>‹#›</a:t>
            </a:fld>
            <a:endParaRPr lang="en-US"/>
          </a:p>
        </p:txBody>
      </p:sp>
    </p:spTree>
    <p:extLst>
      <p:ext uri="{BB962C8B-B14F-4D97-AF65-F5344CB8AC3E}">
        <p14:creationId xmlns:p14="http://schemas.microsoft.com/office/powerpoint/2010/main" val="374827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73008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816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756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3002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705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8942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309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191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181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9573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562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499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a:stretch>
            <a:fillRect/>
          </a:stretch>
        </p:blipFill>
        <p:spPr>
          <a:xfrm>
            <a:off x="482600" y="473075"/>
            <a:ext cx="663575" cy="734695"/>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18135" flipH="1">
            <a:off x="9146955" y="4038848"/>
            <a:ext cx="3092524" cy="3092524"/>
          </a:xfrm>
          <a:prstGeom prst="rect">
            <a:avLst/>
          </a:prstGeom>
        </p:spPr>
      </p:pic>
      <p:sp>
        <p:nvSpPr>
          <p:cNvPr id="24" name="Google Shape;542;p39">
            <a:extLst>
              <a:ext uri="{FF2B5EF4-FFF2-40B4-BE49-F238E27FC236}">
                <a16:creationId xmlns:a16="http://schemas.microsoft.com/office/drawing/2014/main" id="{2C7FC5DB-1E9C-4DF3-8147-A44FA6CF3893}"/>
              </a:ext>
            </a:extLst>
          </p:cNvPr>
          <p:cNvSpPr/>
          <p:nvPr/>
        </p:nvSpPr>
        <p:spPr>
          <a:xfrm>
            <a:off x="2739629" y="1466971"/>
            <a:ext cx="6227021" cy="3473753"/>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ln w="76200"/>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pic>
        <p:nvPicPr>
          <p:cNvPr id="25" name="Picture 24">
            <a:extLst>
              <a:ext uri="{FF2B5EF4-FFF2-40B4-BE49-F238E27FC236}">
                <a16:creationId xmlns:a16="http://schemas.microsoft.com/office/drawing/2014/main" id="{BA20FC66-E4A3-4098-A1A0-9B252B6A64AF}"/>
              </a:ext>
            </a:extLst>
          </p:cNvPr>
          <p:cNvPicPr>
            <a:picLocks noChangeAspect="1"/>
          </p:cNvPicPr>
          <p:nvPr/>
        </p:nvPicPr>
        <p:blipFill>
          <a:blip r:embed="rId6"/>
          <a:stretch>
            <a:fillRect/>
          </a:stretch>
        </p:blipFill>
        <p:spPr>
          <a:xfrm>
            <a:off x="2934576" y="1995195"/>
            <a:ext cx="6151397" cy="2353260"/>
          </a:xfrm>
          <a:prstGeom prst="rect">
            <a:avLst/>
          </a:prstGeom>
        </p:spPr>
      </p:pic>
      <p:pic>
        <p:nvPicPr>
          <p:cNvPr id="31" name="Picture 8" descr="https://i.pinimg.com/564x/3b/10/37/3b1037fde6f90055ff49d688133d9c45.jpg">
            <a:extLst>
              <a:ext uri="{FF2B5EF4-FFF2-40B4-BE49-F238E27FC236}">
                <a16:creationId xmlns:a16="http://schemas.microsoft.com/office/drawing/2014/main" id="{077A090F-9FE1-4DE1-BE51-761C6730712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876095" y="2714397"/>
            <a:ext cx="5362575" cy="40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6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10550525" y="347980"/>
            <a:ext cx="1642110" cy="2591435"/>
          </a:xfrm>
          <a:prstGeom prst="rect">
            <a:avLst/>
          </a:prstGeom>
        </p:spPr>
      </p:pic>
      <p:pic>
        <p:nvPicPr>
          <p:cNvPr id="18" name="图片 17" descr="未标题-4"/>
          <p:cNvPicPr>
            <a:picLocks noChangeAspect="1"/>
          </p:cNvPicPr>
          <p:nvPr/>
        </p:nvPicPr>
        <p:blipFill>
          <a:blip r:embed="rId6"/>
          <a:stretch>
            <a:fillRect/>
          </a:stretch>
        </p:blipFill>
        <p:spPr>
          <a:xfrm>
            <a:off x="1584325" y="10058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grpSp>
        <p:nvGrpSpPr>
          <p:cNvPr id="27" name="组合 26"/>
          <p:cNvGrpSpPr/>
          <p:nvPr/>
        </p:nvGrpSpPr>
        <p:grpSpPr>
          <a:xfrm>
            <a:off x="3196856" y="1187988"/>
            <a:ext cx="1331420" cy="1331420"/>
            <a:chOff x="10757" y="5883"/>
            <a:chExt cx="2737" cy="2737"/>
          </a:xfrm>
        </p:grpSpPr>
        <p:sp>
          <p:nvSpPr>
            <p:cNvPr id="26" name="圆角矩形 25"/>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22" name="圆角矩形 21"/>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T</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28" name="组合 27"/>
          <p:cNvGrpSpPr/>
          <p:nvPr/>
        </p:nvGrpSpPr>
        <p:grpSpPr>
          <a:xfrm>
            <a:off x="4570361" y="1187988"/>
            <a:ext cx="1331420" cy="1331420"/>
            <a:chOff x="10757" y="5883"/>
            <a:chExt cx="2737" cy="2737"/>
          </a:xfrm>
        </p:grpSpPr>
        <p:sp>
          <p:nvSpPr>
            <p:cNvPr id="29" name="圆角矩形 28"/>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0" name="圆角矩形 29"/>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O</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1" name="组合 30"/>
          <p:cNvGrpSpPr/>
          <p:nvPr/>
        </p:nvGrpSpPr>
        <p:grpSpPr>
          <a:xfrm>
            <a:off x="5948946" y="1187988"/>
            <a:ext cx="1331420" cy="1331420"/>
            <a:chOff x="10757" y="5883"/>
            <a:chExt cx="2737" cy="2737"/>
          </a:xfrm>
        </p:grpSpPr>
        <p:sp>
          <p:nvSpPr>
            <p:cNvPr id="32" name="圆角矩形 31"/>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3" name="圆角矩形 32"/>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Á</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4" name="组合 33"/>
          <p:cNvGrpSpPr/>
          <p:nvPr/>
        </p:nvGrpSpPr>
        <p:grpSpPr>
          <a:xfrm>
            <a:off x="7346581" y="1187988"/>
            <a:ext cx="1331420" cy="1331420"/>
            <a:chOff x="10757" y="5883"/>
            <a:chExt cx="2737" cy="2737"/>
          </a:xfrm>
        </p:grpSpPr>
        <p:sp>
          <p:nvSpPr>
            <p:cNvPr id="35" name="圆角矩形 34"/>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6" name="圆角矩形 35"/>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N</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pic>
        <p:nvPicPr>
          <p:cNvPr id="43" name="图片 42" descr="sfd"/>
          <p:cNvPicPr>
            <a:picLocks noChangeAspect="1"/>
          </p:cNvPicPr>
          <p:nvPr/>
        </p:nvPicPr>
        <p:blipFill>
          <a:blip r:embed="rId8"/>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8"/>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8156" y="2420506"/>
            <a:ext cx="638174" cy="872717"/>
          </a:xfrm>
          <a:prstGeom prst="rect">
            <a:avLst/>
          </a:prstGeom>
        </p:spPr>
      </p:pic>
      <p:pic>
        <p:nvPicPr>
          <p:cNvPr id="6" name="图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056" y="2299992"/>
            <a:ext cx="538761" cy="607377"/>
          </a:xfrm>
          <a:prstGeom prst="rect">
            <a:avLst/>
          </a:prstGeom>
        </p:spPr>
      </p:pic>
      <p:pic>
        <p:nvPicPr>
          <p:cNvPr id="21" name="图片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4" name="Picture 13">
            <a:extLst>
              <a:ext uri="{FF2B5EF4-FFF2-40B4-BE49-F238E27FC236}">
                <a16:creationId xmlns:a16="http://schemas.microsoft.com/office/drawing/2014/main" id="{BB739A25-3F68-1AE9-1BBC-81980733BC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9085" y="2590511"/>
            <a:ext cx="14357850" cy="3461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3000"/>
                            </p:stCondLst>
                            <p:childTnLst>
                              <p:par>
                                <p:cTn id="64" presetID="53" presetClass="entr" presetSubtype="16"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16"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par>
                                <p:cTn id="84" presetID="53" presetClass="entr" presetSubtype="16"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par>
                                <p:cTn id="89" presetID="53" presetClass="entr" presetSubtype="16"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par>
                                <p:cTn id="94" presetID="53" presetClass="entr" presetSubtype="16"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p:cTn id="96" dur="500" fill="hold"/>
                                        <p:tgtEl>
                                          <p:spTgt spid="3"/>
                                        </p:tgtEl>
                                        <p:attrNameLst>
                                          <p:attrName>ppt_w</p:attrName>
                                        </p:attrNameLst>
                                      </p:cBhvr>
                                      <p:tavLst>
                                        <p:tav tm="0">
                                          <p:val>
                                            <p:fltVal val="0"/>
                                          </p:val>
                                        </p:tav>
                                        <p:tav tm="100000">
                                          <p:val>
                                            <p:strVal val="#ppt_w"/>
                                          </p:val>
                                        </p:tav>
                                      </p:tavLst>
                                    </p:anim>
                                    <p:anim calcmode="lin" valueType="num">
                                      <p:cBhvr>
                                        <p:cTn id="97" dur="500" fill="hold"/>
                                        <p:tgtEl>
                                          <p:spTgt spid="3"/>
                                        </p:tgtEl>
                                        <p:attrNameLst>
                                          <p:attrName>ppt_h</p:attrName>
                                        </p:attrNameLst>
                                      </p:cBhvr>
                                      <p:tavLst>
                                        <p:tav tm="0">
                                          <p:val>
                                            <p:fltVal val="0"/>
                                          </p:val>
                                        </p:tav>
                                        <p:tav tm="100000">
                                          <p:val>
                                            <p:strVal val="#ppt_h"/>
                                          </p:val>
                                        </p:tav>
                                      </p:tavLst>
                                    </p:anim>
                                    <p:animEffect transition="in" filter="fade">
                                      <p:cBhvr>
                                        <p:cTn id="98" dur="500"/>
                                        <p:tgtEl>
                                          <p:spTgt spid="3"/>
                                        </p:tgtEl>
                                      </p:cBhvr>
                                    </p:animEffect>
                                  </p:childTnLst>
                                </p:cTn>
                              </p:par>
                              <p:par>
                                <p:cTn id="99" presetID="53" presetClass="entr" presetSubtype="16"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3500"/>
                            </p:stCondLst>
                            <p:childTnLst>
                              <p:par>
                                <p:cTn id="105" presetID="22" presetClass="entr" presetSubtype="8"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wipe(down)">
                                      <p:cBhvr>
                                        <p:cTn id="1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Người ta cần dán các mảnh nhựa màu vừa đủ vào khung của những chiếc đèn hình lập phương như hình dưới đây. Hãy tính diện tích các mảnh nhựa màu cần sử dụng cho mỗi bóng đèn.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pic>
        <p:nvPicPr>
          <p:cNvPr id="6" name="Picture 5">
            <a:extLst>
              <a:ext uri="{FF2B5EF4-FFF2-40B4-BE49-F238E27FC236}">
                <a16:creationId xmlns:a16="http://schemas.microsoft.com/office/drawing/2014/main" id="{3CB0C2F0-D09A-3D02-F837-5ABAFC3857E6}"/>
              </a:ext>
            </a:extLst>
          </p:cNvPr>
          <p:cNvPicPr>
            <a:picLocks noChangeAspect="1"/>
          </p:cNvPicPr>
          <p:nvPr/>
        </p:nvPicPr>
        <p:blipFill>
          <a:blip r:embed="rId3"/>
          <a:stretch>
            <a:fillRect/>
          </a:stretch>
        </p:blipFill>
        <p:spPr>
          <a:xfrm>
            <a:off x="1731508" y="2508476"/>
            <a:ext cx="8522834" cy="371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TextBox 1">
            <a:extLst>
              <a:ext uri="{FF2B5EF4-FFF2-40B4-BE49-F238E27FC236}">
                <a16:creationId xmlns:a16="http://schemas.microsoft.com/office/drawing/2014/main" id="{5D8A0248-3728-D27E-0516-190710531D60}"/>
              </a:ext>
            </a:extLst>
          </p:cNvPr>
          <p:cNvSpPr txBox="1"/>
          <p:nvPr/>
        </p:nvSpPr>
        <p:spPr>
          <a:xfrm>
            <a:off x="816429" y="685800"/>
            <a:ext cx="10003971" cy="5632311"/>
          </a:xfrm>
          <a:prstGeom prst="rect">
            <a:avLst/>
          </a:prstGeom>
          <a:noFill/>
        </p:spPr>
        <p:txBody>
          <a:bodyPr wrap="square" rtlCol="0">
            <a:spAutoFit/>
          </a:bodyPr>
          <a:lstStyle/>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25 × 25 × 6 = 3 750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15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15 × 15 × 6 = 1 350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30 × 30 × 6 = 5 400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308324"/>
          </a:xfrm>
          <a:prstGeom prst="rect">
            <a:avLst/>
          </a:prstGeom>
          <a:noFill/>
        </p:spPr>
        <p:txBody>
          <a:bodyPr wrap="square">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Mai muốn phủ các mặt xung quanh và mặt trên cùng của một chiếc bánh có dạng hình lập phương cạnh 10 cm bằng một lớp kem. Tính diện tích phần bánh cần phủ.</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8" name="Picture 7">
            <a:extLst>
              <a:ext uri="{FF2B5EF4-FFF2-40B4-BE49-F238E27FC236}">
                <a16:creationId xmlns:a16="http://schemas.microsoft.com/office/drawing/2014/main" id="{50A160B4-877B-BB42-1700-D704F6500E4C}"/>
              </a:ext>
            </a:extLst>
          </p:cNvPr>
          <p:cNvPicPr>
            <a:picLocks noChangeAspect="1"/>
          </p:cNvPicPr>
          <p:nvPr/>
        </p:nvPicPr>
        <p:blipFill>
          <a:blip r:embed="rId3"/>
          <a:stretch>
            <a:fillRect/>
          </a:stretch>
        </p:blipFill>
        <p:spPr>
          <a:xfrm>
            <a:off x="7490353" y="2481942"/>
            <a:ext cx="4183215" cy="3073854"/>
          </a:xfrm>
          <a:prstGeom prst="rect">
            <a:avLst/>
          </a:prstGeom>
        </p:spPr>
      </p:pic>
      <p:sp>
        <p:nvSpPr>
          <p:cNvPr id="9" name="TextBox 8">
            <a:extLst>
              <a:ext uri="{FF2B5EF4-FFF2-40B4-BE49-F238E27FC236}">
                <a16:creationId xmlns:a16="http://schemas.microsoft.com/office/drawing/2014/main" id="{7BE06220-8D7A-C95D-784A-7334467EE302}"/>
              </a:ext>
            </a:extLst>
          </p:cNvPr>
          <p:cNvSpPr txBox="1"/>
          <p:nvPr/>
        </p:nvSpPr>
        <p:spPr>
          <a:xfrm>
            <a:off x="1012371" y="3135086"/>
            <a:ext cx="6792686" cy="2308324"/>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endParaRPr lang="en-US" sz="3600" b="0" i="0" dirty="0">
              <a:solidFill>
                <a:srgbClr val="FF0000"/>
              </a:solidFill>
              <a:effectLst/>
              <a:latin typeface="Cambria" panose="02040503050406030204" pitchFamily="18" charset="0"/>
              <a:ea typeface="Cambria" panose="02040503050406030204" pitchFamily="18" charset="0"/>
            </a:endParaRPr>
          </a:p>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bánh </a:t>
            </a:r>
            <a:r>
              <a:rPr lang="en-US" sz="3600" b="0" i="0" dirty="0" err="1">
                <a:solidFill>
                  <a:srgbClr val="FF0000"/>
                </a:solidFill>
                <a:effectLst/>
                <a:latin typeface="Cambria" panose="02040503050406030204" pitchFamily="18" charset="0"/>
                <a:ea typeface="Cambria" panose="02040503050406030204" pitchFamily="18" charset="0"/>
              </a:rPr>
              <a:t>cần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phủ</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10 × 5 =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0123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rPr>
              <a:t>Rô-bốt cung cấp dịch vụ trang trí chậu cây với giá 25 đồng cho 1 cm</a:t>
            </a:r>
            <a:r>
              <a:rPr lang="vi-VN" sz="3200" baseline="30000" dirty="0">
                <a:solidFill>
                  <a:srgbClr val="002060"/>
                </a:solidFill>
                <a:latin typeface="Cambria" panose="02040503050406030204" pitchFamily="18" charset="0"/>
                <a:ea typeface="Cambria" panose="02040503050406030204" pitchFamily="18" charset="0"/>
              </a:rPr>
              <a:t>2</a:t>
            </a:r>
            <a:r>
              <a:rPr lang="vi-VN" sz="3200" dirty="0">
                <a:solidFill>
                  <a:srgbClr val="002060"/>
                </a:solidFill>
                <a:latin typeface="Cambria" panose="02040503050406030204" pitchFamily="18" charset="0"/>
                <a:ea typeface="Cambria" panose="02040503050406030204" pitchFamily="18" charset="0"/>
              </a:rPr>
              <a:t> chậu cây. Nam muốn trang trí các mặt xung quanh của chậu cây có dạng hình lập phương cạnh 20 cm. Hãy tính số tiền mà Nam cần trả cho Rô-bốt.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6" name="Picture 5">
            <a:extLst>
              <a:ext uri="{FF2B5EF4-FFF2-40B4-BE49-F238E27FC236}">
                <a16:creationId xmlns:a16="http://schemas.microsoft.com/office/drawing/2014/main" id="{1C743C95-580C-D869-97DE-371B2A95861C}"/>
              </a:ext>
            </a:extLst>
          </p:cNvPr>
          <p:cNvPicPr>
            <a:picLocks noChangeAspect="1"/>
          </p:cNvPicPr>
          <p:nvPr/>
        </p:nvPicPr>
        <p:blipFill>
          <a:blip r:embed="rId3"/>
          <a:stretch>
            <a:fillRect/>
          </a:stretch>
        </p:blipFill>
        <p:spPr>
          <a:xfrm>
            <a:off x="7441545" y="2710543"/>
            <a:ext cx="4321149" cy="2642507"/>
          </a:xfrm>
          <a:prstGeom prst="rect">
            <a:avLst/>
          </a:prstGeom>
        </p:spPr>
      </p:pic>
      <p:sp>
        <p:nvSpPr>
          <p:cNvPr id="10" name="TextBox 9">
            <a:extLst>
              <a:ext uri="{FF2B5EF4-FFF2-40B4-BE49-F238E27FC236}">
                <a16:creationId xmlns:a16="http://schemas.microsoft.com/office/drawing/2014/main" id="{7BE06220-8D7A-C95D-784A-7334467EE302}"/>
              </a:ext>
            </a:extLst>
          </p:cNvPr>
          <p:cNvSpPr txBox="1"/>
          <p:nvPr/>
        </p:nvSpPr>
        <p:spPr>
          <a:xfrm>
            <a:off x="1012371" y="3135086"/>
            <a:ext cx="6792686"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r>
              <a:rPr lang="en-US" sz="3200" b="1"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trang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trí</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20 × 20 × 4 = 1 600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a:t>
            </a:r>
            <a:r>
              <a:rPr lang="en-US" sz="3200" dirty="0">
                <a:solidFill>
                  <a:srgbClr val="FF0000"/>
                </a:solidFill>
                <a:latin typeface="Cambria" panose="02040503050406030204" pitchFamily="18" charset="0"/>
                <a:ea typeface="Cambria" panose="02040503050406030204" pitchFamily="18" charset="0"/>
              </a:rPr>
              <a:t> Nam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Rô-bốt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25 × 1 600 =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06432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1815882"/>
          </a:xfrm>
          <a:prstGeom prst="rect">
            <a:avLst/>
          </a:prstGeom>
          <a:noFill/>
        </p:spPr>
        <p:txBody>
          <a:bodyPr wrap="square">
            <a:spAutoFit/>
          </a:bodyPr>
          <a:lstStyle/>
          <a:p>
            <a:pPr lvl="0" algn="just">
              <a:defRPr/>
            </a:pPr>
            <a:r>
              <a:rPr lang="vi-VN" sz="2800" dirty="0">
                <a:solidFill>
                  <a:srgbClr val="002060"/>
                </a:solidFill>
                <a:latin typeface="Cambria" panose="02040503050406030204" pitchFamily="18" charset="0"/>
                <a:ea typeface="Cambria" panose="02040503050406030204" pitchFamily="18" charset="0"/>
              </a:rPr>
              <a:t>Nam có hai hình lập phương cạnh 4 cm. Bạn ấy đặt hai hình cạnh nhau để tạo thành một hình hộp chữ nhật. Mai nói rằng: “Diện tích toàn phần của hình hộp chữ nhật gấp 2 lần diện tích toàn phần của hình lập phương.”. Hỏi Mai nhận xét như vậy có đúng không?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0" name="TextBox 9">
            <a:extLst>
              <a:ext uri="{FF2B5EF4-FFF2-40B4-BE49-F238E27FC236}">
                <a16:creationId xmlns:a16="http://schemas.microsoft.com/office/drawing/2014/main" id="{7BE06220-8D7A-C95D-784A-7334467EE302}"/>
              </a:ext>
            </a:extLst>
          </p:cNvPr>
          <p:cNvSpPr txBox="1"/>
          <p:nvPr/>
        </p:nvSpPr>
        <p:spPr>
          <a:xfrm>
            <a:off x="816428" y="2122714"/>
            <a:ext cx="6792686" cy="4401205"/>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Diện tích toàn phần của hình lập phương là: 4 × 4 × 6 = 96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Khi xếp 2 hình lập phương cạnh nhau thì mỗi hình lập phương bị che mất 1 mặt.</a:t>
            </a:r>
          </a:p>
          <a:p>
            <a:pPr algn="ctr"/>
            <a:r>
              <a:rPr lang="vi-VN" sz="2800" dirty="0">
                <a:solidFill>
                  <a:srgbClr val="FF0000"/>
                </a:solidFill>
                <a:latin typeface="Cambria" panose="02040503050406030204" pitchFamily="18" charset="0"/>
                <a:ea typeface="Cambria" panose="02040503050406030204" pitchFamily="18" charset="0"/>
              </a:rPr>
              <a:t>Diện tích toàn phần của hình hộp chữ nhật là: (4 × 4 × 5) × 2 = 160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just"/>
            <a:r>
              <a:rPr lang="vi-VN" sz="2800" dirty="0">
                <a:solidFill>
                  <a:srgbClr val="FF0000"/>
                </a:solidFill>
                <a:latin typeface="Cambria" panose="02040503050406030204" pitchFamily="18" charset="0"/>
                <a:ea typeface="Cambria" panose="02040503050406030204" pitchFamily="18" charset="0"/>
              </a:rPr>
              <a:t>Do đó diện tích toàn phần của hình hộp chữ nhật không gấp 2 lần diện tích toàn phần của hình lập phương.</a:t>
            </a:r>
          </a:p>
          <a:p>
            <a:pPr algn="ctr"/>
            <a:r>
              <a:rPr lang="vi-VN" sz="2800" dirty="0">
                <a:solidFill>
                  <a:srgbClr val="FF0000"/>
                </a:solidFill>
                <a:latin typeface="Cambria" panose="02040503050406030204" pitchFamily="18" charset="0"/>
                <a:ea typeface="Cambria" panose="02040503050406030204" pitchFamily="18" charset="0"/>
              </a:rPr>
              <a:t>Vậy Mai nhận xét sai.</a:t>
            </a:r>
          </a:p>
        </p:txBody>
      </p:sp>
      <p:pic>
        <p:nvPicPr>
          <p:cNvPr id="8" name="Picture 7">
            <a:extLst>
              <a:ext uri="{FF2B5EF4-FFF2-40B4-BE49-F238E27FC236}">
                <a16:creationId xmlns:a16="http://schemas.microsoft.com/office/drawing/2014/main" id="{1F378A2E-3FEA-6DC3-AD8E-F06CFC7C3C4F}"/>
              </a:ext>
            </a:extLst>
          </p:cNvPr>
          <p:cNvPicPr>
            <a:picLocks noChangeAspect="1"/>
          </p:cNvPicPr>
          <p:nvPr/>
        </p:nvPicPr>
        <p:blipFill>
          <a:blip r:embed="rId3"/>
          <a:stretch>
            <a:fillRect/>
          </a:stretch>
        </p:blipFill>
        <p:spPr>
          <a:xfrm>
            <a:off x="7928881" y="3316060"/>
            <a:ext cx="3867150" cy="2686050"/>
          </a:xfrm>
          <a:prstGeom prst="rect">
            <a:avLst/>
          </a:prstGeom>
        </p:spPr>
      </p:pic>
    </p:spTree>
    <p:extLst>
      <p:ext uri="{BB962C8B-B14F-4D97-AF65-F5344CB8AC3E}">
        <p14:creationId xmlns:p14="http://schemas.microsoft.com/office/powerpoint/2010/main" val="686176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2"/>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3">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4"/>
          <a:stretch>
            <a:fillRect/>
          </a:stretch>
        </p:blipFill>
        <p:spPr>
          <a:xfrm>
            <a:off x="10550525" y="347980"/>
            <a:ext cx="1642110" cy="2591435"/>
          </a:xfrm>
          <a:prstGeom prst="rect">
            <a:avLst/>
          </a:prstGeom>
        </p:spPr>
      </p:pic>
      <p:pic>
        <p:nvPicPr>
          <p:cNvPr id="19" name="图片 18" descr="未标题-5"/>
          <p:cNvPicPr>
            <a:picLocks noChangeAspect="1"/>
          </p:cNvPicPr>
          <p:nvPr/>
        </p:nvPicPr>
        <p:blipFill>
          <a:blip r:embed="rId5"/>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6"/>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7"/>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6"/>
          <a:stretch>
            <a:fillRect/>
          </a:stretch>
        </p:blipFill>
        <p:spPr>
          <a:xfrm>
            <a:off x="10148570" y="5429250"/>
            <a:ext cx="3119755" cy="1873250"/>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7" name="Picture 16">
            <a:extLst>
              <a:ext uri="{FF2B5EF4-FFF2-40B4-BE49-F238E27FC236}">
                <a16:creationId xmlns:a16="http://schemas.microsoft.com/office/drawing/2014/main" id="{2F86274C-FA40-4A8B-AA62-38FE93D4D9BB}"/>
              </a:ext>
            </a:extLst>
          </p:cNvPr>
          <p:cNvPicPr>
            <a:picLocks noChangeAspect="1"/>
          </p:cNvPicPr>
          <p:nvPr/>
        </p:nvPicPr>
        <p:blipFill>
          <a:blip r:embed="rId12"/>
          <a:stretch>
            <a:fillRect/>
          </a:stretch>
        </p:blipFill>
        <p:spPr>
          <a:xfrm>
            <a:off x="1980843" y="1866768"/>
            <a:ext cx="8230313" cy="304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406</Words>
  <Application>Microsoft Office PowerPoint</Application>
  <PresentationFormat>Widescreen</PresentationFormat>
  <Paragraphs>33</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微软雅黑</vt:lpstr>
      <vt:lpstr>Arial</vt:lpstr>
      <vt:lpstr>Calibri</vt:lpstr>
      <vt:lpstr>Cambria</vt:lpstr>
      <vt:lpstr>等线</vt:lpstr>
      <vt:lpstr>字魂95号-手刻宋</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新学期|新规划|新气象</dc:title>
  <dc:creator>Thao Tran</dc:creator>
  <cp:lastModifiedBy>Admin</cp:lastModifiedBy>
  <cp:revision>47</cp:revision>
  <dcterms:created xsi:type="dcterms:W3CDTF">2022-09-13T07:29:09Z</dcterms:created>
  <dcterms:modified xsi:type="dcterms:W3CDTF">2025-03-12T11:02:14Z</dcterms:modified>
</cp:coreProperties>
</file>