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9"/>
  </p:notesMasterIdLst>
  <p:sldIdLst>
    <p:sldId id="443" r:id="rId2"/>
    <p:sldId id="446" r:id="rId3"/>
    <p:sldId id="451" r:id="rId4"/>
    <p:sldId id="447" r:id="rId5"/>
    <p:sldId id="585" r:id="rId6"/>
    <p:sldId id="448" r:id="rId7"/>
    <p:sldId id="468" r:id="rId8"/>
  </p:sldIdLst>
  <p:sldSz cx="9144000" cy="5143500" type="screen16x9"/>
  <p:notesSz cx="6858000" cy="9144000"/>
  <p:embeddedFontLst>
    <p:embeddedFont>
      <p:font typeface="Nixie On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unito" panose="00000500000000000000" pitchFamily="2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Kirang Haerang" panose="020B0604020202020204" charset="-127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39D"/>
    <a:srgbClr val="F9C7CA"/>
    <a:srgbClr val="000000"/>
    <a:srgbClr val="FFFFFF"/>
    <a:srgbClr val="EC0089"/>
    <a:srgbClr val="FFD774"/>
    <a:srgbClr val="E0B07C"/>
    <a:srgbClr val="008448"/>
    <a:srgbClr val="98C3E8"/>
    <a:srgbClr val="783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9239" autoAdjust="0"/>
  </p:normalViewPr>
  <p:slideViewPr>
    <p:cSldViewPr snapToGrid="0">
      <p:cViewPr varScale="1">
        <p:scale>
          <a:sx n="82" d="100"/>
          <a:sy n="82" d="100"/>
        </p:scale>
        <p:origin x="75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85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Nháy vào hội thoại để nghe lại âm thanh từng câu.</a:t>
            </a:r>
          </a:p>
        </p:txBody>
      </p:sp>
    </p:spTree>
    <p:extLst>
      <p:ext uri="{BB962C8B-B14F-4D97-AF65-F5344CB8AC3E}">
        <p14:creationId xmlns:p14="http://schemas.microsoft.com/office/powerpoint/2010/main" val="74630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2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7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17000" r="-3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624706" y="909422"/>
            <a:ext cx="8060288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Unit 16 </a:t>
            </a:r>
            <a:br>
              <a:rPr 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Seasons and the weather</a:t>
            </a:r>
            <a:endParaRPr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65658" y="2884986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Lesson 1 - </a:t>
            </a: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573107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083950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Look, listen and repeat.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33334" y="41171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551694" y="32179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Look, listen and repeat.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9DAB7-A7D1-4FDC-562A-65B85C0D5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99" y="859221"/>
            <a:ext cx="6480000" cy="38456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6C510D-E10A-BEC8-B3BA-4C6601889CD7}"/>
              </a:ext>
            </a:extLst>
          </p:cNvPr>
          <p:cNvSpPr txBox="1"/>
          <p:nvPr/>
        </p:nvSpPr>
        <p:spPr>
          <a:xfrm>
            <a:off x="1646834" y="1424859"/>
            <a:ext cx="4399241" cy="40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latin typeface="Comic Sans MS" panose="030F0702030302020204" pitchFamily="66" charset="0"/>
              </a:rPr>
              <a:t>Hi, Bill. Is it cold there?</a:t>
            </a:r>
            <a:endParaRPr lang="en-US" sz="2000" kern="1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A8DD6-CB02-6B26-91AA-7628FAD6D9C4}"/>
              </a:ext>
            </a:extLst>
          </p:cNvPr>
          <p:cNvSpPr txBox="1"/>
          <p:nvPr/>
        </p:nvSpPr>
        <p:spPr>
          <a:xfrm>
            <a:off x="2386156" y="4218646"/>
            <a:ext cx="6099955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50">
                <a:latin typeface="Comic Sans MS" panose="030F0702030302020204" pitchFamily="66" charset="0"/>
              </a:rPr>
              <a:t>Yes, it is. It’s winter in Sydney, you know.</a:t>
            </a:r>
          </a:p>
        </p:txBody>
      </p:sp>
    </p:spTree>
    <p:extLst>
      <p:ext uri="{BB962C8B-B14F-4D97-AF65-F5344CB8AC3E}">
        <p14:creationId xmlns:p14="http://schemas.microsoft.com/office/powerpoint/2010/main" val="21666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083950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Listen</a:t>
            </a:r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point </a:t>
            </a:r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and say.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58959" y="93962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18B77DC7-795E-47C0-859B-27CA5D195A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02140" y="1169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37A51-6432-4C6A-95D1-D5E7F2C5BAAE}"/>
              </a:ext>
            </a:extLst>
          </p:cNvPr>
          <p:cNvGrpSpPr/>
          <p:nvPr/>
        </p:nvGrpSpPr>
        <p:grpSpPr>
          <a:xfrm>
            <a:off x="383883" y="953813"/>
            <a:ext cx="3571978" cy="1129358"/>
            <a:chOff x="2783203" y="770570"/>
            <a:chExt cx="3716874" cy="1074429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C40752AC-5A14-43E9-A1C0-B995A0FBF266}"/>
                </a:ext>
              </a:extLst>
            </p:cNvPr>
            <p:cNvSpPr/>
            <p:nvPr/>
          </p:nvSpPr>
          <p:spPr>
            <a:xfrm>
              <a:off x="2783204" y="770570"/>
              <a:ext cx="3488089" cy="1074429"/>
            </a:xfrm>
            <a:prstGeom prst="wedgeRoundRectCallout">
              <a:avLst>
                <a:gd name="adj1" fmla="val -46149"/>
                <a:gd name="adj2" fmla="val 75291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B75EC8-53FA-414E-AC3B-D1716208F7AB}"/>
                </a:ext>
              </a:extLst>
            </p:cNvPr>
            <p:cNvSpPr txBox="1"/>
            <p:nvPr/>
          </p:nvSpPr>
          <p:spPr>
            <a:xfrm>
              <a:off x="2783203" y="770570"/>
              <a:ext cx="3716874" cy="965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b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How’s the weather in Ha Noi in ____?</a:t>
              </a:r>
              <a:endParaRPr lang="en-US" sz="2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2E6DAE-A14D-4D6D-B108-7557DB21883A}"/>
              </a:ext>
            </a:extLst>
          </p:cNvPr>
          <p:cNvGrpSpPr/>
          <p:nvPr/>
        </p:nvGrpSpPr>
        <p:grpSpPr>
          <a:xfrm>
            <a:off x="552058" y="2724830"/>
            <a:ext cx="1919000" cy="758599"/>
            <a:chOff x="2783205" y="2339088"/>
            <a:chExt cx="1978671" cy="758599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4ADF5DFA-03D0-44FC-A78A-C65A9F98DBB4}"/>
                </a:ext>
              </a:extLst>
            </p:cNvPr>
            <p:cNvSpPr/>
            <p:nvPr/>
          </p:nvSpPr>
          <p:spPr>
            <a:xfrm>
              <a:off x="2783205" y="2339088"/>
              <a:ext cx="1978671" cy="758599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045555-B125-434D-8FEF-A2F32733E030}"/>
                </a:ext>
              </a:extLst>
            </p:cNvPr>
            <p:cNvSpPr txBox="1"/>
            <p:nvPr/>
          </p:nvSpPr>
          <p:spPr>
            <a:xfrm>
              <a:off x="2955946" y="2454500"/>
              <a:ext cx="1805928" cy="553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>
                  <a:latin typeface="Comic Sans MS" panose="030F0702030302020204" pitchFamily="66" charset="0"/>
                </a:rPr>
                <a:t>It’s ___.</a:t>
              </a:r>
              <a:endParaRPr lang="en-US" sz="2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0AF6A5F-88D2-C2E3-C469-A28CAA182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395" y="621200"/>
            <a:ext cx="2230832" cy="1711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EDD9FD-0973-519B-A97A-13FDE23A37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21761" y="615334"/>
            <a:ext cx="2230832" cy="1681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E63CF9-1149-847B-349F-405F3B258A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123395" y="2571750"/>
            <a:ext cx="2230832" cy="1668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9C69E4-C9D4-27C2-FF91-3304EBAEB5A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521761" y="2537026"/>
            <a:ext cx="2230832" cy="170505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AE5E88-514D-4F80-0D6B-053415EA672A}"/>
              </a:ext>
            </a:extLst>
          </p:cNvPr>
          <p:cNvSpPr/>
          <p:nvPr/>
        </p:nvSpPr>
        <p:spPr>
          <a:xfrm>
            <a:off x="4308702" y="2083622"/>
            <a:ext cx="1848064" cy="396279"/>
          </a:xfrm>
          <a:prstGeom prst="roundRect">
            <a:avLst/>
          </a:prstGeom>
          <a:solidFill>
            <a:srgbClr val="FDD3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Comic Sans MS" panose="030F0702030302020204" pitchFamily="66" charset="0"/>
              </a:rPr>
              <a:t>summer / hot</a:t>
            </a:r>
            <a:endParaRPr lang="vi-VN" sz="200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F33EC5-05BF-907E-14D9-57A35B7FA56D}"/>
              </a:ext>
            </a:extLst>
          </p:cNvPr>
          <p:cNvSpPr/>
          <p:nvPr/>
        </p:nvSpPr>
        <p:spPr>
          <a:xfrm>
            <a:off x="6707068" y="2083171"/>
            <a:ext cx="1848064" cy="396279"/>
          </a:xfrm>
          <a:prstGeom prst="roundRect">
            <a:avLst/>
          </a:prstGeom>
          <a:solidFill>
            <a:srgbClr val="FDD3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Comic Sans MS" panose="030F0702030302020204" pitchFamily="66" charset="0"/>
              </a:rPr>
              <a:t>autumn / cool</a:t>
            </a:r>
            <a:endParaRPr lang="vi-VN" sz="2000">
              <a:solidFill>
                <a:srgbClr val="0070C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32FC4B-5F9B-ABF1-40CC-B4923FAF744B}"/>
              </a:ext>
            </a:extLst>
          </p:cNvPr>
          <p:cNvSpPr/>
          <p:nvPr/>
        </p:nvSpPr>
        <p:spPr>
          <a:xfrm>
            <a:off x="4308702" y="4042342"/>
            <a:ext cx="1848064" cy="396279"/>
          </a:xfrm>
          <a:prstGeom prst="roundRect">
            <a:avLst/>
          </a:prstGeom>
          <a:solidFill>
            <a:srgbClr val="FDD3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Comic Sans MS" panose="030F0702030302020204" pitchFamily="66" charset="0"/>
              </a:rPr>
              <a:t>winter / cold</a:t>
            </a:r>
            <a:endParaRPr lang="vi-VN" sz="200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1DE271-A1CD-96D4-4269-88BB37F81A4B}"/>
              </a:ext>
            </a:extLst>
          </p:cNvPr>
          <p:cNvSpPr/>
          <p:nvPr/>
        </p:nvSpPr>
        <p:spPr>
          <a:xfrm>
            <a:off x="6719222" y="4042342"/>
            <a:ext cx="1848064" cy="396279"/>
          </a:xfrm>
          <a:prstGeom prst="roundRect">
            <a:avLst/>
          </a:prstGeom>
          <a:solidFill>
            <a:srgbClr val="FDD3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>
                <a:solidFill>
                  <a:srgbClr val="0070C0"/>
                </a:solidFill>
                <a:latin typeface="Comic Sans MS" panose="030F0702030302020204" pitchFamily="66" charset="0"/>
              </a:rPr>
              <a:t>spring / warm</a:t>
            </a:r>
            <a:endParaRPr lang="vi-VN" sz="19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83302" y="2003143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Let’s talk.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475519" y="238631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C755BAEC-947E-4F29-AD12-021A80F7EF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6203" y="11208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26F5FE48-A919-AFD1-3927-A21AE2D9FE4B}"/>
              </a:ext>
            </a:extLst>
          </p:cNvPr>
          <p:cNvSpPr/>
          <p:nvPr/>
        </p:nvSpPr>
        <p:spPr>
          <a:xfrm>
            <a:off x="2981436" y="0"/>
            <a:ext cx="3416724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7FA77233-E350-E1C7-716D-393A076C8975}"/>
              </a:ext>
            </a:extLst>
          </p:cNvPr>
          <p:cNvSpPr txBox="1">
            <a:spLocks/>
          </p:cNvSpPr>
          <p:nvPr/>
        </p:nvSpPr>
        <p:spPr>
          <a:xfrm>
            <a:off x="3385931" y="2518"/>
            <a:ext cx="26077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C00000"/>
                </a:solidFill>
                <a:latin typeface="Comic Sans MS" panose="030F0702030302020204" pitchFamily="66" charset="0"/>
              </a:rPr>
              <a:t>Let’s talk.</a:t>
            </a:r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A125015-F339-0B2E-A0B0-09DE7C303E9B}"/>
              </a:ext>
            </a:extLst>
          </p:cNvPr>
          <p:cNvSpPr/>
          <p:nvPr/>
        </p:nvSpPr>
        <p:spPr>
          <a:xfrm>
            <a:off x="877492" y="744967"/>
            <a:ext cx="6885283" cy="597520"/>
          </a:xfrm>
          <a:prstGeom prst="wedgeRoundRectCallout">
            <a:avLst>
              <a:gd name="adj1" fmla="val -3794"/>
              <a:gd name="adj2" fmla="val 93775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How’s the weather in Ha Noi in _____?</a:t>
            </a:r>
            <a:endParaRPr lang="en-US" sz="2800" kern="1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A7099A-A15D-6FEC-DFCB-4E40CD026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3318"/>
            <a:ext cx="9144000" cy="2242686"/>
          </a:xfrm>
          <a:prstGeom prst="rect">
            <a:avLst/>
          </a:prstGeom>
        </p:spPr>
      </p:pic>
      <p:sp>
        <p:nvSpPr>
          <p:cNvPr id="8" name="Speech Bubble: Rectangle with Corners Rounded 1">
            <a:extLst>
              <a:ext uri="{FF2B5EF4-FFF2-40B4-BE49-F238E27FC236}">
                <a16:creationId xmlns:a16="http://schemas.microsoft.com/office/drawing/2014/main" id="{4A125015-F339-0B2E-A0B0-09DE7C303E9B}"/>
              </a:ext>
            </a:extLst>
          </p:cNvPr>
          <p:cNvSpPr/>
          <p:nvPr/>
        </p:nvSpPr>
        <p:spPr>
          <a:xfrm>
            <a:off x="5917938" y="1509978"/>
            <a:ext cx="1507149" cy="563095"/>
          </a:xfrm>
          <a:prstGeom prst="wedgeRoundRectCallout">
            <a:avLst>
              <a:gd name="adj1" fmla="val -47463"/>
              <a:gd name="adj2" fmla="val 112138"/>
              <a:gd name="adj3" fmla="val 1666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_____.</a:t>
            </a:r>
            <a:endParaRPr lang="en-US" sz="2800" kern="1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9872</TotalTime>
  <Words>99</Words>
  <Application>Microsoft Office PowerPoint</Application>
  <PresentationFormat>On-screen Show (16:9)</PresentationFormat>
  <Paragraphs>21</Paragraphs>
  <Slides>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Nixie One</vt:lpstr>
      <vt:lpstr>Calibri</vt:lpstr>
      <vt:lpstr>Nunito</vt:lpstr>
      <vt:lpstr>Times New Roman</vt:lpstr>
      <vt:lpstr>Comic Sans MS</vt:lpstr>
      <vt:lpstr>Kirang Haerang</vt:lpstr>
      <vt:lpstr>Math Subject for Elementary - 1st Grade: Time by Slidesgo</vt:lpstr>
      <vt:lpstr>Unit 16  Seasons and the weather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172</cp:revision>
  <dcterms:modified xsi:type="dcterms:W3CDTF">2025-03-23T14:17:00Z</dcterms:modified>
  <cp:category>9Slide.vn</cp:category>
</cp:coreProperties>
</file>