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365" r:id="rId2"/>
    <p:sldId id="366" r:id="rId3"/>
    <p:sldId id="262" r:id="rId4"/>
    <p:sldId id="367" r:id="rId5"/>
    <p:sldId id="266" r:id="rId6"/>
    <p:sldId id="368" r:id="rId7"/>
    <p:sldId id="272" r:id="rId8"/>
    <p:sldId id="370" r:id="rId9"/>
    <p:sldId id="277" r:id="rId10"/>
    <p:sldId id="371" r:id="rId11"/>
    <p:sldId id="282" r:id="rId12"/>
    <p:sldId id="373" r:id="rId13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.VnCourier New" panose="02027200000000000000"/>
      <p:regular r:id="rId19"/>
      <p:bold r:id="rId20"/>
      <p:italic r:id="rId21"/>
      <p:boldItalic r:id="rId22"/>
    </p:embeddedFont>
    <p:embeddedFont>
      <p:font typeface="Roboto Slab Light" pitchFamily="2" charset="0"/>
      <p:regular r:id="rId23"/>
      <p:bold r:id="rId24"/>
    </p:embeddedFont>
    <p:embeddedFont>
      <p:font typeface="Vibur" panose="020B0604020202020204" charset="0"/>
      <p:regular r:id="rId25"/>
    </p:embeddedFont>
    <p:embeddedFont>
      <p:font typeface="Ubuntu" panose="020B0604020202020204" charset="0"/>
      <p:regular r:id="rId26"/>
      <p:bold r:id="rId27"/>
      <p:italic r:id="rId28"/>
      <p:boldItalic r:id="rId29"/>
    </p:embeddedFont>
    <p:embeddedFont>
      <p:font typeface="Comfortaa Medium" panose="020B0604020202020204" charset="0"/>
      <p:regular r:id="rId30"/>
      <p:bold r:id="rId31"/>
    </p:embeddedFont>
    <p:embeddedFont>
      <p:font typeface="Comfortaa" panose="020B0604020202020204" charset="0"/>
      <p:regular r:id="rId32"/>
      <p:bold r:id="rId33"/>
    </p:embeddedFont>
    <p:embeddedFont>
      <p:font typeface="Catamaran" panose="020B0604020202020204" charset="0"/>
      <p:regular r:id="rId34"/>
      <p:bold r:id="rId35"/>
    </p:embeddedFont>
    <p:embeddedFont>
      <p:font typeface=".VnCourier" panose="020B720000000000000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11" autoAdjust="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719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 rtl="0"/>
            <a:fld id="{C3DD49AE-E876-4130-BF53-6229B9820536}" type="datetime1">
              <a:rPr lang="en-US" smtClean="0"/>
              <a:t>13/4/2025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7A705E3-E620-489D-9973-6221209A4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1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0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76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56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https://www.gamestolearnenglish.com/weather/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 rtl="0"/>
            <a:fld id="{C3DD49AE-E876-4130-BF53-6229B9820536}" type="datetime1">
              <a:rPr lang="en-US" smtClean="0"/>
              <a:t>13/4/2025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7A705E3-E620-489D-9973-6221209A4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1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93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 rtl="0"/>
            <a:fld id="{C3DD49AE-E876-4130-BF53-6229B9820536}" type="datetime1">
              <a:rPr lang="en-US" smtClean="0"/>
              <a:t>13/4/2025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7A705E3-E620-489D-9973-6221209A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39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9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92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454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n-GB" dirty="0"/>
              <a:t>Click to edit Master text styles</a:t>
            </a:r>
          </a:p>
          <a:p>
            <a:pPr lvl="1" rtl="0"/>
            <a:r>
              <a:rPr lang="en-GB" dirty="0"/>
              <a:t>Second level</a:t>
            </a:r>
          </a:p>
          <a:p>
            <a:pPr lvl="2" rtl="0"/>
            <a:r>
              <a:rPr lang="en-GB" dirty="0"/>
              <a:t>Third level</a:t>
            </a:r>
          </a:p>
          <a:p>
            <a:pPr lvl="3" rtl="0"/>
            <a:r>
              <a:rPr lang="en-GB" dirty="0"/>
              <a:t>Fourth level</a:t>
            </a:r>
          </a:p>
          <a:p>
            <a:pPr lvl="4" rtl="0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2596" y="4526280"/>
            <a:ext cx="2169784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6AF379E8-AC6C-43B9-9222-BDF0AF9336F0}" type="datetime1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6A7CB-4428-BCF6-7C46-00FFAEC660C9}"/>
              </a:ext>
            </a:extLst>
          </p:cNvPr>
          <p:cNvSpPr txBox="1"/>
          <p:nvPr userDrawn="1"/>
        </p:nvSpPr>
        <p:spPr>
          <a:xfrm>
            <a:off x="2286000" y="2436258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sz="105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A1EC0-4F6E-8EBD-7916-557F54C2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0" y="122659"/>
            <a:ext cx="8707881" cy="48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83" r:id="rId5"/>
    <p:sldLayoutId id="214748368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44"/>
            <a:ext cx="9144000" cy="41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63"/>
          <p:cNvSpPr txBox="1">
            <a:spLocks noGrp="1"/>
          </p:cNvSpPr>
          <p:nvPr>
            <p:ph type="title"/>
          </p:nvPr>
        </p:nvSpPr>
        <p:spPr>
          <a:xfrm>
            <a:off x="5440547" y="2986778"/>
            <a:ext cx="346537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</a:t>
            </a:r>
            <a:r>
              <a:rPr lang="en-US" sz="3600">
                <a:latin typeface=".VnCourier New" panose="02027200000000000000" pitchFamily="18" charset="0"/>
                <a:cs typeface="Times New Roman" panose="02020603050405020304" pitchFamily="18" charset="0"/>
              </a:rPr>
              <a:t>and </a:t>
            </a:r>
            <a:r>
              <a:rPr lang="en-US" sz="360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wrap-up</a:t>
            </a:r>
            <a:endParaRPr lang="en-US" sz="36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6346575" y="1607078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2182" y="1558136"/>
            <a:ext cx="7885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smtClean="0">
                <a:solidFill>
                  <a:srgbClr val="7030A0"/>
                </a:solidFill>
              </a:rPr>
              <a:t>Whether </a:t>
            </a:r>
            <a:r>
              <a:rPr lang="en-GB" sz="3600" i="1">
                <a:solidFill>
                  <a:srgbClr val="7030A0"/>
                </a:solidFill>
              </a:rPr>
              <a:t>the weather is warm, whether the weather is hot, we have to put up with the weather, whether we like it or not</a:t>
            </a:r>
            <a:r>
              <a:rPr lang="en-GB" sz="3600" i="1" smtClean="0">
                <a:solidFill>
                  <a:srgbClr val="7030A0"/>
                </a:solidFill>
              </a:rPr>
              <a:t>.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4483" y="570586"/>
            <a:ext cx="397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TONGUE TWISTER</a:t>
            </a:r>
            <a:endParaRPr lang="en-GB" sz="3200">
              <a:solidFill>
                <a:srgbClr val="C0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4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705000" y="1361295"/>
            <a:ext cx="603502" cy="592819"/>
            <a:chOff x="451814" y="2299589"/>
            <a:chExt cx="813126" cy="798732"/>
          </a:xfrm>
        </p:grpSpPr>
        <p:sp>
          <p:nvSpPr>
            <p:cNvPr id="1628" name="Google Shape;1628;p39"/>
            <p:cNvSpPr/>
            <p:nvPr/>
          </p:nvSpPr>
          <p:spPr>
            <a:xfrm>
              <a:off x="460287" y="2299589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0" name="Google Shape;1630;p39"/>
          <p:cNvGrpSpPr/>
          <p:nvPr/>
        </p:nvGrpSpPr>
        <p:grpSpPr>
          <a:xfrm>
            <a:off x="4216295" y="1322166"/>
            <a:ext cx="640605" cy="657280"/>
            <a:chOff x="1497832" y="2594195"/>
            <a:chExt cx="863116" cy="885583"/>
          </a:xfrm>
        </p:grpSpPr>
        <p:sp>
          <p:nvSpPr>
            <p:cNvPr id="1631" name="Google Shape;1631;p39"/>
            <p:cNvSpPr/>
            <p:nvPr/>
          </p:nvSpPr>
          <p:spPr>
            <a:xfrm>
              <a:off x="1506305" y="2603284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3" name="Google Shape;1633;p39"/>
          <p:cNvGrpSpPr/>
          <p:nvPr/>
        </p:nvGrpSpPr>
        <p:grpSpPr>
          <a:xfrm>
            <a:off x="2956687" y="3039049"/>
            <a:ext cx="606496" cy="624986"/>
            <a:chOff x="124550" y="3505191"/>
            <a:chExt cx="817159" cy="842071"/>
          </a:xfrm>
        </p:grpSpPr>
        <p:sp>
          <p:nvSpPr>
            <p:cNvPr id="1634" name="Google Shape;1634;p39"/>
            <p:cNvSpPr/>
            <p:nvPr/>
          </p:nvSpPr>
          <p:spPr>
            <a:xfrm>
              <a:off x="124550" y="3520758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5" name="Google Shape;1635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5432743" y="2941113"/>
            <a:ext cx="641894" cy="643670"/>
            <a:chOff x="4787004" y="3193915"/>
            <a:chExt cx="864853" cy="867244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808913" y="3193915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7039889" y="1365897"/>
            <a:ext cx="598107" cy="601639"/>
            <a:chOff x="450610" y="2287705"/>
            <a:chExt cx="805857" cy="810616"/>
          </a:xfrm>
        </p:grpSpPr>
        <p:sp>
          <p:nvSpPr>
            <p:cNvPr id="1640" name="Google Shape;1640;p39"/>
            <p:cNvSpPr/>
            <p:nvPr/>
          </p:nvSpPr>
          <p:spPr>
            <a:xfrm>
              <a:off x="450610" y="22877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17"/>
          </p:nvPr>
        </p:nvSpPr>
        <p:spPr>
          <a:xfrm>
            <a:off x="5303194" y="3061809"/>
            <a:ext cx="879000" cy="401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" name="Google Shape;1648;p39"/>
          <p:cNvSpPr txBox="1">
            <a:spLocks noGrp="1"/>
          </p:cNvSpPr>
          <p:nvPr>
            <p:ph type="subTitle" idx="5"/>
          </p:nvPr>
        </p:nvSpPr>
        <p:spPr>
          <a:xfrm>
            <a:off x="3052529" y="1986189"/>
            <a:ext cx="3038944" cy="562200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circle.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0" name="Google Shape;1650;p39"/>
          <p:cNvSpPr txBox="1">
            <a:spLocks noGrp="1"/>
          </p:cNvSpPr>
          <p:nvPr>
            <p:ph type="title"/>
          </p:nvPr>
        </p:nvSpPr>
        <p:spPr>
          <a:xfrm>
            <a:off x="2880035" y="3120510"/>
            <a:ext cx="879000" cy="401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1" name="Google Shape;1651;p39"/>
          <p:cNvSpPr txBox="1">
            <a:spLocks noGrp="1"/>
          </p:cNvSpPr>
          <p:nvPr>
            <p:ph type="title" idx="3"/>
          </p:nvPr>
        </p:nvSpPr>
        <p:spPr>
          <a:xfrm>
            <a:off x="1038635" y="2051813"/>
            <a:ext cx="1691376" cy="4017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39"/>
          <p:cNvSpPr txBox="1">
            <a:spLocks noGrp="1"/>
          </p:cNvSpPr>
          <p:nvPr>
            <p:ph type="subTitle" idx="14"/>
          </p:nvPr>
        </p:nvSpPr>
        <p:spPr>
          <a:xfrm>
            <a:off x="6259554" y="2029156"/>
            <a:ext cx="2479718" cy="56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write.</a:t>
            </a:r>
          </a:p>
        </p:txBody>
      </p:sp>
      <p:sp>
        <p:nvSpPr>
          <p:cNvPr id="1660" name="Google Shape;1660;p39"/>
          <p:cNvSpPr txBox="1">
            <a:spLocks noGrp="1"/>
          </p:cNvSpPr>
          <p:nvPr>
            <p:ph type="subTitle" idx="16"/>
          </p:nvPr>
        </p:nvSpPr>
        <p:spPr>
          <a:xfrm>
            <a:off x="2003605" y="3805857"/>
            <a:ext cx="2474700" cy="56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</p:txBody>
      </p: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6925583" y="1395305"/>
            <a:ext cx="879000" cy="401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idx="8"/>
          </p:nvPr>
        </p:nvSpPr>
        <p:spPr>
          <a:xfrm>
            <a:off x="4850611" y="3776672"/>
            <a:ext cx="2264564" cy="401700"/>
          </a:xfrm>
        </p:spPr>
        <p:txBody>
          <a:bodyPr/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</p:spTree>
    <p:extLst>
      <p:ext uri="{BB962C8B-B14F-4D97-AF65-F5344CB8AC3E}">
        <p14:creationId xmlns:p14="http://schemas.microsoft.com/office/powerpoint/2010/main" val="31341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3"/>
          <p:cNvSpPr txBox="1">
            <a:spLocks noGrp="1"/>
          </p:cNvSpPr>
          <p:nvPr>
            <p:ph type="title"/>
          </p:nvPr>
        </p:nvSpPr>
        <p:spPr>
          <a:xfrm>
            <a:off x="3030044" y="2529959"/>
            <a:ext cx="3083912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34" y="0"/>
            <a:ext cx="7553966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72" y="2156251"/>
            <a:ext cx="152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25000"/>
                  </a:schemeClr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PLAY </a:t>
            </a:r>
          </a:p>
          <a:p>
            <a:pPr algn="ctr"/>
            <a:r>
              <a:rPr lang="en-US" sz="2400" b="1" smtClean="0">
                <a:solidFill>
                  <a:schemeClr val="accent6">
                    <a:lumMod val="25000"/>
                  </a:schemeClr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 GAME!</a:t>
            </a:r>
            <a:endParaRPr lang="en-GB" sz="2400" b="1">
              <a:solidFill>
                <a:schemeClr val="accent6">
                  <a:lumMod val="25000"/>
                </a:schemeClr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7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5249" y="2532650"/>
            <a:ext cx="2874825" cy="627900"/>
          </a:xfrm>
        </p:spPr>
        <p:txBody>
          <a:bodyPr/>
          <a:lstStyle/>
          <a:p>
            <a:r>
              <a:rPr lang="en-US" sz="3600">
                <a:latin typeface=".VnCourier" panose="020B7200000000000000" pitchFamily="34" charset="0"/>
              </a:rPr>
              <a:t>Read </a:t>
            </a:r>
            <a:r>
              <a:rPr lang="en-US" sz="3600" smtClean="0">
                <a:latin typeface=".VnCourier" panose="020B7200000000000000" pitchFamily="34" charset="0"/>
              </a:rPr>
              <a:t>and circle.</a:t>
            </a:r>
            <a:r>
              <a:rPr lang="en-US" sz="3600" dirty="0">
                <a:latin typeface=".VnCourier" panose="020B7200000000000000" pitchFamily="34" charset="0"/>
              </a:rPr>
              <a:t/>
            </a:r>
            <a:br>
              <a:rPr lang="en-US" sz="3600" dirty="0">
                <a:latin typeface=".VnCourier" panose="020B7200000000000000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7" y="0"/>
            <a:ext cx="8734348" cy="51455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63803" y="2419564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7" name="Oval 6"/>
          <p:cNvSpPr/>
          <p:nvPr/>
        </p:nvSpPr>
        <p:spPr>
          <a:xfrm>
            <a:off x="5763802" y="3226195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" name="Oval 7"/>
          <p:cNvSpPr/>
          <p:nvPr/>
        </p:nvSpPr>
        <p:spPr>
          <a:xfrm>
            <a:off x="1127534" y="4835275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1105590" y="4019764"/>
            <a:ext cx="246580" cy="3082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836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601650" y="2904713"/>
            <a:ext cx="38751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" panose="020B7200000000000000" pitchFamily="34" charset="0"/>
              </a:rPr>
              <a:t>Let’s write.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grpSp>
        <p:nvGrpSpPr>
          <p:cNvPr id="6" name="Google Shape;4304;p74"/>
          <p:cNvGrpSpPr/>
          <p:nvPr/>
        </p:nvGrpSpPr>
        <p:grpSpPr>
          <a:xfrm>
            <a:off x="6118712" y="3050762"/>
            <a:ext cx="1292028" cy="2113294"/>
            <a:chOff x="6168935" y="2859502"/>
            <a:chExt cx="1408973" cy="2304574"/>
          </a:xfrm>
        </p:grpSpPr>
        <p:grpSp>
          <p:nvGrpSpPr>
            <p:cNvPr id="7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9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1720"/>
            <a:ext cx="9154223" cy="45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3486938" y="1835681"/>
            <a:ext cx="2143121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3600" dirty="0">
                <a:latin typeface=".VnCourier" panose="020B7200000000000000" pitchFamily="34" charset="0"/>
              </a:rPr>
              <a:t>Project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84</Words>
  <Application>Microsoft Office PowerPoint</Application>
  <PresentationFormat>On-screen Show (16:9)</PresentationFormat>
  <Paragraphs>31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Fira Sans Extra Condensed Medium</vt:lpstr>
      <vt:lpstr>Arial</vt:lpstr>
      <vt:lpstr>.VnCourier New</vt:lpstr>
      <vt:lpstr>Adobe Hebrew</vt:lpstr>
      <vt:lpstr>Times New Roman</vt:lpstr>
      <vt:lpstr>Roboto Slab Light</vt:lpstr>
      <vt:lpstr>Adobe Fan Heiti Std B</vt:lpstr>
      <vt:lpstr>Vibur</vt:lpstr>
      <vt:lpstr>Ubuntu</vt:lpstr>
      <vt:lpstr>Comfortaa Medium</vt:lpstr>
      <vt:lpstr>Comfortaa</vt:lpstr>
      <vt:lpstr>Catamaran</vt:lpstr>
      <vt:lpstr>.VnCourier</vt:lpstr>
      <vt:lpstr>Learning the Days of the Week by Slidesgo </vt:lpstr>
      <vt:lpstr>PowerPoint Presentation</vt:lpstr>
      <vt:lpstr>5</vt:lpstr>
      <vt:lpstr>Warm-up and review</vt:lpstr>
      <vt:lpstr>PowerPoint Presentation</vt:lpstr>
      <vt:lpstr>2</vt:lpstr>
      <vt:lpstr>PowerPoint Presentation</vt:lpstr>
      <vt:lpstr>Let’s write.</vt:lpstr>
      <vt:lpstr>PowerPoint Presentation</vt:lpstr>
      <vt:lpstr>Project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Admin</cp:lastModifiedBy>
  <cp:revision>74</cp:revision>
  <dcterms:modified xsi:type="dcterms:W3CDTF">2025-04-13T09:39:15Z</dcterms:modified>
</cp:coreProperties>
</file>