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29"/>
  </p:notesMasterIdLst>
  <p:sldIdLst>
    <p:sldId id="259" r:id="rId5"/>
    <p:sldId id="299" r:id="rId6"/>
    <p:sldId id="300" r:id="rId7"/>
    <p:sldId id="257" r:id="rId8"/>
    <p:sldId id="278" r:id="rId9"/>
    <p:sldId id="277" r:id="rId10"/>
    <p:sldId id="279" r:id="rId11"/>
    <p:sldId id="343" r:id="rId12"/>
    <p:sldId id="295" r:id="rId13"/>
    <p:sldId id="304" r:id="rId14"/>
    <p:sldId id="345" r:id="rId15"/>
    <p:sldId id="346" r:id="rId16"/>
    <p:sldId id="342" r:id="rId17"/>
    <p:sldId id="344" r:id="rId18"/>
    <p:sldId id="347" r:id="rId19"/>
    <p:sldId id="348" r:id="rId20"/>
    <p:sldId id="349" r:id="rId21"/>
    <p:sldId id="350" r:id="rId22"/>
    <p:sldId id="351" r:id="rId23"/>
    <p:sldId id="352" r:id="rId24"/>
    <p:sldId id="296" r:id="rId25"/>
    <p:sldId id="297" r:id="rId26"/>
    <p:sldId id="298"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5BA4B-7FE3-40EE-B2EF-5789FB99F0C3}" type="datetimeFigureOut">
              <a:rPr lang="en-US" smtClean="0"/>
              <a:t>18/4/2025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F8BD6-9B66-408C-9F14-3759764B96B9}" type="slidenum">
              <a:rPr lang="en-US" smtClean="0"/>
              <a:t>‹#›</a:t>
            </a:fld>
            <a:endParaRPr lang="en-US"/>
          </a:p>
        </p:txBody>
      </p:sp>
    </p:spTree>
    <p:extLst>
      <p:ext uri="{BB962C8B-B14F-4D97-AF65-F5344CB8AC3E}">
        <p14:creationId xmlns:p14="http://schemas.microsoft.com/office/powerpoint/2010/main" val="236076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Times New Roman" panose="02020603050405020304" pitchFamily="18" charset="0"/>
              </a:rPr>
              <a:t>Đất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nước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có</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rất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nhiều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đẹp</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Hôm</a:t>
            </a:r>
            <a:r>
              <a:rPr lang="en-US" sz="1200" i="1" dirty="0">
                <a:effectLst/>
                <a:latin typeface="Times New Roman" panose="02020603050405020304" pitchFamily="18" charset="0"/>
                <a:ea typeface="Times New Roman" panose="02020603050405020304" pitchFamily="18" charset="0"/>
              </a:rPr>
              <a:t> nay,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sẽ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cùng</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nhau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khám</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phá</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các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tại</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địa</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phương</a:t>
            </a:r>
            <a:endParaRPr lang="en-US" dirty="0"/>
          </a:p>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4</a:t>
            </a:fld>
            <a:endParaRPr lang="en-US"/>
          </a:p>
        </p:txBody>
      </p:sp>
    </p:spTree>
    <p:extLst>
      <p:ext uri="{BB962C8B-B14F-4D97-AF65-F5344CB8AC3E}">
        <p14:creationId xmlns:p14="http://schemas.microsoft.com/office/powerpoint/2010/main" val="1500846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5</a:t>
            </a:fld>
            <a:endParaRPr lang="en-US"/>
          </a:p>
        </p:txBody>
      </p:sp>
    </p:spTree>
    <p:extLst>
      <p:ext uri="{BB962C8B-B14F-4D97-AF65-F5344CB8AC3E}">
        <p14:creationId xmlns:p14="http://schemas.microsoft.com/office/powerpoint/2010/main" val="320056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E142-A5A9-855F-815B-B2463B4630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84BDFC-AA8E-0426-11CC-6587DC819D9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6472A1-6F65-190E-A028-9260DE47124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5" name="Footer Placeholder 4">
            <a:extLst>
              <a:ext uri="{FF2B5EF4-FFF2-40B4-BE49-F238E27FC236}">
                <a16:creationId xmlns:a16="http://schemas.microsoft.com/office/drawing/2014/main" id="{E2F3276D-47B0-63B6-68C1-6C502CD492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8F5E4-91AA-2C5C-221B-690FBD3818DA}"/>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774155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BFB4-0E60-1038-48F7-3C5AB0D801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29D49F-D4AD-BEA0-2C42-4EF642C826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CA542-FAF8-37E5-BA14-1C83835B62A2}"/>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5" name="Footer Placeholder 4">
            <a:extLst>
              <a:ext uri="{FF2B5EF4-FFF2-40B4-BE49-F238E27FC236}">
                <a16:creationId xmlns:a16="http://schemas.microsoft.com/office/drawing/2014/main" id="{494C6560-C463-47B1-CB0D-928744A747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ECAA4F-E5D1-7983-C3A2-75D18513BE93}"/>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36808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937A8-D633-BD34-FD6C-1ABDC6E9516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C7B258-3FF2-7644-063D-70D78523720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05F25-F1D6-2DD9-2F0F-93CF5FB4932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5" name="Footer Placeholder 4">
            <a:extLst>
              <a:ext uri="{FF2B5EF4-FFF2-40B4-BE49-F238E27FC236}">
                <a16:creationId xmlns:a16="http://schemas.microsoft.com/office/drawing/2014/main" id="{98E33620-0D35-63C2-5398-F19D2875C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3CC94-AE7E-8BAF-62D9-2DCAC3E7ED8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800177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9" name="Picture 18"/>
          <p:cNvPicPr>
            <a:picLocks noChangeAspect="1"/>
          </p:cNvPicPr>
          <p:nvPr userDrawn="1"/>
        </p:nvPicPr>
        <p:blipFill>
          <a:blip r:embed="rId6"/>
          <a:stretch>
            <a:fillRect/>
          </a:stretch>
        </p:blipFill>
        <p:spPr>
          <a:xfrm>
            <a:off x="9982200" y="-987638"/>
            <a:ext cx="2456901" cy="987638"/>
          </a:xfrm>
          <a:prstGeom prst="rect">
            <a:avLst/>
          </a:prstGeom>
        </p:spPr>
      </p:pic>
    </p:spTree>
    <p:extLst>
      <p:ext uri="{BB962C8B-B14F-4D97-AF65-F5344CB8AC3E}">
        <p14:creationId xmlns:p14="http://schemas.microsoft.com/office/powerpoint/2010/main" val="284729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99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574010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732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74172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031615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62969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435301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0341-9B6C-86AC-65CB-94A2ACC6E9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AECD93-8213-FF77-5919-9BDD18DD0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AD19A-6ED9-DE65-7317-8C21D327CECC}"/>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5" name="Footer Placeholder 4">
            <a:extLst>
              <a:ext uri="{FF2B5EF4-FFF2-40B4-BE49-F238E27FC236}">
                <a16:creationId xmlns:a16="http://schemas.microsoft.com/office/drawing/2014/main" id="{28C8BBB2-482A-94CC-4BB0-39861764FC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3AC305-DDAC-7942-3EFC-80555CEEA35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24815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05765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92264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37063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83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252107267"/>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3557538216"/>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305929402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526521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44329635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40767307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C6E9-6F60-0365-612A-4DBECC4BBC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0DF53D-9BAB-C08E-3D99-E24964E9D72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EAF08-ABBB-7660-4DF2-BD5C56FF1925}"/>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5" name="Footer Placeholder 4">
            <a:extLst>
              <a:ext uri="{FF2B5EF4-FFF2-40B4-BE49-F238E27FC236}">
                <a16:creationId xmlns:a16="http://schemas.microsoft.com/office/drawing/2014/main" id="{D657143C-DC5C-76E6-15F6-0E4DDDE08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E301B-680E-0323-FF33-FBF1CD0ACE3B}"/>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2405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1037950647"/>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4856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027163"/>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3849278"/>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9988361"/>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96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99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5681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04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79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8812-8739-3A72-78E9-78757B1FBA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77E2F36-2429-E39C-AD01-69DE3E802E4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766804-05FD-E678-755D-53B8BC1CC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EC6B2-E823-C456-C3FB-8077AC99F654}"/>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6" name="Footer Placeholder 5">
            <a:extLst>
              <a:ext uri="{FF2B5EF4-FFF2-40B4-BE49-F238E27FC236}">
                <a16:creationId xmlns:a16="http://schemas.microsoft.com/office/drawing/2014/main" id="{DB21AB6B-ADEB-4538-957B-ADA2B6C28B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E4544-253B-ABAA-806C-EA73B0A9220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427249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25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7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21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31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46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47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DAD3-EE7B-611A-60B5-F59921C754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ED069A-16DD-43BE-0856-136464DB1D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51A9C-634E-2052-1DC4-276CE2838E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10F48F-F909-D731-5572-835F07D817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50835-F3DA-D78C-7129-1C0DE3A385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2C9A0-4D22-0F24-0D6D-63AAA23150F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8" name="Footer Placeholder 7">
            <a:extLst>
              <a:ext uri="{FF2B5EF4-FFF2-40B4-BE49-F238E27FC236}">
                <a16:creationId xmlns:a16="http://schemas.microsoft.com/office/drawing/2014/main" id="{2DA7C28E-6A87-E0CC-9EC7-7C98EA282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5711620-B92A-0534-9D68-8E2E1D3ADA89}"/>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744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2B6B-1F1D-6CF5-3129-9AA0FA8EAE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E978C61-1C28-7216-5947-F3F882B0DF1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4" name="Footer Placeholder 3">
            <a:extLst>
              <a:ext uri="{FF2B5EF4-FFF2-40B4-BE49-F238E27FC236}">
                <a16:creationId xmlns:a16="http://schemas.microsoft.com/office/drawing/2014/main" id="{26BF5748-2834-9935-7A3B-77CCAC6E46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8CA76C-F309-0570-114B-FBEC5A83555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418702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3D563-D200-5085-98B5-BFDB0C10EBA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3" name="Footer Placeholder 2">
            <a:extLst>
              <a:ext uri="{FF2B5EF4-FFF2-40B4-BE49-F238E27FC236}">
                <a16:creationId xmlns:a16="http://schemas.microsoft.com/office/drawing/2014/main" id="{B19AE918-B73B-AF13-7A8F-5F28F47153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9364E7-80D4-228D-809E-E4CE8828AF78}"/>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3473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2518-0696-DC8B-B388-F7DC3088F2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0C826C-8E39-9052-A8EB-55382CA0995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DEC64-74AD-0B98-96A4-574D8E93A8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C9E16-09E8-A1B9-E451-1F1873D3BE9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6" name="Footer Placeholder 5">
            <a:extLst>
              <a:ext uri="{FF2B5EF4-FFF2-40B4-BE49-F238E27FC236}">
                <a16:creationId xmlns:a16="http://schemas.microsoft.com/office/drawing/2014/main" id="{9FD242A3-3DAF-06AD-50E6-AC8B1D5BA3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95C444-30D7-C13D-979C-AD71911871C6}"/>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23885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574D-5684-7CD4-4825-731D097A65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E9329-3BE9-6070-869A-3E86002DF4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5D4203-6445-8986-041C-79DCC34278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5816F-16FB-34FC-4990-F463B2AE705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18/4/2025</a:t>
            </a:fld>
            <a:endParaRPr lang="en-US"/>
          </a:p>
        </p:txBody>
      </p:sp>
      <p:sp>
        <p:nvSpPr>
          <p:cNvPr id="6" name="Footer Placeholder 5">
            <a:extLst>
              <a:ext uri="{FF2B5EF4-FFF2-40B4-BE49-F238E27FC236}">
                <a16:creationId xmlns:a16="http://schemas.microsoft.com/office/drawing/2014/main" id="{6C37CBE3-6D0D-7295-3FFF-48B37345D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A217B-6EB0-65C7-408C-784F7896C154}"/>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0290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839F5F2-8812-0C57-B187-6A0814F397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312850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13008A-3227-97DC-96C2-24E5CF57F4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443579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46FD295-74A4-0D6B-4208-635EC51E2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2200787"/>
            <a:ext cx="1905819" cy="1905819"/>
          </a:xfrm>
          <a:prstGeom prst="rect">
            <a:avLst/>
          </a:prstGeom>
        </p:spPr>
      </p:pic>
      <p:pic>
        <p:nvPicPr>
          <p:cNvPr id="10" name="Picture 9">
            <a:extLst>
              <a:ext uri="{FF2B5EF4-FFF2-40B4-BE49-F238E27FC236}">
                <a16:creationId xmlns:a16="http://schemas.microsoft.com/office/drawing/2014/main" id="{E6559F41-91A3-8D55-6ED5-DB7DF4406A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2200787"/>
            <a:ext cx="1905819" cy="1905819"/>
          </a:xfrm>
          <a:prstGeom prst="rect">
            <a:avLst/>
          </a:prstGeom>
        </p:spPr>
      </p:pic>
      <p:pic>
        <p:nvPicPr>
          <p:cNvPr id="11" name="Picture 10">
            <a:extLst>
              <a:ext uri="{FF2B5EF4-FFF2-40B4-BE49-F238E27FC236}">
                <a16:creationId xmlns:a16="http://schemas.microsoft.com/office/drawing/2014/main" id="{EF355320-BA40-4299-9985-94396C598C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7275871"/>
            <a:ext cx="1905819" cy="1905819"/>
          </a:xfrm>
          <a:prstGeom prst="rect">
            <a:avLst/>
          </a:prstGeom>
        </p:spPr>
      </p:pic>
      <p:pic>
        <p:nvPicPr>
          <p:cNvPr id="12" name="Picture 11">
            <a:extLst>
              <a:ext uri="{FF2B5EF4-FFF2-40B4-BE49-F238E27FC236}">
                <a16:creationId xmlns:a16="http://schemas.microsoft.com/office/drawing/2014/main" id="{88EB5E4A-74DC-60FA-94DE-500A4A1318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7275870"/>
            <a:ext cx="1905819" cy="1905819"/>
          </a:xfrm>
          <a:prstGeom prst="rect">
            <a:avLst/>
          </a:prstGeom>
        </p:spPr>
      </p:pic>
      <p:sp>
        <p:nvSpPr>
          <p:cNvPr id="13" name="THANH TÂM">
            <a:extLst>
              <a:ext uri="{FF2B5EF4-FFF2-40B4-BE49-F238E27FC236}">
                <a16:creationId xmlns:a16="http://schemas.microsoft.com/office/drawing/2014/main" id="{88346878-A447-D6F6-49F5-62FD04780246}"/>
              </a:ext>
            </a:extLst>
          </p:cNvPr>
          <p:cNvSpPr/>
          <p:nvPr userDrawn="1"/>
        </p:nvSpPr>
        <p:spPr>
          <a:xfrm>
            <a:off x="3759735" y="7828669"/>
            <a:ext cx="5725542" cy="800219"/>
          </a:xfrm>
          <a:prstGeom prst="rect">
            <a:avLst/>
          </a:prstGeom>
          <a:noFill/>
        </p:spPr>
        <p:txBody>
          <a:bodyPr wrap="none" lIns="60960" tIns="30480" rIns="60960" bIns="3048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4"/>
          <a:stretch>
            <a:fillRect/>
          </a:stretch>
        </p:blipFill>
        <p:spPr>
          <a:xfrm>
            <a:off x="0" y="0"/>
            <a:ext cx="1727403" cy="118756"/>
          </a:xfrm>
          <a:prstGeom prst="rect">
            <a:avLst/>
          </a:prstGeom>
        </p:spPr>
      </p:pic>
    </p:spTree>
    <p:extLst>
      <p:ext uri="{BB962C8B-B14F-4D97-AF65-F5344CB8AC3E}">
        <p14:creationId xmlns:p14="http://schemas.microsoft.com/office/powerpoint/2010/main" val="32010285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4604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8.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6.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3.png"/><Relationship Id="rId1" Type="http://schemas.openxmlformats.org/officeDocument/2006/relationships/slideLayout" Target="../slideLayouts/slideLayout41.xml"/><Relationship Id="rId6" Type="http://schemas.openxmlformats.org/officeDocument/2006/relationships/image" Target="../media/image45.png"/><Relationship Id="rId5" Type="http://schemas.openxmlformats.org/officeDocument/2006/relationships/image" Target="../media/image5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42.svg"/><Relationship Id="rId5" Type="http://schemas.openxmlformats.org/officeDocument/2006/relationships/image" Target="../media/image36.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jp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slide" Target="slide4.xml"/><Relationship Id="rId7" Type="http://schemas.openxmlformats.org/officeDocument/2006/relationships/slide" Target="slide6.xml"/><Relationship Id="rId12"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1.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3.png"/><Relationship Id="rId1" Type="http://schemas.openxmlformats.org/officeDocument/2006/relationships/slideLayout" Target="../slideLayouts/slideLayout41.xml"/><Relationship Id="rId6" Type="http://schemas.openxmlformats.org/officeDocument/2006/relationships/image" Target="../media/image45.png"/><Relationship Id="rId5" Type="http://schemas.openxmlformats.org/officeDocument/2006/relationships/image" Target="../media/image5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jp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27.jpe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jpg"/><Relationship Id="rId1" Type="http://schemas.openxmlformats.org/officeDocument/2006/relationships/slideLayout" Target="../slideLayouts/slideLayout13.xml"/><Relationship Id="rId5" Type="http://schemas.openxmlformats.org/officeDocument/2006/relationships/image" Target="../media/image2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42.svg"/><Relationship Id="rId5" Type="http://schemas.openxmlformats.org/officeDocument/2006/relationships/image" Target="../media/image36.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6.sv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4702942" y="1638313"/>
            <a:ext cx="2786113" cy="1365622"/>
          </a:xfrm>
          <a:prstGeom prst="rect">
            <a:avLst/>
          </a:prstGeom>
        </p:spPr>
      </p:pic>
      <p:pic>
        <p:nvPicPr>
          <p:cNvPr id="7" name="Picture 6"/>
          <p:cNvPicPr>
            <a:picLocks noChangeAspect="1"/>
          </p:cNvPicPr>
          <p:nvPr/>
        </p:nvPicPr>
        <p:blipFill>
          <a:blip r:embed="rId5"/>
          <a:stretch>
            <a:fillRect/>
          </a:stretch>
        </p:blipFill>
        <p:spPr>
          <a:xfrm>
            <a:off x="2670923" y="2960338"/>
            <a:ext cx="6998815" cy="255444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9F7AD9AF-EDC0-61AF-53A7-371DB458D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297977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845743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48058"/>
            <a:ext cx="3373120" cy="3525780"/>
            <a:chOff x="8215091" y="3330938"/>
            <a:chExt cx="3373120" cy="352578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529035" y="333093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302001" y="631133"/>
            <a:ext cx="7889427" cy="239268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546034" y="772793"/>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767294" y="1084233"/>
            <a:ext cx="7393654" cy="1477328"/>
          </a:xfrm>
          <a:prstGeom prst="rect">
            <a:avLst/>
          </a:prstGeom>
        </p:spPr>
        <p:txBody>
          <a:bodyPr wrap="square" lIns="0" tIns="0" rIns="0" bIns="0" rtlCol="0" anchor="t">
            <a:spAutoFit/>
          </a:bodyPr>
          <a:lstStyle/>
          <a:p>
            <a:pPr lvl="0" algn="ctr" defTabSz="609630"/>
            <a:r>
              <a:rPr lang="vi-VN" sz="3200" b="1" dirty="0">
                <a:solidFill>
                  <a:prstClr val="black"/>
                </a:solidFill>
                <a:latin typeface="Cambria" panose="02040503050406030204" pitchFamily="18" charset="0"/>
              </a:rPr>
              <a:t>Thảo luận về những cách thể hiện cảm xúc và niềm tự hào đối với cảnh quan thiên nhiên của quê hương, đất nước.</a:t>
            </a:r>
            <a:endParaRPr kumimoji="0" lang="en-VN" sz="32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98B61D34-B040-F6EA-DE63-67D229C20021}"/>
              </a:ext>
            </a:extLst>
          </p:cNvPr>
          <p:cNvPicPr>
            <a:picLocks noChangeAspect="1"/>
          </p:cNvPicPr>
          <p:nvPr/>
        </p:nvPicPr>
        <p:blipFill>
          <a:blip r:embed="rId8"/>
          <a:stretch>
            <a:fillRect/>
          </a:stretch>
        </p:blipFill>
        <p:spPr>
          <a:xfrm>
            <a:off x="3108959" y="3932957"/>
            <a:ext cx="8705215" cy="1242610"/>
          </a:xfrm>
          <a:prstGeom prst="rect">
            <a:avLst/>
          </a:prstGeom>
        </p:spPr>
      </p:pic>
    </p:spTree>
    <p:extLst>
      <p:ext uri="{BB962C8B-B14F-4D97-AF65-F5344CB8AC3E}">
        <p14:creationId xmlns:p14="http://schemas.microsoft.com/office/powerpoint/2010/main" val="37482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2185021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defTabSz="609630"/>
                <a:endParaRPr lang="en-US" sz="1200">
                  <a:solidFill>
                    <a:prstClr val="black"/>
                  </a:solidFill>
                  <a:latin typeface="Calibri"/>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defTabSz="609630"/>
                <a:endParaRPr lang="en-VN" sz="1200" dirty="0">
                  <a:solidFill>
                    <a:prstClr val="black"/>
                  </a:solidFill>
                  <a:latin typeface="Calibri"/>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4031873"/>
          </a:xfrm>
          <a:prstGeom prst="rect">
            <a:avLst/>
          </a:prstGeom>
          <a:solidFill>
            <a:srgbClr val="FDD883"/>
          </a:solidFill>
        </p:spPr>
        <p:txBody>
          <a:bodyPr wrap="square" rtlCol="0">
            <a:spAutoFit/>
          </a:bodyPr>
          <a:lstStyle/>
          <a:p>
            <a:pPr algn="just" defTabSz="609630"/>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Quê hương mình có nhiều cảnh quan thiên nhiên. Mỗi cảnh quan có vẻ đẹp khác nhau. Chúng ta hãy cùng nhau khám phá để hiểu rõ hơn về vẻ đẹp của các cảnh quan; hãy thực hiện những việc làm cần thiết để bảo vệ cảnh quan và tuyên truyền vận động mọi người bảo vệ cảnh quan thiên nhiên luôn sạch, đẹp.</a:t>
            </a:r>
            <a:endParaRPr lang="en-VN" sz="3200" dirty="0">
              <a:solidFill>
                <a:prstClr val="black"/>
              </a:solidFill>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5120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080405"/>
              <a:ext cx="4783786" cy="3117261"/>
            </a:xfrm>
            <a:prstGeom prst="rect">
              <a:avLst/>
            </a:prstGeom>
            <a:noFill/>
          </p:spPr>
          <p:txBody>
            <a:bodyPr wrap="square" rtlCol="0">
              <a:spAutoFit/>
            </a:bodyPr>
            <a:lstStyle/>
            <a:p>
              <a:pPr marL="0" marR="0" algn="ctr">
                <a:lnSpc>
                  <a:spcPct val="120000"/>
                </a:lnSpc>
                <a:spcBef>
                  <a:spcPts val="0"/>
                </a:spcBef>
                <a:spcAft>
                  <a:spcPts val="0"/>
                </a:spcAft>
              </a:pPr>
              <a:r>
                <a:rPr lang="en-US" sz="4000" b="1" dirty="0" err="1">
                  <a:effectLst/>
                  <a:latin typeface="Cambria" panose="02040503050406030204" pitchFamily="18" charset="0"/>
                  <a:ea typeface="Cambria" panose="02040503050406030204" pitchFamily="18" charset="0"/>
                </a:rPr>
                <a:t>Hoạt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động</a:t>
              </a:r>
              <a:r>
                <a:rPr lang="en-US" sz="4000" b="1" dirty="0">
                  <a:effectLst/>
                  <a:latin typeface="Cambria" panose="02040503050406030204" pitchFamily="18" charset="0"/>
                  <a:ea typeface="Cambria" panose="02040503050406030204" pitchFamily="18" charset="0"/>
                </a:rPr>
                <a:t> 2: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hiểu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nét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sắc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quan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a:t>
              </a: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834759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26720" y="416560"/>
            <a:ext cx="1157224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Từng nhóm lựa chọn một cảnh quan thiên nhiên tiêu biểu cho mỗi vùng miền của đất nước để tìm hiểu những nét đặc sắc của cảnh quan.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114330A-1893-D90F-5EA5-0E613B1228E6}"/>
              </a:ext>
            </a:extLst>
          </p:cNvPr>
          <p:cNvPicPr>
            <a:picLocks noChangeAspect="1"/>
          </p:cNvPicPr>
          <p:nvPr/>
        </p:nvPicPr>
        <p:blipFill>
          <a:blip r:embed="rId3"/>
          <a:stretch>
            <a:fillRect/>
          </a:stretch>
        </p:blipFill>
        <p:spPr>
          <a:xfrm>
            <a:off x="304800" y="2890874"/>
            <a:ext cx="11450320" cy="2063341"/>
          </a:xfrm>
          <a:prstGeom prst="rect">
            <a:avLst/>
          </a:prstGeom>
        </p:spPr>
      </p:pic>
    </p:spTree>
    <p:extLst>
      <p:ext uri="{BB962C8B-B14F-4D97-AF65-F5344CB8AC3E}">
        <p14:creationId xmlns:p14="http://schemas.microsoft.com/office/powerpoint/2010/main" val="270830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Các thành viên trong nhóm thảo luận về:</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Nhóm 18">
            <a:extLst>
              <a:ext uri="{FF2B5EF4-FFF2-40B4-BE49-F238E27FC236}">
                <a16:creationId xmlns:a16="http://schemas.microsoft.com/office/drawing/2014/main" id="{3BFC71DA-0EF3-155B-B1AD-FD96B67BDB75}"/>
              </a:ext>
            </a:extLst>
          </p:cNvPr>
          <p:cNvGrpSpPr/>
          <p:nvPr/>
        </p:nvGrpSpPr>
        <p:grpSpPr>
          <a:xfrm>
            <a:off x="601603" y="1759850"/>
            <a:ext cx="8288398" cy="1714870"/>
            <a:chOff x="1049476" y="1021397"/>
            <a:chExt cx="9990886" cy="1975206"/>
          </a:xfrm>
        </p:grpSpPr>
        <p:grpSp>
          <p:nvGrpSpPr>
            <p:cNvPr id="4" name="Đồ họa 2">
              <a:extLst>
                <a:ext uri="{FF2B5EF4-FFF2-40B4-BE49-F238E27FC236}">
                  <a16:creationId xmlns:a16="http://schemas.microsoft.com/office/drawing/2014/main" id="{B0491974-507B-CF76-5CFD-046DF5FC0799}"/>
                </a:ext>
              </a:extLst>
            </p:cNvPr>
            <p:cNvGrpSpPr/>
            <p:nvPr/>
          </p:nvGrpSpPr>
          <p:grpSpPr>
            <a:xfrm>
              <a:off x="1049476" y="1021397"/>
              <a:ext cx="9990886" cy="1975206"/>
              <a:chOff x="1049476" y="1021397"/>
              <a:chExt cx="9990886" cy="2324099"/>
            </a:xfrm>
          </p:grpSpPr>
          <p:sp>
            <p:nvSpPr>
              <p:cNvPr id="7" name="Hình tự do: Hình 4">
                <a:extLst>
                  <a:ext uri="{FF2B5EF4-FFF2-40B4-BE49-F238E27FC236}">
                    <a16:creationId xmlns:a16="http://schemas.microsoft.com/office/drawing/2014/main" id="{AD367418-F86B-6F22-B68D-AB4CDFFCE005}"/>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9" name="Hình tự do: Hình 5">
                <a:extLst>
                  <a:ext uri="{FF2B5EF4-FFF2-40B4-BE49-F238E27FC236}">
                    <a16:creationId xmlns:a16="http://schemas.microsoft.com/office/drawing/2014/main" id="{A71AF0A0-1256-385F-4752-614454A61DEE}"/>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0" name="Đồ họa 2">
                <a:extLst>
                  <a:ext uri="{FF2B5EF4-FFF2-40B4-BE49-F238E27FC236}">
                    <a16:creationId xmlns:a16="http://schemas.microsoft.com/office/drawing/2014/main" id="{41CB1799-9B71-B9DA-C63E-C502F8891C42}"/>
                  </a:ext>
                </a:extLst>
              </p:cNvPr>
              <p:cNvGrpSpPr/>
              <p:nvPr/>
            </p:nvGrpSpPr>
            <p:grpSpPr>
              <a:xfrm>
                <a:off x="1169964" y="1090929"/>
                <a:ext cx="9561508" cy="2115502"/>
                <a:chOff x="1169964" y="1090929"/>
                <a:chExt cx="9561508" cy="2115502"/>
              </a:xfrm>
              <a:solidFill>
                <a:srgbClr val="454E5F"/>
              </a:solidFill>
            </p:grpSpPr>
            <p:sp>
              <p:nvSpPr>
                <p:cNvPr id="11" name="Hình tự do: Hình 9">
                  <a:extLst>
                    <a:ext uri="{FF2B5EF4-FFF2-40B4-BE49-F238E27FC236}">
                      <a16:creationId xmlns:a16="http://schemas.microsoft.com/office/drawing/2014/main" id="{F5761A2E-BE0C-8317-802E-9862770D2050}"/>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2" name="Hình tự do: Hình 10">
                  <a:extLst>
                    <a:ext uri="{FF2B5EF4-FFF2-40B4-BE49-F238E27FC236}">
                      <a16:creationId xmlns:a16="http://schemas.microsoft.com/office/drawing/2014/main" id="{9B07C558-E9C7-886F-366D-D496CAB23776}"/>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3" name="Hình tự do: Hình 11">
                  <a:extLst>
                    <a:ext uri="{FF2B5EF4-FFF2-40B4-BE49-F238E27FC236}">
                      <a16:creationId xmlns:a16="http://schemas.microsoft.com/office/drawing/2014/main" id="{87A1EF30-44EA-2ACB-30CC-38D4CB618C04}"/>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8F4F1225-A980-5C3A-4097-B4F5CDB9BB52}"/>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31DD00E-B8B6-AB21-5FAA-CC8A763CD3EC}"/>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427033A-7424-98D3-0776-C0F36FEF72E9}"/>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47A6E8A-D778-7DD4-D43B-D622EFE048A2}"/>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E12D4D67-01DC-14F1-E46C-EC4C566307C3}"/>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6" name="Hộp Văn bản 12">
              <a:extLst>
                <a:ext uri="{FF2B5EF4-FFF2-40B4-BE49-F238E27FC236}">
                  <a16:creationId xmlns:a16="http://schemas.microsoft.com/office/drawing/2014/main" id="{64874523-616F-D96B-5E3B-58D614A8B3A3}"/>
                </a:ext>
              </a:extLst>
            </p:cNvPr>
            <p:cNvSpPr txBox="1"/>
            <p:nvPr/>
          </p:nvSpPr>
          <p:spPr>
            <a:xfrm>
              <a:off x="1365690" y="1203123"/>
              <a:ext cx="8370577" cy="1524351"/>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 Vị trí của cảnh quan</a:t>
              </a:r>
            </a:p>
            <a:p>
              <a:pPr algn="just"/>
              <a:r>
                <a:rPr lang="vi-VN" sz="4000" b="1" dirty="0">
                  <a:latin typeface="Cambria" panose="02040503050406030204" pitchFamily="18" charset="0"/>
                  <a:ea typeface="Cambria" panose="02040503050406030204" pitchFamily="18" charset="0"/>
                </a:rPr>
                <a:t>+ Nét đăc sắc của cảnh quan.</a:t>
              </a:r>
            </a:p>
          </p:txBody>
        </p:sp>
      </p:grpSp>
      <p:pic>
        <p:nvPicPr>
          <p:cNvPr id="19" name="Đồ họa 6">
            <a:extLst>
              <a:ext uri="{FF2B5EF4-FFF2-40B4-BE49-F238E27FC236}">
                <a16:creationId xmlns:a16="http://schemas.microsoft.com/office/drawing/2014/main" id="{7CD787D0-F8E9-D7D8-A5CA-E15FF68BE6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39967" y="1932570"/>
            <a:ext cx="2490073" cy="4330008"/>
          </a:xfrm>
          <a:prstGeom prst="rect">
            <a:avLst/>
          </a:prstGeom>
        </p:spPr>
      </p:pic>
      <p:pic>
        <p:nvPicPr>
          <p:cNvPr id="21" name="Picture 20">
            <a:extLst>
              <a:ext uri="{FF2B5EF4-FFF2-40B4-BE49-F238E27FC236}">
                <a16:creationId xmlns:a16="http://schemas.microsoft.com/office/drawing/2014/main" id="{5BC92481-5015-14F8-D12D-2AEE37735133}"/>
              </a:ext>
            </a:extLst>
          </p:cNvPr>
          <p:cNvPicPr>
            <a:picLocks noChangeAspect="1"/>
          </p:cNvPicPr>
          <p:nvPr/>
        </p:nvPicPr>
        <p:blipFill>
          <a:blip r:embed="rId5"/>
          <a:stretch>
            <a:fillRect/>
          </a:stretch>
        </p:blipFill>
        <p:spPr>
          <a:xfrm>
            <a:off x="1605279" y="3687967"/>
            <a:ext cx="6532881" cy="2758328"/>
          </a:xfrm>
          <a:prstGeom prst="rect">
            <a:avLst/>
          </a:prstGeom>
        </p:spPr>
      </p:pic>
    </p:spTree>
    <p:extLst>
      <p:ext uri="{BB962C8B-B14F-4D97-AF65-F5344CB8AC3E}">
        <p14:creationId xmlns:p14="http://schemas.microsoft.com/office/powerpoint/2010/main" val="1329771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Du lịch Vịnh Hạ Long - Sun World Hạ Long Park">
            <a:extLst>
              <a:ext uri="{FF2B5EF4-FFF2-40B4-BE49-F238E27FC236}">
                <a16:creationId xmlns:a16="http://schemas.microsoft.com/office/drawing/2014/main" id="{67800556-E9F7-0E17-CB7D-5C673505F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 y="1960017"/>
            <a:ext cx="5801360" cy="386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ến Hà Giang khám phá cao nguyên đá Đồng Văn - Vntrip.vn">
            <a:extLst>
              <a:ext uri="{FF2B5EF4-FFF2-40B4-BE49-F238E27FC236}">
                <a16:creationId xmlns:a16="http://schemas.microsoft.com/office/drawing/2014/main" id="{2B3F3964-6ED4-C58A-5640-3AA5AA90D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1966594"/>
            <a:ext cx="5588000" cy="3834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522B3B-3A10-B720-62AE-C7363D22D14F}"/>
              </a:ext>
            </a:extLst>
          </p:cNvPr>
          <p:cNvSpPr txBox="1"/>
          <p:nvPr/>
        </p:nvSpPr>
        <p:spPr>
          <a:xfrm>
            <a:off x="1930400" y="5892800"/>
            <a:ext cx="3708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Vịnh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a:t>
            </a:r>
            <a:r>
              <a:rPr lang="en-US" sz="3600" b="1" dirty="0">
                <a:latin typeface="Cambria" panose="02040503050406030204" pitchFamily="18" charset="0"/>
                <a:ea typeface="Cambria" panose="02040503050406030204" pitchFamily="18" charset="0"/>
              </a:rPr>
              <a:t> Long</a:t>
            </a:r>
          </a:p>
        </p:txBody>
      </p:sp>
      <p:sp>
        <p:nvSpPr>
          <p:cNvPr id="20" name="TextBox 19">
            <a:extLst>
              <a:ext uri="{FF2B5EF4-FFF2-40B4-BE49-F238E27FC236}">
                <a16:creationId xmlns:a16="http://schemas.microsoft.com/office/drawing/2014/main" id="{6B062C30-BEE9-8009-52EF-CBC5CC349027}"/>
              </a:ext>
            </a:extLst>
          </p:cNvPr>
          <p:cNvSpPr txBox="1"/>
          <p:nvPr/>
        </p:nvSpPr>
        <p:spPr>
          <a:xfrm>
            <a:off x="6969760" y="5923280"/>
            <a:ext cx="474472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Cao </a:t>
            </a:r>
            <a:r>
              <a:rPr lang="en-US" sz="3200" b="1" dirty="0" err="1">
                <a:latin typeface="Cambria" panose="02040503050406030204" pitchFamily="18" charset="0"/>
                <a:ea typeface="Cambria" panose="02040503050406030204" pitchFamily="18" charset="0"/>
              </a:rPr>
              <a:t>nguyên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Đồng</a:t>
            </a:r>
            <a:r>
              <a:rPr lang="en-US" sz="3200" b="1" dirty="0">
                <a:latin typeface="Cambria" panose="02040503050406030204" pitchFamily="18" charset="0"/>
                <a:ea typeface="Cambria" panose="02040503050406030204" pitchFamily="18" charset="0"/>
              </a:rPr>
              <a:t> Văn</a:t>
            </a:r>
          </a:p>
        </p:txBody>
      </p:sp>
    </p:spTree>
    <p:extLst>
      <p:ext uri="{BB962C8B-B14F-4D97-AF65-F5344CB8AC3E}">
        <p14:creationId xmlns:p14="http://schemas.microsoft.com/office/powerpoint/2010/main" val="171891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wipe(down)">
                                      <p:cBhvr>
                                        <p:cTn id="3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a:t>
            </a:r>
          </a:p>
        </p:txBody>
      </p:sp>
      <p:sp>
        <p:nvSpPr>
          <p:cNvPr id="5" name="TextBox 4">
            <a:extLst>
              <a:ext uri="{FF2B5EF4-FFF2-40B4-BE49-F238E27FC236}">
                <a16:creationId xmlns:a16="http://schemas.microsoft.com/office/drawing/2014/main" id="{2B522B3B-3A10-B720-62AE-C7363D22D14F}"/>
              </a:ext>
            </a:extLst>
          </p:cNvPr>
          <p:cNvSpPr txBox="1"/>
          <p:nvPr/>
        </p:nvSpPr>
        <p:spPr>
          <a:xfrm>
            <a:off x="1717040" y="5679440"/>
            <a:ext cx="370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Rừng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U Minh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6B062C30-BEE9-8009-52EF-CBC5CC349027}"/>
              </a:ext>
            </a:extLst>
          </p:cNvPr>
          <p:cNvSpPr txBox="1"/>
          <p:nvPr/>
        </p:nvSpPr>
        <p:spPr>
          <a:xfrm>
            <a:off x="7142480" y="5730240"/>
            <a:ext cx="4744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Bãi</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Mỹ</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Khê</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inh nghiệm du lịch U Minh Hạ chi tiết cho chuyến đi “nhàn tênh”">
            <a:extLst>
              <a:ext uri="{FF2B5EF4-FFF2-40B4-BE49-F238E27FC236}">
                <a16:creationId xmlns:a16="http://schemas.microsoft.com/office/drawing/2014/main" id="{E9E1D930-C24C-9AB2-DFF0-EB2EAAEB5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 y="2042160"/>
            <a:ext cx="5455920" cy="3586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ãi biển Mỹ Khê - Địa điểm sống ảo có thể bạn chưa biết tại Đà Nẵng - Xe  đạp Giant International - NPP độc quyền thương hiệu Xe đạp Giant Quốc">
            <a:extLst>
              <a:ext uri="{FF2B5EF4-FFF2-40B4-BE49-F238E27FC236}">
                <a16:creationId xmlns:a16="http://schemas.microsoft.com/office/drawing/2014/main" id="{3F4A8558-45D3-B607-5722-9851350BF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924" y="2042160"/>
            <a:ext cx="5249169" cy="357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182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down)">
                                      <p:cBhvr>
                                        <p:cTn id="27" dur="500"/>
                                        <p:tgtEl>
                                          <p:spTgt spid="2050"/>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3786698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2"/>
          <a:stretch>
            <a:fillRect/>
          </a:stretch>
        </p:blipFill>
        <p:spPr>
          <a:xfrm>
            <a:off x="196296" y="763276"/>
            <a:ext cx="6194073" cy="3649788"/>
          </a:xfrm>
          <a:prstGeom prst="rect">
            <a:avLst/>
          </a:prstGeom>
          <a:effectLst>
            <a:outerShdw blurRad="292100" dist="50800" dir="180000" algn="ctr" rotWithShape="0">
              <a:srgbClr val="FFC000"/>
            </a:outerShdw>
          </a:effectLst>
        </p:spPr>
      </p:pic>
      <p:sp>
        <p:nvSpPr>
          <p:cNvPr id="2" name="Freeform 7">
            <a:hlinkClick r:id="rId3" action="ppaction://hlinksldjump"/>
            <a:extLst>
              <a:ext uri="{FF2B5EF4-FFF2-40B4-BE49-F238E27FC236}">
                <a16:creationId xmlns:a16="http://schemas.microsoft.com/office/drawing/2014/main" id="{C5AF0189-4A43-6BB8-3EDD-F487244C4CC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Content Placeholder 4">
            <a:extLst>
              <a:ext uri="{FF2B5EF4-FFF2-40B4-BE49-F238E27FC236}">
                <a16:creationId xmlns:a16="http://schemas.microsoft.com/office/drawing/2014/main" id="{ED50965F-756A-AA81-461C-A4D5152B45F8}"/>
              </a:ext>
            </a:extLst>
          </p:cNvPr>
          <p:cNvPicPr>
            <a:picLocks noChangeAspect="1"/>
          </p:cNvPicPr>
          <p:nvPr/>
        </p:nvPicPr>
        <p:blipFill>
          <a:blip r:embed="rId6">
            <a:extLst>
              <a:ext uri="{28A0092B-C50C-407E-A947-70E740481C1C}">
                <a14:useLocalDpi xmlns:a14="http://schemas.microsoft.com/office/drawing/2010/main" val="0"/>
              </a:ext>
            </a:extLst>
          </a:blip>
          <a:srcRect l="15772" r="15772"/>
          <a:stretch/>
        </p:blipFill>
        <p:spPr>
          <a:xfrm>
            <a:off x="6295697" y="767255"/>
            <a:ext cx="4929351" cy="4729655"/>
          </a:xfrm>
          <a:prstGeom prst="rect">
            <a:avLst/>
          </a:prstGeom>
        </p:spPr>
      </p:pic>
      <p:sp>
        <p:nvSpPr>
          <p:cNvPr id="4" name="Freeform 2">
            <a:hlinkClick r:id="rId7" action="ppaction://hlinksldjump"/>
            <a:extLst>
              <a:ext uri="{FF2B5EF4-FFF2-40B4-BE49-F238E27FC236}">
                <a16:creationId xmlns:a16="http://schemas.microsoft.com/office/drawing/2014/main" id="{4C9BF355-4401-FA79-C344-48B318E20D77}"/>
              </a:ext>
            </a:extLst>
          </p:cNvPr>
          <p:cNvSpPr/>
          <p:nvPr/>
        </p:nvSpPr>
        <p:spPr>
          <a:xfrm>
            <a:off x="8728842" y="2998076"/>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hlinkClick r:id="rId9" action="ppaction://hlinksldjump"/>
            <a:extLst>
              <a:ext uri="{FF2B5EF4-FFF2-40B4-BE49-F238E27FC236}">
                <a16:creationId xmlns:a16="http://schemas.microsoft.com/office/drawing/2014/main" id="{BB5A0447-FD2D-4117-CF53-7A81C80CFFE0}"/>
              </a:ext>
            </a:extLst>
          </p:cNvPr>
          <p:cNvSpPr/>
          <p:nvPr/>
        </p:nvSpPr>
        <p:spPr>
          <a:xfrm rot="5400000" flipV="1">
            <a:off x="6513580" y="2627741"/>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hlinkClick r:id="rId3" action="ppaction://hlinksldjump"/>
            <a:extLst>
              <a:ext uri="{FF2B5EF4-FFF2-40B4-BE49-F238E27FC236}">
                <a16:creationId xmlns:a16="http://schemas.microsoft.com/office/drawing/2014/main" id="{BC831449-D273-033F-BC68-D6616B292B29}"/>
              </a:ext>
            </a:extLst>
          </p:cNvPr>
          <p:cNvSpPr/>
          <p:nvPr/>
        </p:nvSpPr>
        <p:spPr>
          <a:xfrm>
            <a:off x="8728842" y="458075"/>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
            <a:hlinkClick r:id="rId12" action="ppaction://hlinksldjump"/>
            <a:extLst>
              <a:ext uri="{FF2B5EF4-FFF2-40B4-BE49-F238E27FC236}">
                <a16:creationId xmlns:a16="http://schemas.microsoft.com/office/drawing/2014/main" id="{5BFE29FC-9142-5DDA-B6DE-2481EB4369EE}"/>
              </a:ext>
            </a:extLst>
          </p:cNvPr>
          <p:cNvSpPr/>
          <p:nvPr/>
        </p:nvSpPr>
        <p:spPr>
          <a:xfrm>
            <a:off x="6120944" y="468747"/>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3785652"/>
          </a:xfrm>
          <a:prstGeom prst="rect">
            <a:avLst/>
          </a:prstGeom>
          <a:solidFill>
            <a:srgbClr val="FDD883"/>
          </a:solidFill>
        </p:spPr>
        <p:txBody>
          <a:bodyPr wrap="square" rtlCol="0">
            <a:spAutoFit/>
          </a:bodyPr>
          <a:lstStyle/>
          <a:p>
            <a:pPr lvl="0" algn="just" defTabSz="609630"/>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Mỗi một vùng miền đất nước đều có nhiều cảnh quan khác nhau. Mỗi cảnh quan có những nét đặc sắc, tiêu biểu cho mỗi vùng. Các em hãy tiếp tục tìm hiểu về nét đặc sắc của các cảnh quan đã lựa chọn.</a:t>
            </a:r>
            <a:endParaRPr kumimoji="0" lang="en-VN" sz="40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183567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438082" y="1490765"/>
            <a:ext cx="7315834" cy="4499238"/>
          </a:xfrm>
          <a:prstGeom prst="rect">
            <a:avLst/>
          </a:prstGeom>
        </p:spPr>
      </p:pic>
    </p:spTree>
    <p:extLst>
      <p:ext uri="{BB962C8B-B14F-4D97-AF65-F5344CB8AC3E}">
        <p14:creationId xmlns:p14="http://schemas.microsoft.com/office/powerpoint/2010/main" val="1622761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068" y="290286"/>
            <a:ext cx="5354392" cy="6293393"/>
          </a:xfrm>
          <a:prstGeom prst="rect">
            <a:avLst/>
          </a:prstGeom>
        </p:spPr>
      </p:pic>
      <p:grpSp>
        <p:nvGrpSpPr>
          <p:cNvPr id="2" name="Group 1"/>
          <p:cNvGrpSpPr/>
          <p:nvPr/>
        </p:nvGrpSpPr>
        <p:grpSpPr>
          <a:xfrm>
            <a:off x="356002" y="1509486"/>
            <a:ext cx="6542638" cy="4421051"/>
            <a:chOff x="522514" y="1817426"/>
            <a:chExt cx="6989284" cy="4621111"/>
          </a:xfrm>
        </p:grpSpPr>
        <p:pic>
          <p:nvPicPr>
            <p:cNvPr id="12" name="Picture 11"/>
            <p:cNvPicPr>
              <a:picLocks noChangeAspect="1"/>
            </p:cNvPicPr>
            <p:nvPr/>
          </p:nvPicPr>
          <p:blipFill>
            <a:blip r:embed="rId4"/>
            <a:stretch>
              <a:fillRect/>
            </a:stretch>
          </p:blipFill>
          <p:spPr>
            <a:xfrm>
              <a:off x="522514" y="1817426"/>
              <a:ext cx="6989284" cy="4621111"/>
            </a:xfrm>
            <a:prstGeom prst="rect">
              <a:avLst/>
            </a:prstGeom>
          </p:spPr>
        </p:pic>
        <p:sp>
          <p:nvSpPr>
            <p:cNvPr id="13" name="Rectangle 12"/>
            <p:cNvSpPr/>
            <p:nvPr/>
          </p:nvSpPr>
          <p:spPr>
            <a:xfrm>
              <a:off x="1477201" y="2855383"/>
              <a:ext cx="5437649" cy="22197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C000">
                      <a:lumMod val="50000"/>
                    </a:srgbClr>
                  </a:solidFill>
                  <a:latin typeface="Cambria" panose="02040503050406030204" pitchFamily="18" charset="0"/>
                  <a:ea typeface="Cambria" panose="02040503050406030204" pitchFamily="18" charset="0"/>
                </a:rPr>
                <a:t>Hoàn </a:t>
              </a:r>
              <a:r>
                <a:rPr lang="en-US" sz="4400" b="1" dirty="0" err="1">
                  <a:solidFill>
                    <a:srgbClr val="FFC000">
                      <a:lumMod val="50000"/>
                    </a:srgbClr>
                  </a:solidFill>
                  <a:latin typeface="Cambria" panose="02040503050406030204" pitchFamily="18" charset="0"/>
                  <a:ea typeface="Cambria" panose="02040503050406030204" pitchFamily="18" charset="0"/>
                </a:rPr>
                <a:t>thành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báo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tìm</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hiểu</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cảnh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quan</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của</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nhóm</a:t>
              </a:r>
              <a:r>
                <a:rPr lang="en-US" sz="4400" b="1" dirty="0">
                  <a:solidFill>
                    <a:srgbClr val="FFC000">
                      <a:lumMod val="50000"/>
                    </a:srgbClr>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69179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DEE632FD-05A9-E158-4442-E4937947F7A0}"/>
              </a:ext>
            </a:extLst>
          </p:cNvPr>
          <p:cNvPicPr>
            <a:picLocks noChangeAspect="1"/>
          </p:cNvPicPr>
          <p:nvPr/>
        </p:nvPicPr>
        <p:blipFill>
          <a:blip r:embed="rId3"/>
          <a:stretch>
            <a:fillRect/>
          </a:stretch>
        </p:blipFill>
        <p:spPr>
          <a:xfrm>
            <a:off x="1625878" y="312429"/>
            <a:ext cx="8940244" cy="1768840"/>
          </a:xfrm>
          <a:prstGeom prst="rect">
            <a:avLst/>
          </a:prstGeom>
        </p:spPr>
      </p:pic>
      <p:sp>
        <p:nvSpPr>
          <p:cNvPr id="7" name="Rectangle 6"/>
          <p:cNvSpPr/>
          <p:nvPr/>
        </p:nvSpPr>
        <p:spPr>
          <a:xfrm>
            <a:off x="5055326" y="2272936"/>
            <a:ext cx="6553174" cy="2978333"/>
          </a:xfrm>
          <a:prstGeom prst="rect">
            <a:avLst/>
          </a:prstGeom>
          <a:solidFill>
            <a:schemeClr val="bg1">
              <a:alpha val="46000"/>
            </a:schemeClr>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70412" y="2523073"/>
            <a:ext cx="5525588" cy="4334927"/>
          </a:xfrm>
          <a:prstGeom prst="rect">
            <a:avLst/>
          </a:prstGeom>
        </p:spPr>
      </p:pic>
      <p:sp>
        <p:nvSpPr>
          <p:cNvPr id="9" name="Rectangle 8"/>
          <p:cNvSpPr/>
          <p:nvPr/>
        </p:nvSpPr>
        <p:spPr>
          <a:xfrm>
            <a:off x="5055326" y="2788878"/>
            <a:ext cx="649118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Về nhà xem lại bài, chia sẻ bài học với người thân</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
        <p:nvSpPr>
          <p:cNvPr id="10" name="Rectangle 9"/>
          <p:cNvSpPr/>
          <p:nvPr/>
        </p:nvSpPr>
        <p:spPr>
          <a:xfrm>
            <a:off x="5086322" y="4077931"/>
            <a:ext cx="649118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Chuẩn bị bài tiếp theo</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285818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rotWithShape="1">
          <a:blip r:embed="rId3"/>
          <a:srcRect l="19893" r="20845"/>
          <a:stretch/>
        </p:blipFill>
        <p:spPr>
          <a:xfrm>
            <a:off x="2756263" y="1140779"/>
            <a:ext cx="7141028" cy="2146096"/>
          </a:xfrm>
          <a:prstGeom prst="rect">
            <a:avLst/>
          </a:prstGeom>
        </p:spPr>
      </p:pic>
      <p:pic>
        <p:nvPicPr>
          <p:cNvPr id="13" name="Picture 12"/>
          <p:cNvPicPr>
            <a:picLocks noChangeAspect="1"/>
          </p:cNvPicPr>
          <p:nvPr/>
        </p:nvPicPr>
        <p:blipFill rotWithShape="1">
          <a:blip r:embed="rId4"/>
          <a:srcRect r="17528"/>
          <a:stretch/>
        </p:blipFill>
        <p:spPr>
          <a:xfrm>
            <a:off x="5738205" y="3062255"/>
            <a:ext cx="6460999" cy="3795745"/>
          </a:xfrm>
          <a:prstGeom prst="rect">
            <a:avLst/>
          </a:prstGeom>
        </p:spPr>
      </p:pic>
    </p:spTree>
    <p:extLst>
      <p:ext uri="{BB962C8B-B14F-4D97-AF65-F5344CB8AC3E}">
        <p14:creationId xmlns:p14="http://schemas.microsoft.com/office/powerpoint/2010/main" val="2932184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a:extLst>
              <a:ext uri="{FF2B5EF4-FFF2-40B4-BE49-F238E27FC236}">
                <a16:creationId xmlns:a16="http://schemas.microsoft.com/office/drawing/2014/main" id="{9BF87471-60F7-5D0D-D520-D63B36B90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9" name="Rectangle: Rounded Corners 8">
            <a:extLst>
              <a:ext uri="{FF2B5EF4-FFF2-40B4-BE49-F238E27FC236}">
                <a16:creationId xmlns:a16="http://schemas.microsoft.com/office/drawing/2014/main" id="{E96361DA-2B55-6084-7118-3438522DEB09}"/>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BC681560-6F63-C5B1-81A0-A27CD1057FD6}"/>
              </a:ext>
            </a:extLst>
          </p:cNvPr>
          <p:cNvSpPr/>
          <p:nvPr/>
        </p:nvSpPr>
        <p:spPr>
          <a:xfrm>
            <a:off x="6314378" y="2748079"/>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Hạ</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Long</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Những video cảnh đẹp thiên nhiên Việt Nam thoả sức phiêu lưu">
            <a:extLst>
              <a:ext uri="{FF2B5EF4-FFF2-40B4-BE49-F238E27FC236}">
                <a16:creationId xmlns:a16="http://schemas.microsoft.com/office/drawing/2014/main" id="{D9AC168E-858D-BC73-57D3-E0EBD355B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70" y="1918009"/>
            <a:ext cx="5703851" cy="380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1ECB28C-D505-507A-1152-476BA669E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513" y="4232101"/>
            <a:ext cx="2130373" cy="2503977"/>
          </a:xfrm>
          <a:prstGeom prst="rect">
            <a:avLst/>
          </a:prstGeom>
        </p:spPr>
      </p:pic>
      <p:pic>
        <p:nvPicPr>
          <p:cNvPr id="3" name="Picture 2">
            <a:extLst>
              <a:ext uri="{FF2B5EF4-FFF2-40B4-BE49-F238E27FC236}">
                <a16:creationId xmlns:a16="http://schemas.microsoft.com/office/drawing/2014/main" id="{D46FDE3D-9004-1F2E-A9F8-A32CE3D048CB}"/>
              </a:ext>
            </a:extLst>
          </p:cNvPr>
          <p:cNvPicPr>
            <a:picLocks noChangeAspect="1"/>
          </p:cNvPicPr>
          <p:nvPr/>
        </p:nvPicPr>
        <p:blipFill>
          <a:blip r:embed="rId5"/>
          <a:stretch>
            <a:fillRect/>
          </a:stretch>
        </p:blipFill>
        <p:spPr>
          <a:xfrm>
            <a:off x="2667001" y="315607"/>
            <a:ext cx="7727512" cy="1542418"/>
          </a:xfrm>
          <a:prstGeom prst="rect">
            <a:avLst/>
          </a:prstGeom>
        </p:spPr>
      </p:pic>
      <p:pic>
        <p:nvPicPr>
          <p:cNvPr id="13" name="Picture 12">
            <a:extLst>
              <a:ext uri="{FF2B5EF4-FFF2-40B4-BE49-F238E27FC236}">
                <a16:creationId xmlns:a16="http://schemas.microsoft.com/office/drawing/2014/main" id="{55EDA689-6C76-6216-3F6B-7F54713A9B9C}"/>
              </a:ext>
            </a:extLst>
          </p:cNvPr>
          <p:cNvPicPr>
            <a:picLocks noChangeAspect="1"/>
          </p:cNvPicPr>
          <p:nvPr/>
        </p:nvPicPr>
        <p:blipFill>
          <a:blip r:embed="rId6"/>
          <a:stretch>
            <a:fillRect/>
          </a:stretch>
        </p:blipFill>
        <p:spPr>
          <a:xfrm>
            <a:off x="119743" y="1795632"/>
            <a:ext cx="2852057" cy="1553258"/>
          </a:xfrm>
          <a:prstGeom prst="rect">
            <a:avLst/>
          </a:prstGeom>
        </p:spPr>
      </p:pic>
      <p:pic>
        <p:nvPicPr>
          <p:cNvPr id="18" name="Picture 17">
            <a:extLst>
              <a:ext uri="{FF2B5EF4-FFF2-40B4-BE49-F238E27FC236}">
                <a16:creationId xmlns:a16="http://schemas.microsoft.com/office/drawing/2014/main" id="{AA2CB8EC-B9C8-1DC1-A7BE-E53A421A9540}"/>
              </a:ext>
            </a:extLst>
          </p:cNvPr>
          <p:cNvPicPr>
            <a:picLocks noChangeAspect="1"/>
          </p:cNvPicPr>
          <p:nvPr/>
        </p:nvPicPr>
        <p:blipFill>
          <a:blip r:embed="rId7"/>
          <a:stretch>
            <a:fillRect/>
          </a:stretch>
        </p:blipFill>
        <p:spPr>
          <a:xfrm>
            <a:off x="2339612" y="2137403"/>
            <a:ext cx="8797290" cy="2670279"/>
          </a:xfrm>
          <a:prstGeom prst="rect">
            <a:avLst/>
          </a:prstGeom>
        </p:spPr>
      </p:pic>
    </p:spTree>
    <p:extLst>
      <p:ext uri="{BB962C8B-B14F-4D97-AF65-F5344CB8AC3E}">
        <p14:creationId xmlns:p14="http://schemas.microsoft.com/office/powerpoint/2010/main" val="1764452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p:cNvPicPr>
            <a:picLocks noChangeAspect="1"/>
          </p:cNvPicPr>
          <p:nvPr/>
        </p:nvPicPr>
        <p:blipFill>
          <a:blip r:embed="rId5"/>
          <a:stretch>
            <a:fillRect/>
          </a:stretch>
        </p:blipFill>
        <p:spPr>
          <a:xfrm>
            <a:off x="861168" y="1310456"/>
            <a:ext cx="5883150" cy="4237087"/>
          </a:xfrm>
          <a:prstGeom prst="rect">
            <a:avLst/>
          </a:prstGeom>
        </p:spPr>
      </p:pic>
      <p:sp>
        <p:nvSpPr>
          <p:cNvPr id="5" name="Rectangle 4"/>
          <p:cNvSpPr/>
          <p:nvPr/>
        </p:nvSpPr>
        <p:spPr>
          <a:xfrm>
            <a:off x="1741976" y="2166649"/>
            <a:ext cx="4455623" cy="2554545"/>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4149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33540" y="2421987"/>
            <a:ext cx="7041490" cy="36396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3023" y="2421987"/>
            <a:ext cx="3540750" cy="4161692"/>
          </a:xfrm>
          <a:prstGeom prst="rect">
            <a:avLst/>
          </a:prstGeom>
        </p:spPr>
      </p:pic>
      <p:sp>
        <p:nvSpPr>
          <p:cNvPr id="6" name="Rounded Rectangle 5"/>
          <p:cNvSpPr/>
          <p:nvPr/>
        </p:nvSpPr>
        <p:spPr>
          <a:xfrm>
            <a:off x="1712686" y="798286"/>
            <a:ext cx="8766628" cy="1001485"/>
          </a:xfrm>
          <a:prstGeom prst="roundRect">
            <a:avLst/>
          </a:prstGeom>
          <a:solidFill>
            <a:schemeClr val="accent2">
              <a:lumMod val="60000"/>
              <a:lumOff val="40000"/>
            </a:schemeClr>
          </a:solidFill>
          <a:ln w="2857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021586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797777" y="1707179"/>
            <a:ext cx="6596444" cy="4023709"/>
          </a:xfrm>
          <a:prstGeom prst="rect">
            <a:avLst/>
          </a:prstGeom>
        </p:spPr>
      </p:pic>
    </p:spTree>
    <p:extLst>
      <p:ext uri="{BB962C8B-B14F-4D97-AF65-F5344CB8AC3E}">
        <p14:creationId xmlns:p14="http://schemas.microsoft.com/office/powerpoint/2010/main" val="1518463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141427"/>
              <a:ext cx="4783786" cy="2995211"/>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Hoạt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động</a:t>
              </a:r>
              <a:r>
                <a:rPr lang="en-US" sz="3600" b="1" dirty="0">
                  <a:effectLst/>
                  <a:latin typeface="Cambria" panose="02040503050406030204" pitchFamily="18" charset="0"/>
                  <a:ea typeface="Cambria" panose="02040503050406030204" pitchFamily="18" charset="0"/>
                </a:rPr>
                <a:t> 1: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niềm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endParaRPr lang="en-US" sz="3600" dirty="0">
                <a:effectLst/>
                <a:latin typeface="Cambria" panose="02040503050406030204" pitchFamily="18" charset="0"/>
                <a:ea typeface="Cambria" panose="02040503050406030204" pitchFamily="18" charset="0"/>
              </a:endParaRP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2582892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37898"/>
            <a:ext cx="3586480" cy="3535940"/>
            <a:chOff x="8215091" y="3320778"/>
            <a:chExt cx="3586480" cy="353594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742395" y="332077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454400" y="990600"/>
            <a:ext cx="7889427" cy="5276054"/>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698433" y="1132260"/>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980653" y="1626580"/>
            <a:ext cx="7393654" cy="3877985"/>
          </a:xfrm>
          <a:prstGeom prst="rect">
            <a:avLst/>
          </a:prstGeom>
        </p:spPr>
        <p:txBody>
          <a:bodyPr wrap="square" lIns="0" tIns="0" rIns="0" bIns="0" rtlCol="0" anchor="t">
            <a:spAutoFit/>
          </a:bodyPr>
          <a:lstStyle/>
          <a:p>
            <a:pPr defTabSz="609630"/>
            <a:r>
              <a:rPr lang="vi-VN" sz="3600" b="1" dirty="0">
                <a:solidFill>
                  <a:prstClr val="black"/>
                </a:solidFill>
                <a:latin typeface="Cambria" panose="02040503050406030204" pitchFamily="18" charset="0"/>
              </a:rPr>
              <a:t>- Chia sẻ về cảnh quan thiên nhiên của quê hương, đất nước</a:t>
            </a:r>
          </a:p>
          <a:p>
            <a:pPr defTabSz="609630"/>
            <a:r>
              <a:rPr lang="vi-VN" sz="3600" dirty="0">
                <a:solidFill>
                  <a:prstClr val="black"/>
                </a:solidFill>
                <a:latin typeface="Cambria" panose="02040503050406030204" pitchFamily="18" charset="0"/>
              </a:rPr>
              <a:t>+ Tên cảnh quan</a:t>
            </a:r>
          </a:p>
          <a:p>
            <a:pPr defTabSz="609630"/>
            <a:r>
              <a:rPr lang="vi-VN" sz="3600" dirty="0">
                <a:solidFill>
                  <a:prstClr val="black"/>
                </a:solidFill>
                <a:latin typeface="Cambria" panose="02040503050406030204" pitchFamily="18" charset="0"/>
              </a:rPr>
              <a:t>+ Cảm xúc của em khi ngắm nhìn các cảnh quan.</a:t>
            </a:r>
          </a:p>
          <a:p>
            <a:pPr defTabSz="609630"/>
            <a:r>
              <a:rPr lang="vi-VN" sz="3600" dirty="0">
                <a:solidFill>
                  <a:prstClr val="black"/>
                </a:solidFill>
                <a:latin typeface="Cambria" panose="02040503050406030204" pitchFamily="18" charset="0"/>
              </a:rPr>
              <a:t>+ Những điều khiến em tự hào</a:t>
            </a:r>
          </a:p>
          <a:p>
            <a:pPr defTabSz="609630"/>
            <a:r>
              <a:rPr lang="vi-VN" sz="3600" dirty="0">
                <a:solidFill>
                  <a:prstClr val="black"/>
                </a:solidFill>
                <a:latin typeface="Cambria" panose="02040503050406030204" pitchFamily="18" charset="0"/>
              </a:rPr>
              <a:t>+ …</a:t>
            </a:r>
            <a:endParaRPr lang="en-VN" sz="36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07713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413</Words>
  <Application>Microsoft Office PowerPoint</Application>
  <PresentationFormat>Widescreen</PresentationFormat>
  <Paragraphs>32</Paragraphs>
  <Slides>24</Slides>
  <Notes>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#9Slide05 Aphrodite Pro</vt:lpstr>
      <vt:lpstr>#9Slide05 Bodega Script</vt:lpstr>
      <vt:lpstr>#9Slide05 MetroScript</vt:lpstr>
      <vt:lpstr>#9Slide07 HoneyCream</vt:lpstr>
      <vt:lpstr>Arial</vt:lpstr>
      <vt:lpstr>Arial-Rounded</vt:lpstr>
      <vt:lpstr>Calibri</vt:lpstr>
      <vt:lpstr>Calibri Light</vt:lpstr>
      <vt:lpstr>Cambria</vt:lpstr>
      <vt:lpstr>等线</vt:lpstr>
      <vt:lpstr>等线 Light</vt:lpstr>
      <vt:lpstr>iCiel Gotham Medium</vt:lpstr>
      <vt:lpstr>Nunito ExtraBold</vt:lpstr>
      <vt:lpstr>SVN-Newton</vt:lpstr>
      <vt:lpstr>Times New Roman</vt:lpstr>
      <vt:lpstr>Office Theme</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created xsi:type="dcterms:W3CDTF">2023-11-14T07:44:44Z</dcterms:created>
  <dcterms:modified xsi:type="dcterms:W3CDTF">2025-04-18T15:02:49Z</dcterms:modified>
</cp:coreProperties>
</file>