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64" r:id="rId3"/>
    <p:sldId id="363" r:id="rId4"/>
    <p:sldId id="365" r:id="rId5"/>
    <p:sldId id="371" r:id="rId6"/>
    <p:sldId id="366" r:id="rId7"/>
    <p:sldId id="367" r:id="rId8"/>
    <p:sldId id="368" r:id="rId9"/>
    <p:sldId id="372" r:id="rId10"/>
    <p:sldId id="292" r:id="rId11"/>
    <p:sldId id="370" r:id="rId12"/>
    <p:sldId id="276" r:id="rId13"/>
    <p:sldId id="293" r:id="rId14"/>
    <p:sldId id="359" r:id="rId15"/>
    <p:sldId id="259" r:id="rId16"/>
    <p:sldId id="360" r:id="rId17"/>
    <p:sldId id="361" r:id="rId18"/>
    <p:sldId id="362" r:id="rId19"/>
    <p:sldId id="28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odoni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21415D9-36F7-43E2-AB2F-B90AF26B5E84}">
      <p14:sectionLst xmlns:p14="http://schemas.microsoft.com/office/powerpoint/2010/main">
        <p14:section name="Default Section" id="{3FD286AA-D4AE-4048-A699-FA3F6A376C72}">
          <p14:sldIdLst>
            <p14:sldId id="256"/>
            <p14:sldId id="364"/>
            <p14:sldId id="363"/>
            <p14:sldId id="365"/>
            <p14:sldId id="371"/>
            <p14:sldId id="366"/>
            <p14:sldId id="367"/>
            <p14:sldId id="368"/>
            <p14:sldId id="372"/>
            <p14:sldId id="292"/>
            <p14:sldId id="370"/>
            <p14:sldId id="276"/>
            <p14:sldId id="293"/>
            <p14:sldId id="359"/>
            <p14:sldId id="259"/>
            <p14:sldId id="360"/>
            <p14:sldId id="361"/>
            <p14:sldId id="362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05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019" autoAdjust="0"/>
  </p:normalViewPr>
  <p:slideViewPr>
    <p:cSldViewPr snapToGrid="0" showGuides="1">
      <p:cViewPr varScale="1">
        <p:scale>
          <a:sx n="70" d="100"/>
          <a:sy n="70" d="100"/>
        </p:scale>
        <p:origin x="660" y="60"/>
      </p:cViewPr>
      <p:guideLst>
        <p:guide orient="horz" pos="2160"/>
        <p:guide pos="38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 1: Guessing game</a:t>
            </a:r>
            <a:endParaRPr lang="en-US" b="0" dirty="0"/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play:</a:t>
            </a:r>
            <a:endParaRPr lang="en-US" b="0" dirty="0"/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(dance, sing, play football). T shows on the screen and let Ss guess the activities which are behind those squares.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team that has the right answer will get 1 point, if they guess wrong they lose their turn, and give a turn to the next team.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asks questions with some Ss “what can you do?” - Ss answer “ I can (dance)”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128E-1E98-4172-80A6-9FF23913D290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 1: Guessing game</a:t>
            </a:r>
            <a:endParaRPr lang="en-US" b="0" dirty="0"/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play:</a:t>
            </a:r>
            <a:endParaRPr lang="en-US" b="0" dirty="0"/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(dance, sing, play football). T shows on the screen and let Ss guess the activities which are behind those squares.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team that has the right answer will get 1 point, if they guess wrong they lose their turn, and give a turn to the next team.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asks questions with some Ss “what can you do?” - Ss answer “ I can (dance)”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EF18128E-1E98-4172-80A6-9FF23913D29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 introduces new words (hippo, elephant, crocodile) (showing picture on the screen)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 pronounces those words (the words will appear after the pictures)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the whole class to read loudly, have students read in chorus, then in groups and individuals. (each word 2-3 times).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After having all the words on the screen, have students read in chorus, then in groups and individuals.</a:t>
            </a:r>
            <a:endParaRPr sz="1200" b="0" i="0" u="none" strike="noStrik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 1: Guessing game</a:t>
            </a:r>
            <a:endParaRPr lang="en-US" b="0" dirty="0"/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play:</a:t>
            </a:r>
            <a:endParaRPr lang="en-US" b="0" dirty="0"/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(dance, sing, play football). T shows on the screen and let Ss guess the activities which are behind those squares.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team that has the right answer will get 1 point, if they guess wrong they lose their turn, and give a turn to the next team.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asks questions with some Ss “what can you do?” - Ss answer “ I can (dance)”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EF18128E-1E98-4172-80A6-9FF23913D29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6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20.png"/><Relationship Id="rId9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othilinhsan.my.canva.site/tr-ch-i-gh-p-i-t-v-ng-find-the-matc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othilinhsan.my.canva.site/dagwim6llh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7620001" y="6172200"/>
            <a:ext cx="518091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kumimoji="0" lang="en-US" sz="3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524000" y="2058892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UNIT 4: Our free time activities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385104" y="4217763"/>
            <a:ext cx="9144000" cy="7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Lesson  1</a:t>
            </a:r>
            <a:r>
              <a:rPr kumimoji="0" lang="vi-V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Part 1,2,3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77" y="455294"/>
            <a:ext cx="6915910" cy="1176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12" y="1631924"/>
            <a:ext cx="11909503" cy="4951094"/>
          </a:xfrm>
          <a:prstGeom prst="rect">
            <a:avLst/>
          </a:prstGeom>
        </p:spPr>
      </p:pic>
      <p:pic>
        <p:nvPicPr>
          <p:cNvPr id="2" name="unit-4-lesson-1-ex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0709" y="25209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742"/>
            <a:ext cx="4499238" cy="932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491" y="4302701"/>
            <a:ext cx="6503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 like + Ving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659757" y="1494263"/>
            <a:ext cx="10424555" cy="193473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What do you like doing in your free time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742"/>
            <a:ext cx="4499238" cy="932769"/>
          </a:xfrm>
          <a:prstGeom prst="rect">
            <a:avLst/>
          </a:prstGeom>
        </p:spPr>
      </p:pic>
      <p:sp>
        <p:nvSpPr>
          <p:cNvPr id="9" name="Thought Bubble: Cloud 8"/>
          <p:cNvSpPr/>
          <p:nvPr/>
        </p:nvSpPr>
        <p:spPr>
          <a:xfrm>
            <a:off x="1839671" y="1096994"/>
            <a:ext cx="5319133" cy="2648117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What do you like doing in your free time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9671" y="4579462"/>
            <a:ext cx="6144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 like </a:t>
            </a:r>
            <a:r>
              <a:rPr kumimoji="0" lang="en-US" sz="44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watching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 cartoon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134" y="4500602"/>
            <a:ext cx="2644439" cy="18332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134" y="1268012"/>
            <a:ext cx="2644439" cy="2477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21" y="-48563"/>
            <a:ext cx="4584636" cy="14509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865049" y="857958"/>
            <a:ext cx="4888658" cy="257104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What do you like doing in your free time 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2178" y="3585689"/>
            <a:ext cx="39020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 like 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663" y="1154613"/>
            <a:ext cx="2521694" cy="1666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076" y="4629801"/>
            <a:ext cx="2732281" cy="1746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544" y="4825839"/>
            <a:ext cx="2417471" cy="1813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190" y="3996338"/>
            <a:ext cx="2417471" cy="2417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405" y="1557480"/>
            <a:ext cx="2563387" cy="192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06435" y="1700934"/>
            <a:ext cx="6068291" cy="26078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5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Guessing  GAME</a:t>
            </a:r>
            <a:endParaRPr lang="en-US" sz="5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hlinkClick r:id="rId4" action="ppaction://hlinkf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>
          <a:blip r:embed="rId4"/>
          <a:srcRect t="5000" b="5000"/>
          <a:stretch>
            <a:fillRect/>
          </a:stretch>
        </p:blipFill>
        <p:spPr>
          <a:xfrm>
            <a:off x="3553789" y="504484"/>
            <a:ext cx="6063094" cy="545678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3476997" y="457185"/>
            <a:ext cx="3455666" cy="2308942"/>
          </a:xfrm>
          <a:prstGeom prst="rect">
            <a:avLst/>
          </a:prstGeom>
          <a:solidFill>
            <a:srgbClr val="99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1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0" name="Google Shape;120;p4"/>
          <p:cNvSpPr/>
          <p:nvPr/>
        </p:nvSpPr>
        <p:spPr>
          <a:xfrm rot="-1357722">
            <a:off x="6805553" y="-60564"/>
            <a:ext cx="3123165" cy="2744422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2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1" name="Google Shape;121;p4"/>
          <p:cNvSpPr/>
          <p:nvPr/>
        </p:nvSpPr>
        <p:spPr>
          <a:xfrm rot="616279">
            <a:off x="7505426" y="1987362"/>
            <a:ext cx="3033184" cy="238338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5</a:t>
            </a:r>
            <a:endParaRPr sz="4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2" name="Google Shape;122;p4"/>
          <p:cNvSpPr/>
          <p:nvPr/>
        </p:nvSpPr>
        <p:spPr>
          <a:xfrm rot="1000089">
            <a:off x="3462573" y="1919504"/>
            <a:ext cx="3074860" cy="2851150"/>
          </a:xfrm>
          <a:prstGeom prst="rect">
            <a:avLst/>
          </a:prstGeom>
          <a:solidFill>
            <a:srgbClr val="99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4</a:t>
            </a:r>
            <a:endParaRPr sz="4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3" name="Google Shape;123;p4"/>
          <p:cNvSpPr/>
          <p:nvPr/>
        </p:nvSpPr>
        <p:spPr>
          <a:xfrm rot="1349026">
            <a:off x="6585032" y="3888232"/>
            <a:ext cx="3313747" cy="2428439"/>
          </a:xfrm>
          <a:prstGeom prst="rect">
            <a:avLst/>
          </a:prstGeom>
          <a:solidFill>
            <a:srgbClr val="3333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6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5" name="Google Shape;125;p4"/>
          <p:cNvSpPr/>
          <p:nvPr/>
        </p:nvSpPr>
        <p:spPr>
          <a:xfrm rot="1919344">
            <a:off x="5802114" y="1926008"/>
            <a:ext cx="2587838" cy="2154641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3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pic>
        <p:nvPicPr>
          <p:cNvPr id="126" name="Google Shape;126;p4" descr="interrogacao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526591" y="3771826"/>
            <a:ext cx="3542612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>
          <a:blip r:embed="rId4"/>
          <a:srcRect l="19857" r="19857"/>
          <a:stretch>
            <a:fillRect/>
          </a:stretch>
        </p:blipFill>
        <p:spPr>
          <a:xfrm>
            <a:off x="3064390" y="510415"/>
            <a:ext cx="6063094" cy="545678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6096000" y="-21633"/>
            <a:ext cx="3615337" cy="2308942"/>
          </a:xfrm>
          <a:prstGeom prst="rect">
            <a:avLst/>
          </a:prstGeom>
          <a:solidFill>
            <a:srgbClr val="99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1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0" name="Google Shape;120;p4"/>
          <p:cNvSpPr/>
          <p:nvPr/>
        </p:nvSpPr>
        <p:spPr>
          <a:xfrm rot="-1357722">
            <a:off x="2691006" y="40034"/>
            <a:ext cx="3593553" cy="2141893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2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1" name="Google Shape;121;p4"/>
          <p:cNvSpPr/>
          <p:nvPr/>
        </p:nvSpPr>
        <p:spPr>
          <a:xfrm rot="616279">
            <a:off x="4994148" y="1545943"/>
            <a:ext cx="3122882" cy="2671283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5</a:t>
            </a:r>
            <a:endParaRPr sz="4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2" name="Google Shape;122;p4"/>
          <p:cNvSpPr/>
          <p:nvPr/>
        </p:nvSpPr>
        <p:spPr>
          <a:xfrm rot="1000089">
            <a:off x="7325686" y="1921326"/>
            <a:ext cx="3074860" cy="2851150"/>
          </a:xfrm>
          <a:prstGeom prst="rect">
            <a:avLst/>
          </a:prstGeom>
          <a:solidFill>
            <a:srgbClr val="99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4</a:t>
            </a:r>
            <a:endParaRPr sz="4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3" name="Google Shape;123;p4"/>
          <p:cNvSpPr/>
          <p:nvPr/>
        </p:nvSpPr>
        <p:spPr>
          <a:xfrm rot="1349026">
            <a:off x="5961499" y="3933479"/>
            <a:ext cx="3506464" cy="2428439"/>
          </a:xfrm>
          <a:prstGeom prst="rect">
            <a:avLst/>
          </a:prstGeom>
          <a:solidFill>
            <a:srgbClr val="3333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6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5" name="Google Shape;125;p4"/>
          <p:cNvSpPr/>
          <p:nvPr/>
        </p:nvSpPr>
        <p:spPr>
          <a:xfrm rot="846299">
            <a:off x="2701340" y="1772292"/>
            <a:ext cx="2810933" cy="239555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3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pic>
        <p:nvPicPr>
          <p:cNvPr id="126" name="Google Shape;126;p4" descr="interrogacao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893796" y="3763703"/>
            <a:ext cx="3335342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>
          <a:blip r:embed="rId4"/>
          <a:srcRect t="7449" b="7449"/>
          <a:stretch>
            <a:fillRect/>
          </a:stretch>
        </p:blipFill>
        <p:spPr>
          <a:xfrm>
            <a:off x="2893671" y="513637"/>
            <a:ext cx="6404533" cy="545034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6096000" y="-21633"/>
            <a:ext cx="3615337" cy="2308942"/>
          </a:xfrm>
          <a:prstGeom prst="rect">
            <a:avLst/>
          </a:prstGeom>
          <a:solidFill>
            <a:srgbClr val="99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1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0" name="Google Shape;120;p4"/>
          <p:cNvSpPr/>
          <p:nvPr/>
        </p:nvSpPr>
        <p:spPr>
          <a:xfrm rot="-1357722">
            <a:off x="4303793" y="1833250"/>
            <a:ext cx="3641104" cy="2743159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2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1" name="Google Shape;121;p4"/>
          <p:cNvSpPr/>
          <p:nvPr/>
        </p:nvSpPr>
        <p:spPr>
          <a:xfrm rot="616279">
            <a:off x="2779693" y="-64544"/>
            <a:ext cx="3686458" cy="2671283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5</a:t>
            </a:r>
            <a:endParaRPr sz="4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2" name="Google Shape;122;p4"/>
          <p:cNvSpPr/>
          <p:nvPr/>
        </p:nvSpPr>
        <p:spPr>
          <a:xfrm rot="1000089">
            <a:off x="6238403" y="3836727"/>
            <a:ext cx="3281980" cy="2484718"/>
          </a:xfrm>
          <a:prstGeom prst="rect">
            <a:avLst/>
          </a:prstGeom>
          <a:solidFill>
            <a:srgbClr val="99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4</a:t>
            </a:r>
            <a:endParaRPr sz="4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3" name="Google Shape;123;p4"/>
          <p:cNvSpPr/>
          <p:nvPr/>
        </p:nvSpPr>
        <p:spPr>
          <a:xfrm rot="1349026">
            <a:off x="7102379" y="2077214"/>
            <a:ext cx="3506464" cy="2933295"/>
          </a:xfrm>
          <a:prstGeom prst="rect">
            <a:avLst/>
          </a:prstGeom>
          <a:solidFill>
            <a:srgbClr val="3333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6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5" name="Google Shape;125;p4"/>
          <p:cNvSpPr/>
          <p:nvPr/>
        </p:nvSpPr>
        <p:spPr>
          <a:xfrm rot="846299">
            <a:off x="2681802" y="1930225"/>
            <a:ext cx="2810933" cy="22352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3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pic>
        <p:nvPicPr>
          <p:cNvPr id="126" name="Google Shape;126;p4" descr="interrogacao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887657" y="3763703"/>
            <a:ext cx="3460492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>
          <a:blip r:embed="rId4"/>
          <a:srcRect t="10418" b="10418"/>
          <a:stretch>
            <a:fillRect/>
          </a:stretch>
        </p:blipFill>
        <p:spPr>
          <a:xfrm>
            <a:off x="2893671" y="513637"/>
            <a:ext cx="6404533" cy="545034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4476584" y="1892367"/>
            <a:ext cx="3455666" cy="2308942"/>
          </a:xfrm>
          <a:prstGeom prst="rect">
            <a:avLst/>
          </a:prstGeom>
          <a:solidFill>
            <a:srgbClr val="99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1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0" name="Google Shape;120;p4"/>
          <p:cNvSpPr/>
          <p:nvPr/>
        </p:nvSpPr>
        <p:spPr>
          <a:xfrm rot="-1357722">
            <a:off x="6668187" y="2116033"/>
            <a:ext cx="3467306" cy="2357323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2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1" name="Google Shape;121;p4"/>
          <p:cNvSpPr/>
          <p:nvPr/>
        </p:nvSpPr>
        <p:spPr>
          <a:xfrm rot="616279">
            <a:off x="2673412" y="1976216"/>
            <a:ext cx="2858618" cy="196754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5</a:t>
            </a:r>
            <a:endParaRPr sz="4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2" name="Google Shape;122;p4"/>
          <p:cNvSpPr/>
          <p:nvPr/>
        </p:nvSpPr>
        <p:spPr>
          <a:xfrm rot="1000089">
            <a:off x="6261842" y="3847481"/>
            <a:ext cx="3281980" cy="2484718"/>
          </a:xfrm>
          <a:prstGeom prst="rect">
            <a:avLst/>
          </a:prstGeom>
          <a:solidFill>
            <a:srgbClr val="99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4</a:t>
            </a:r>
            <a:endParaRPr sz="4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3" name="Google Shape;123;p4"/>
          <p:cNvSpPr/>
          <p:nvPr/>
        </p:nvSpPr>
        <p:spPr>
          <a:xfrm rot="654562">
            <a:off x="5595129" y="65636"/>
            <a:ext cx="3710710" cy="2566408"/>
          </a:xfrm>
          <a:prstGeom prst="rect">
            <a:avLst/>
          </a:prstGeom>
          <a:solidFill>
            <a:srgbClr val="3333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6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25" name="Google Shape;125;p4"/>
          <p:cNvSpPr/>
          <p:nvPr/>
        </p:nvSpPr>
        <p:spPr>
          <a:xfrm rot="20853822">
            <a:off x="2846995" y="153531"/>
            <a:ext cx="3152312" cy="2262462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3</a:t>
            </a:r>
            <a:endParaRPr sz="4400" b="1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pic>
        <p:nvPicPr>
          <p:cNvPr id="126" name="Google Shape;126;p4" descr="interrogacao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887657" y="3763703"/>
            <a:ext cx="3619804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;p2"/>
          <p:cNvSpPr/>
          <p:nvPr/>
        </p:nvSpPr>
        <p:spPr>
          <a:xfrm>
            <a:off x="0" y="63703"/>
            <a:ext cx="3276600" cy="58078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" panose="02070603080606020203"/>
                <a:ea typeface="Bodoni" panose="02070603080606020203"/>
                <a:cs typeface="Bodoni" panose="02070603080606020203"/>
                <a:sym typeface="Bodoni" panose="02070603080606020203"/>
              </a:rPr>
              <a:t>Warm-up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doni" panose="02070603080606020203"/>
              <a:ea typeface="Bodoni" panose="02070603080606020203"/>
              <a:cs typeface="Bodoni" panose="02070603080606020203"/>
              <a:sym typeface="Bodoni" panose="02070603080606020203"/>
            </a:endParaRPr>
          </a:p>
        </p:txBody>
      </p:sp>
      <p:pic>
        <p:nvPicPr>
          <p:cNvPr id="5" name="y2mate--Head-Shoulders-Knees-Toes-Exercise-Song-For-Kids_108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95" y="972185"/>
            <a:ext cx="11844655" cy="595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/>
        </p:nvSpPr>
        <p:spPr>
          <a:xfrm>
            <a:off x="2982583" y="5365483"/>
            <a:ext cx="690187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Watch a cartoon</a:t>
            </a:r>
            <a:endParaRPr sz="75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25437" y="246062"/>
            <a:ext cx="3309937" cy="6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99" y="935037"/>
            <a:ext cx="7672038" cy="4324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/>
        </p:nvSpPr>
        <p:spPr>
          <a:xfrm>
            <a:off x="2977375" y="5301982"/>
            <a:ext cx="6445405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Play the violin</a:t>
            </a: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72" name="Google Shape;172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3838" y="309563"/>
            <a:ext cx="3309937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8" descr="Elephant Cartoon - Posts | Facebook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458" y="1103971"/>
            <a:ext cx="8019059" cy="4170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6565" y="195263"/>
            <a:ext cx="7919390" cy="1450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0" y="1816016"/>
            <a:ext cx="11944280" cy="4350608"/>
          </a:xfrm>
          <a:prstGeom prst="rect">
            <a:avLst/>
          </a:prstGeom>
        </p:spPr>
      </p:pic>
      <p:pic>
        <p:nvPicPr>
          <p:cNvPr id="5" name="unit-4-lesson-1-ex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4928" y="0"/>
            <a:ext cx="816739" cy="816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4938" y="195263"/>
            <a:ext cx="3309937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3211551" y="5080407"/>
            <a:ext cx="636977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Go for a walk </a:t>
            </a: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884238"/>
            <a:ext cx="8296507" cy="4301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4938" y="195263"/>
            <a:ext cx="3309937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2542479" y="5253070"/>
            <a:ext cx="7394551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Water the flower</a:t>
            </a: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479" y="1204332"/>
            <a:ext cx="7761248" cy="3939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4938" y="195263"/>
            <a:ext cx="3309937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2999679" y="5416282"/>
            <a:ext cx="7063409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Surf the Internet</a:t>
            </a: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679" y="808464"/>
            <a:ext cx="7382106" cy="4406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06435" y="1700934"/>
            <a:ext cx="6639370" cy="30494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vi-VN" altLang="en-US" sz="5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anose="02020603050405020304" pitchFamily="18" charset="0"/>
                <a:hlinkClick r:id="rId4" action="ppaction://hlinkfile"/>
              </a:rPr>
              <a:t>find the match</a:t>
            </a:r>
            <a:endParaRPr lang="vi-VN" altLang="en-US" sz="5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Google Shape;103;p2"/>
          <p:cNvSpPr/>
          <p:nvPr/>
        </p:nvSpPr>
        <p:spPr>
          <a:xfrm>
            <a:off x="0" y="63703"/>
            <a:ext cx="3276600" cy="58078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" panose="02070603080606020203"/>
                <a:ea typeface="Bodoni" panose="02070603080606020203"/>
                <a:cs typeface="Bodoni" panose="02070603080606020203"/>
                <a:sym typeface="Bodoni" panose="02070603080606020203"/>
              </a:rPr>
              <a:t>Warm-up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doni" panose="02070603080606020203"/>
              <a:ea typeface="Bodoni" panose="02070603080606020203"/>
              <a:cs typeface="Bodoni" panose="02070603080606020203"/>
              <a:sym typeface="Bodoni" panose="0207060308060602020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379</Words>
  <Application>Microsoft Office PowerPoint</Application>
  <PresentationFormat>Widescreen</PresentationFormat>
  <Paragraphs>66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Calibri</vt:lpstr>
      <vt:lpstr>Bodoni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hoanganhtran1995@outlook.com</dc:creator>
  <cp:lastModifiedBy>Admin</cp:lastModifiedBy>
  <cp:revision>17</cp:revision>
  <dcterms:created xsi:type="dcterms:W3CDTF">2021-05-15T02:04:00Z</dcterms:created>
  <dcterms:modified xsi:type="dcterms:W3CDTF">2025-08-16T09:58:02Z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F56AD3C211234C00ACAD5620D66EED5B_13</vt:lpwstr>
  </property>
  <property fmtid="{D5CDD505-2E9C-101B-9397-08002B2CF9AE}" pid="3" name="KSOProductBuildVer">
    <vt:lpwstr>1033-12.2.0.21179</vt:lpwstr>
  </property>
</Properties>
</file>