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62" r:id="rId2"/>
    <p:sldId id="361" r:id="rId3"/>
    <p:sldId id="370" r:id="rId4"/>
    <p:sldId id="372" r:id="rId5"/>
    <p:sldId id="371" r:id="rId6"/>
    <p:sldId id="422" r:id="rId7"/>
    <p:sldId id="423" r:id="rId8"/>
    <p:sldId id="424" r:id="rId9"/>
    <p:sldId id="425" r:id="rId10"/>
    <p:sldId id="435" r:id="rId11"/>
    <p:sldId id="367" r:id="rId12"/>
    <p:sldId id="373" r:id="rId13"/>
    <p:sldId id="426" r:id="rId14"/>
    <p:sldId id="427" r:id="rId15"/>
    <p:sldId id="43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FCA36-480D-4DA5-8D4F-C635AFDCA0F9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DF1BB-804D-4DF7-A823-DF8DEF6D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5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0FE4B-0785-550E-DBF9-C5657E8B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2" y="1714260"/>
            <a:ext cx="7849695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40040-8538-3DA9-610B-F725699D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01" y="506632"/>
            <a:ext cx="6926538" cy="58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D3CAD-C09A-A69B-F2AA-585391646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" y="812037"/>
            <a:ext cx="9054767" cy="49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B45D8-CC0E-5BAE-D50E-5D6C432CD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5" y="1440538"/>
            <a:ext cx="7987550" cy="39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43A11-2A78-EAD7-60A7-F6E24E0A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71" y="268636"/>
            <a:ext cx="7012057" cy="63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5AEF0-454A-703F-4E45-5C9151BB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61" y="503893"/>
            <a:ext cx="8065678" cy="58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E7FB19-96A5-679E-8582-5B67D3A3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58" y="751382"/>
            <a:ext cx="8284884" cy="55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2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5624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tx1"/>
                </a:solidFill>
              </a:rPr>
              <a:t>Trò chơi gợi ý: Điêu khắc đình làng</a:t>
            </a:r>
          </a:p>
          <a:p>
            <a:r>
              <a:rPr lang="vi-VN" sz="2400" dirty="0">
                <a:solidFill>
                  <a:schemeClr val="tx1"/>
                </a:solidFill>
              </a:rPr>
              <a:t>(Thực hiện video clip chiếu các tác phẩm điêu khắc đình làng).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Mục đích: </a:t>
            </a:r>
            <a:r>
              <a:rPr lang="vi-VN" sz="2400" dirty="0">
                <a:solidFill>
                  <a:schemeClr val="tx1"/>
                </a:solidFill>
              </a:rPr>
              <a:t>Học sinh nhận biết ban đầu về điêu khắc đình làng.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Cách chơi:</a:t>
            </a:r>
          </a:p>
          <a:p>
            <a:r>
              <a:rPr lang="vi-VN" sz="2400" dirty="0">
                <a:solidFill>
                  <a:schemeClr val="tx1"/>
                </a:solidFill>
              </a:rPr>
              <a:t>Trong 1 phút, học sinh lựa chọn được những tác phẩm điêu khắc đình làng được chiếu trên video clip.</a:t>
            </a:r>
          </a:p>
          <a:p>
            <a:r>
              <a:rPr lang="vi-VN" sz="2400" dirty="0">
                <a:solidFill>
                  <a:schemeClr val="tx1"/>
                </a:solidFill>
              </a:rPr>
              <a:t>Chọn 5 học sinh có số kết quả và mô tả chính xác để khen thưởng.</a:t>
            </a:r>
          </a:p>
          <a:p>
            <a:r>
              <a:rPr lang="vi-VN" sz="2400" dirty="0">
                <a:solidFill>
                  <a:schemeClr val="tx1"/>
                </a:solidFill>
              </a:rPr>
              <a:t>GV có thể lồng ghép việc giải thích thế nào là điêu khắc đình làng một cách đơn giản.</a:t>
            </a:r>
          </a:p>
        </p:txBody>
      </p:sp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7B30D0-709D-A085-95D2-E22815FA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55" y="1166193"/>
            <a:ext cx="8422490" cy="51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A66158-2613-DC76-6E07-40E8157B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8" y="426196"/>
            <a:ext cx="8832504" cy="2780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7834E4-9C7F-13F1-C1F6-6F8792266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69" y="3207026"/>
            <a:ext cx="6743601" cy="31018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C68F58-752D-3C29-D5DB-8872C54CA41C}"/>
              </a:ext>
            </a:extLst>
          </p:cNvPr>
          <p:cNvSpPr txBox="1"/>
          <p:nvPr/>
        </p:nvSpPr>
        <p:spPr>
          <a:xfrm>
            <a:off x="265044" y="6308911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3. </a:t>
            </a:r>
            <a:r>
              <a:rPr lang="en-US" sz="1600" i="1" dirty="0" err="1"/>
              <a:t>Đánh</a:t>
            </a:r>
            <a:r>
              <a:rPr lang="en-US" sz="1600" i="1" dirty="0"/>
              <a:t> </a:t>
            </a:r>
            <a:r>
              <a:rPr lang="en-US" sz="1600" i="1" dirty="0" err="1"/>
              <a:t>nhau</a:t>
            </a:r>
            <a:r>
              <a:rPr lang="en-US" sz="1600" i="1" dirty="0"/>
              <a:t> </a:t>
            </a:r>
            <a:r>
              <a:rPr lang="en-US" sz="1600" i="1" dirty="0" err="1"/>
              <a:t>với</a:t>
            </a:r>
            <a:r>
              <a:rPr lang="en-US" sz="1600" i="1" dirty="0"/>
              <a:t> </a:t>
            </a:r>
            <a:r>
              <a:rPr lang="en-US" sz="1600" i="1" dirty="0" err="1"/>
              <a:t>hổ</a:t>
            </a:r>
            <a:r>
              <a:rPr lang="en-US" sz="1600" i="1" dirty="0"/>
              <a:t>,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khắc</a:t>
            </a:r>
            <a:r>
              <a:rPr lang="en-US" sz="1600" dirty="0"/>
              <a:t> </a:t>
            </a:r>
            <a:r>
              <a:rPr lang="en-US" sz="1600" dirty="0" err="1"/>
              <a:t>gỗ</a:t>
            </a:r>
            <a:r>
              <a:rPr lang="en-US" sz="1600" dirty="0"/>
              <a:t>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Chảy</a:t>
            </a:r>
            <a:r>
              <a:rPr lang="en-US" sz="1600" dirty="0"/>
              <a:t>, </a:t>
            </a:r>
            <a:r>
              <a:rPr lang="en-US" sz="1600" dirty="0" err="1"/>
              <a:t>xã</a:t>
            </a:r>
            <a:r>
              <a:rPr lang="en-US" sz="1600" dirty="0"/>
              <a:t> </a:t>
            </a:r>
            <a:r>
              <a:rPr lang="en-US" sz="1600" dirty="0" err="1"/>
              <a:t>Liêm</a:t>
            </a:r>
            <a:r>
              <a:rPr lang="en-US" sz="1600" dirty="0"/>
              <a:t> </a:t>
            </a:r>
            <a:r>
              <a:rPr lang="en-US" sz="1600" dirty="0" err="1"/>
              <a:t>Thuận</a:t>
            </a:r>
            <a:r>
              <a:rPr lang="en-US" sz="1600" dirty="0"/>
              <a:t>, </a:t>
            </a:r>
            <a:r>
              <a:rPr lang="en-US" sz="1600" dirty="0" err="1"/>
              <a:t>huyện</a:t>
            </a:r>
            <a:r>
              <a:rPr lang="en-US" sz="1600" dirty="0"/>
              <a:t> Thanh </a:t>
            </a:r>
            <a:r>
              <a:rPr lang="en-US" sz="1600" dirty="0" err="1"/>
              <a:t>Liêm</a:t>
            </a:r>
            <a:r>
              <a:rPr lang="en-US" sz="1600" dirty="0"/>
              <a:t>, </a:t>
            </a:r>
            <a:r>
              <a:rPr lang="en-US" sz="1600" dirty="0" err="1"/>
              <a:t>tỉnh</a:t>
            </a:r>
            <a:r>
              <a:rPr lang="en-US" sz="1600" dirty="0"/>
              <a:t> Hà Nam </a:t>
            </a:r>
            <a:r>
              <a:rPr lang="vi-VN" sz="1600" dirty="0">
                <a:solidFill>
                  <a:schemeClr val="tx1"/>
                </a:solidFill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DBBE7-A9A8-4391-AE6D-3268A9800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6752"/>
            <a:ext cx="9135750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EE7167-6651-788E-5667-4ACB30DF9403}"/>
              </a:ext>
            </a:extLst>
          </p:cNvPr>
          <p:cNvSpPr txBox="1"/>
          <p:nvPr/>
        </p:nvSpPr>
        <p:spPr>
          <a:xfrm>
            <a:off x="291548" y="5504074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4. </a:t>
            </a:r>
            <a:r>
              <a:rPr lang="en-US" sz="1600" i="1" dirty="0" err="1">
                <a:solidFill>
                  <a:schemeClr val="tx1"/>
                </a:solidFill>
              </a:rPr>
              <a:t>Chuốc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rượu</a:t>
            </a:r>
            <a:r>
              <a:rPr lang="en-US" sz="1600" i="1" dirty="0"/>
              <a:t>,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khắc</a:t>
            </a:r>
            <a:r>
              <a:rPr lang="en-US" sz="1600" dirty="0"/>
              <a:t> </a:t>
            </a:r>
            <a:r>
              <a:rPr lang="en-US" sz="1600" dirty="0" err="1"/>
              <a:t>gỗ</a:t>
            </a:r>
            <a:r>
              <a:rPr lang="en-US" sz="1600" dirty="0"/>
              <a:t> ở </a:t>
            </a:r>
            <a:r>
              <a:rPr lang="en-US" sz="1600" dirty="0" err="1"/>
              <a:t>đình</a:t>
            </a:r>
            <a:r>
              <a:rPr lang="en-US" sz="1600" dirty="0"/>
              <a:t> Hoàng </a:t>
            </a:r>
            <a:r>
              <a:rPr lang="en-US" sz="1600" dirty="0" err="1"/>
              <a:t>Xá</a:t>
            </a:r>
            <a:r>
              <a:rPr lang="en-US" sz="1600" dirty="0"/>
              <a:t>,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trấn</a:t>
            </a:r>
            <a:r>
              <a:rPr lang="en-US" sz="1600" dirty="0"/>
              <a:t> Vân </a:t>
            </a:r>
            <a:r>
              <a:rPr lang="en-US" sz="1600" dirty="0" err="1"/>
              <a:t>Đình</a:t>
            </a:r>
            <a:r>
              <a:rPr lang="en-US" sz="1600" dirty="0"/>
              <a:t>, </a:t>
            </a:r>
            <a:r>
              <a:rPr lang="en-US" sz="1600" dirty="0" err="1"/>
              <a:t>huyện</a:t>
            </a:r>
            <a:r>
              <a:rPr lang="en-US" sz="1600" dirty="0"/>
              <a:t> </a:t>
            </a:r>
            <a:r>
              <a:rPr lang="en-US" sz="1600" dirty="0" err="1"/>
              <a:t>Ứng</a:t>
            </a:r>
            <a:r>
              <a:rPr lang="en-US" sz="1600" dirty="0"/>
              <a:t> </a:t>
            </a:r>
            <a:r>
              <a:rPr lang="en-US" sz="1600" dirty="0" err="1"/>
              <a:t>Hòa</a:t>
            </a:r>
            <a:r>
              <a:rPr lang="en-US" sz="1600" dirty="0"/>
              <a:t>, Hà </a:t>
            </a:r>
            <a:r>
              <a:rPr lang="en-US" sz="1600" dirty="0" err="1"/>
              <a:t>Nội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93657-7646-3837-56D2-ADA4DE56104E}"/>
              </a:ext>
            </a:extLst>
          </p:cNvPr>
          <p:cNvSpPr txBox="1"/>
          <p:nvPr/>
        </p:nvSpPr>
        <p:spPr>
          <a:xfrm>
            <a:off x="715618" y="646040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3D909-BAF1-5072-936B-52E14DC55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95" y="643904"/>
            <a:ext cx="7653389" cy="4269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319473" y="5111715"/>
            <a:ext cx="8136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chemeClr val="tx1"/>
                </a:solidFill>
              </a:rPr>
              <a:t>5. </a:t>
            </a:r>
            <a:r>
              <a:rPr lang="vi-VN" sz="1600" i="1" dirty="0">
                <a:solidFill>
                  <a:schemeClr val="tx1"/>
                </a:solidFill>
              </a:rPr>
              <a:t>Người cầm dao nắm đuôi nghê</a:t>
            </a:r>
            <a:r>
              <a:rPr lang="vi-VN" sz="1600" dirty="0">
                <a:solidFill>
                  <a:schemeClr val="tx1"/>
                </a:solidFill>
              </a:rPr>
              <a:t>, chạm khắc gỗ ở đền vua Đinh, xã Trường Yên huyện Hoa Lư tỉnh Ninh Bình</a:t>
            </a:r>
          </a:p>
        </p:txBody>
      </p:sp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319473" y="5111715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6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ông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chèo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thuyền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bắt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cá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Nội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Giang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5786E-1E2B-D396-8BB3-10D7173C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1161510"/>
            <a:ext cx="8136835" cy="36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548991" y="5369339"/>
            <a:ext cx="292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7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Thiếu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nữ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Hương</a:t>
            </a:r>
            <a:r>
              <a:rPr lang="en-US" sz="1600" dirty="0"/>
              <a:t> </a:t>
            </a:r>
            <a:r>
              <a:rPr lang="en-US" sz="1600" dirty="0" err="1"/>
              <a:t>Lộc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>
                <a:solidFill>
                  <a:schemeClr val="tx1"/>
                </a:solidFill>
              </a:rPr>
              <a:t>Nam </a:t>
            </a:r>
            <a:r>
              <a:rPr lang="en-US" sz="1600" dirty="0" err="1">
                <a:solidFill>
                  <a:schemeClr val="tx1"/>
                </a:solidFill>
              </a:rPr>
              <a:t>Định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54476-7225-2873-12BA-9598EC83A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1" y="532836"/>
            <a:ext cx="2928202" cy="4477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19E71-8042-8E8B-DA09-C959F4251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184" y="591890"/>
            <a:ext cx="4950876" cy="4418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838C25-6800-3ADA-3031-968EDB248C87}"/>
              </a:ext>
            </a:extLst>
          </p:cNvPr>
          <p:cNvSpPr txBox="1"/>
          <p:nvPr/>
        </p:nvSpPr>
        <p:spPr>
          <a:xfrm>
            <a:off x="4097567" y="5369339"/>
            <a:ext cx="449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8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>
                <a:solidFill>
                  <a:schemeClr val="tx1"/>
                </a:solidFill>
              </a:rPr>
              <a:t>Hai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cầu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Thổ</a:t>
            </a:r>
            <a:r>
              <a:rPr lang="en-US" sz="1600" dirty="0"/>
              <a:t> Tang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Vĩnh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Phúc</a:t>
            </a:r>
            <a:endParaRPr lang="vi-V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1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548991" y="5369339"/>
            <a:ext cx="292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9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Hổ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tượng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ở </a:t>
            </a:r>
            <a:r>
              <a:rPr lang="en-US" sz="1600" dirty="0" err="1"/>
              <a:t>lăng</a:t>
            </a:r>
            <a:r>
              <a:rPr lang="en-US" sz="1600" dirty="0"/>
              <a:t> Lê </a:t>
            </a:r>
            <a:r>
              <a:rPr lang="en-US" sz="1600" dirty="0" err="1"/>
              <a:t>Lợi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>
                <a:solidFill>
                  <a:schemeClr val="tx1"/>
                </a:solidFill>
              </a:rPr>
              <a:t>Thanh </a:t>
            </a:r>
            <a:r>
              <a:rPr lang="en-US" sz="1600" dirty="0" err="1">
                <a:solidFill>
                  <a:schemeClr val="tx1"/>
                </a:solidFill>
              </a:rPr>
              <a:t>Hóa</a:t>
            </a:r>
            <a:endParaRPr lang="vi-VN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38C25-6800-3ADA-3031-968EDB248C87}"/>
              </a:ext>
            </a:extLst>
          </p:cNvPr>
          <p:cNvSpPr txBox="1"/>
          <p:nvPr/>
        </p:nvSpPr>
        <p:spPr>
          <a:xfrm>
            <a:off x="4097567" y="5369339"/>
            <a:ext cx="449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10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chim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đánh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trống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tượng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Phật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Tích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Ninh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0FA33-C60F-A44D-5FBD-7D65BAA66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9" y="591890"/>
            <a:ext cx="2862006" cy="4419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C96255-98AE-27D3-1A21-9A8F1B307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24" y="591890"/>
            <a:ext cx="3200847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</TotalTime>
  <Words>266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140</cp:revision>
  <dcterms:created xsi:type="dcterms:W3CDTF">2021-01-29T04:19:07Z</dcterms:created>
  <dcterms:modified xsi:type="dcterms:W3CDTF">2025-09-25T13:33:37Z</dcterms:modified>
</cp:coreProperties>
</file>