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av" ContentType="audio/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88" r:id="rId3"/>
    <p:sldId id="256" r:id="rId4"/>
    <p:sldId id="261" r:id="rId5"/>
    <p:sldId id="310" r:id="rId6"/>
    <p:sldId id="262" r:id="rId7"/>
    <p:sldId id="270" r:id="rId8"/>
    <p:sldId id="271" r:id="rId9"/>
    <p:sldId id="314" r:id="rId10"/>
    <p:sldId id="308" r:id="rId11"/>
    <p:sldId id="269" r:id="rId12"/>
    <p:sldId id="298" r:id="rId13"/>
    <p:sldId id="299" r:id="rId14"/>
    <p:sldId id="30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FFC538-2597-476F-8777-BCA5120DDFBF}">
          <p14:sldIdLst>
            <p14:sldId id="288"/>
            <p14:sldId id="256"/>
          </p14:sldIdLst>
        </p14:section>
        <p14:section name="Warm-up" id="{2214F3F4-2845-49C5-9FAC-8A0C77B6FD0B}">
          <p14:sldIdLst>
            <p14:sldId id="261"/>
            <p14:sldId id="310"/>
          </p14:sldIdLst>
        </p14:section>
        <p14:section name="Listen and chant" id="{F0DAE56A-85E4-44F7-9B30-495758122585}">
          <p14:sldIdLst>
            <p14:sldId id="262"/>
            <p14:sldId id="270"/>
          </p14:sldIdLst>
        </p14:section>
        <p14:section name="Listen and tick" id="{58FEADAA-2791-46DD-8C65-45F39A928C83}">
          <p14:sldIdLst>
            <p14:sldId id="271"/>
            <p14:sldId id="314"/>
          </p14:sldIdLst>
        </p14:section>
        <p14:section name="Look and trace" id="{27C6FD33-92F2-4D3A-AD71-847EEF8B2DE3}">
          <p14:sldIdLst/>
        </p14:section>
        <p14:section name="Game" id="{5104B3B2-DA5E-4800-8CAB-CCEEB3812321}">
          <p14:sldIdLst>
            <p14:sldId id="308"/>
          </p14:sldIdLst>
        </p14:section>
        <p14:section name="Wrap up" id="{7699F4D7-882D-441C-8DFE-54C512F945A8}">
          <p14:sldIdLst>
            <p14:sldId id="269"/>
            <p14:sldId id="298"/>
            <p14:sldId id="299"/>
            <p14:sldId id="3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5" autoAdjust="0"/>
    <p:restoredTop sz="95165" autoAdjust="0"/>
  </p:normalViewPr>
  <p:slideViewPr>
    <p:cSldViewPr snapToGrid="0">
      <p:cViewPr varScale="1">
        <p:scale>
          <a:sx n="76" d="100"/>
          <a:sy n="76" d="100"/>
        </p:scale>
        <p:origin x="72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85420767716534"/>
          <c:y val="2.578124841404722E-2"/>
          <c:w val="0.63229170767716536"/>
          <c:h val="0.948437503171905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91-48FA-849A-88BAEBF2FD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91-48FA-849A-88BAEBF2FD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91-48FA-849A-88BAEBF2FD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91-48FA-849A-88BAEBF2FD7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91-48FA-849A-88BAEBF2FD7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91-48FA-849A-88BAEBF2FD7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B91-48FA-849A-88BAEBF2FD7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B91-48FA-849A-88BAEBF2FD7F}"/>
              </c:ext>
            </c:extLst>
          </c:dPt>
          <c:cat>
            <c:strRef>
              <c:f>Sheet1!$A$2:$A$9</c:f>
              <c:strCache>
                <c:ptCount val="8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60-43D8-A57B-2866B3929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tmp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0.63338</cdr:x>
      <cdr:y>0.53297</cdr:y>
    </cdr:from>
    <cdr:to>
      <cdr:x>0.77467</cdr:x>
      <cdr:y>0.6378</cdr:y>
    </cdr:to>
    <cdr:pic>
      <cdr:nvPicPr>
        <cdr:cNvPr id="3" name="Picture 2" descr="A picture containing wheel, drawing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54D81CED-B4F5-464E-9F4B-82BCE3B7814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5148136" y="2887977"/>
          <a:ext cx="1148353" cy="568036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70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Repeat the words with TPR actions. Goodbye to the words.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536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C/c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i="1" dirty="0"/>
              <a:t>cake, car, cup, cat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C/c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45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unit 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Spinning Wheel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play the game spinning wheel in groups. When the wheel stops, say the picture. For example,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c, c (cup)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Click on </a:t>
            </a:r>
            <a:r>
              <a:rPr lang="en-US" i="1" dirty="0"/>
              <a:t>Start/Stop</a:t>
            </a:r>
            <a:r>
              <a:rPr lang="en-US" dirty="0"/>
              <a:t> to turn on and off the wheel.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91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Pupils will be able to chant and clap along.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 and clap along.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recording, have pupils listen, clap and chant along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</a:t>
            </a:r>
            <a:r>
              <a:rPr lang="en-US" baseline="0" dirty="0"/>
              <a:t> </a:t>
            </a:r>
            <a:r>
              <a:rPr lang="en-US" dirty="0"/>
              <a:t>Round 1. Have pupils listen and clap along.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+ Round 2. Have pupils listen and do the TPR actions with teacher.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Round 3. Have pupils listen and do the actions and chant along.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Repeat round 3 several times.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+ Revise the letter </a:t>
            </a:r>
            <a:r>
              <a:rPr lang="en-US" i="1" dirty="0"/>
              <a:t>C/c</a:t>
            </a:r>
            <a:r>
              <a:rPr lang="en-US" dirty="0"/>
              <a:t> by writing in the air.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chant and clap along in pairs.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chant along in pairs.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50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5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27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Revise the words and chant.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Spinning Wheel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play the game spinning wheel in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wheel stops, say the picture. For example,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c, c (cup)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0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2D3347-A685-7C3E-2A23-C0FEA63C47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9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38FB95-FEFD-86B3-2ACC-356955855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41070-8DF7-5BBF-E904-A618B829A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A05BA-0294-D3AA-1597-31E6643739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52A4D-F915-227C-5CDE-458AF6F89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F6A93-BAA3-253A-D3B4-E54C3D2FE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5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chart" Target="../charts/chart1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png"/><Relationship Id="rId10" Type="http://schemas.openxmlformats.org/officeDocument/2006/relationships/image" Target="../media/image14.tm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5.png"/><Relationship Id="rId5" Type="http://schemas.microsoft.com/office/2007/relationships/media" Target="../media/media3.mp3"/><Relationship Id="rId15" Type="http://schemas.openxmlformats.org/officeDocument/2006/relationships/image" Target="../media/image19.png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png"/><Relationship Id="rId5" Type="http://schemas.openxmlformats.org/officeDocument/2006/relationships/image" Target="../media/image20.tmp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nva.com/design/DAGzgBLl_o4/OlOPf8nFkgH0pdbZyd22kQ/edit?utm_content=DAGzgBLl_o4&amp;utm_campaign=designshare&amp;utm_medium=link2&amp;utm_source=sharebutt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ùi Liễu 0968142780">
            <a:extLst>
              <a:ext uri="{FF2B5EF4-FFF2-40B4-BE49-F238E27FC236}">
                <a16:creationId xmlns:a16="http://schemas.microsoft.com/office/drawing/2014/main" id="{5555E83D-D058-49E5-98B2-FC295872D5A1}"/>
              </a:ext>
            </a:extLst>
          </p:cNvPr>
          <p:cNvSpPr/>
          <p:nvPr/>
        </p:nvSpPr>
        <p:spPr>
          <a:xfrm>
            <a:off x="2362200" y="1388993"/>
            <a:ext cx="9233452" cy="3713093"/>
          </a:xfrm>
          <a:custGeom>
            <a:avLst/>
            <a:gdLst/>
            <a:ahLst/>
            <a:cxnLst/>
            <a:rect l="l" t="t" r="r" b="b"/>
            <a:pathLst>
              <a:path w="7315200" h="2157984">
                <a:moveTo>
                  <a:pt x="0" y="0"/>
                </a:moveTo>
                <a:lnTo>
                  <a:pt x="7315200" y="0"/>
                </a:lnTo>
                <a:lnTo>
                  <a:pt x="7315200" y="2157984"/>
                </a:lnTo>
                <a:lnTo>
                  <a:pt x="0" y="21579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0093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28" y="476775"/>
            <a:ext cx="7212452" cy="592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20" y="1269257"/>
            <a:ext cx="5956352" cy="3038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sz="10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6" y="4424911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5" y="476775"/>
            <a:ext cx="3864378" cy="5920647"/>
          </a:xfrm>
          <a:prstGeom prst="rect">
            <a:avLst/>
          </a:prstGeom>
          <a:solidFill>
            <a:srgbClr val="A6A6A6">
              <a:alpha val="498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8EF3321-2F2C-449A-9096-14ACAD4C0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CB8AE4D-5238-4AF1-9D0A-F166D780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597" y="1831757"/>
            <a:ext cx="3311672" cy="247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28" y="476775"/>
            <a:ext cx="7212452" cy="592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20" y="1269257"/>
            <a:ext cx="5956352" cy="3038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sz="10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6" y="4424911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5" y="476775"/>
            <a:ext cx="3864378" cy="5920647"/>
          </a:xfrm>
          <a:prstGeom prst="rect">
            <a:avLst/>
          </a:prstGeom>
          <a:solidFill>
            <a:srgbClr val="A6A6A6">
              <a:alpha val="498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86B3959F-A878-4A08-A01B-8F896A9D4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658" y="2399239"/>
            <a:ext cx="2783899" cy="190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29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28" y="476775"/>
            <a:ext cx="7212452" cy="592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20" y="1269257"/>
            <a:ext cx="5956352" cy="3038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sz="10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6" y="4424911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5" y="476775"/>
            <a:ext cx="3864378" cy="5920647"/>
          </a:xfrm>
          <a:prstGeom prst="rect">
            <a:avLst/>
          </a:prstGeom>
          <a:solidFill>
            <a:srgbClr val="A6A6A6">
              <a:alpha val="498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347F2047-219B-4A13-8877-0143F83B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39" y="2270805"/>
            <a:ext cx="3866540" cy="23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333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28" y="476775"/>
            <a:ext cx="7212452" cy="59206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20" y="1269257"/>
            <a:ext cx="5956352" cy="30389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sz="103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6" y="4424911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5" y="476775"/>
            <a:ext cx="3864378" cy="5920647"/>
          </a:xfrm>
          <a:prstGeom prst="rect">
            <a:avLst/>
          </a:prstGeom>
          <a:solidFill>
            <a:srgbClr val="A6A6A6">
              <a:alpha val="4980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8754205" y="1883857"/>
            <a:ext cx="2228850" cy="2697295"/>
            <a:chOff x="8754205" y="1883857"/>
            <a:chExt cx="2228850" cy="2697295"/>
          </a:xfrm>
        </p:grpSpPr>
        <p:sp>
          <p:nvSpPr>
            <p:cNvPr id="8" name="TextBox 7"/>
            <p:cNvSpPr txBox="1"/>
            <p:nvPr/>
          </p:nvSpPr>
          <p:spPr>
            <a:xfrm>
              <a:off x="8839204" y="3565484"/>
              <a:ext cx="2058865" cy="10156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6000" b="1">
                  <a:solidFill>
                    <a:srgbClr val="FF0000"/>
                  </a:solidFill>
                  <a:latin typeface=".VnAvant"/>
                </a:rPr>
                <a:t>c</a:t>
              </a:r>
              <a:r>
                <a:rPr sz="6000" b="1">
                  <a:latin typeface=".VnAvant"/>
                </a:rPr>
                <a:t>up</a:t>
              </a:r>
            </a:p>
          </p:txBody>
        </p:sp>
        <p:pic>
          <p:nvPicPr>
            <p:cNvPr id="9" name="Picture 8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754205" y="1883857"/>
              <a:ext cx="2228850" cy="1809754"/>
            </a:xfrm>
            <a:prstGeom prst="rect">
              <a:avLst/>
            </a:prstGeom>
            <a:effectLst>
              <a:glow rad="127000">
                <a:schemeClr val="accent1">
                  <a:alpha val="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472697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" y="0"/>
            <a:ext cx="12173968" cy="6858000"/>
          </a:xfrm>
          <a:prstGeom prst="rect">
            <a:avLst/>
          </a:prstGeom>
        </p:spPr>
      </p:pic>
      <p:sp>
        <p:nvSpPr>
          <p:cNvPr id="2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17" y="2277614"/>
            <a:ext cx="4703378" cy="458038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8150" y="3231932"/>
            <a:ext cx="3815906" cy="1834060"/>
          </a:xfrm>
        </p:spPr>
        <p:txBody>
          <a:bodyPr>
            <a:normAutofit/>
          </a:bodyPr>
          <a:lstStyle/>
          <a:p>
            <a:r>
              <a:rPr sz="4000" b="1"/>
              <a:t>Unit 2 - Lesson 2</a:t>
            </a:r>
            <a:br>
              <a:rPr sz="4000" b="1"/>
            </a:br>
            <a:r>
              <a:rPr sz="4000" b="1"/>
              <a:t>In the </a:t>
            </a:r>
            <a:br>
              <a:rPr sz="4000" b="1"/>
            </a:br>
            <a:r>
              <a:rPr sz="4000" b="1"/>
              <a:t>dining room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28" y="5123798"/>
            <a:ext cx="935426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85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91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72" y="2043656"/>
            <a:ext cx="6105199" cy="20310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sz="115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A93CC00-28CD-4A25-93CD-D6A60EE477C9}"/>
              </a:ext>
            </a:extLst>
          </p:cNvPr>
          <p:cNvGrpSpPr/>
          <p:nvPr/>
        </p:nvGrpSpPr>
        <p:grpSpPr>
          <a:xfrm>
            <a:off x="2031992" y="719663"/>
            <a:ext cx="8127996" cy="5418673"/>
            <a:chOff x="2031992" y="719663"/>
            <a:chExt cx="8127996" cy="5418673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98218AE8-08A9-487A-8C23-8922ACB50E1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9219146"/>
                </p:ext>
              </p:extLst>
            </p:nvPr>
          </p:nvGraphicFramePr>
          <p:xfrm>
            <a:off x="2031999" y="719664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F077866-7838-4E78-ACA7-76477D15072A}"/>
                </a:ext>
              </a:extLst>
            </p:cNvPr>
            <p:cNvSpPr/>
            <p:nvPr/>
          </p:nvSpPr>
          <p:spPr>
            <a:xfrm>
              <a:off x="3514166" y="847162"/>
              <a:ext cx="5163675" cy="5163675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9" name="Picture 8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E68A713-0910-4970-8AEA-06D5EB42D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870" y="1317812"/>
              <a:ext cx="892257" cy="792370"/>
            </a:xfrm>
            <a:prstGeom prst="rect">
              <a:avLst/>
            </a:prstGeom>
          </p:spPr>
        </p:pic>
        <p:pic>
          <p:nvPicPr>
            <p:cNvPr id="11" name="Picture 10" descr="A picture containing yellow, drawing, umbrella, car&#10;&#10;Description automatically generated">
              <a:extLst>
                <a:ext uri="{FF2B5EF4-FFF2-40B4-BE49-F238E27FC236}">
                  <a16:creationId xmlns:a16="http://schemas.microsoft.com/office/drawing/2014/main" id="{A048B2AF-36BE-411B-8C78-6DB1FAB80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631" y="4747831"/>
              <a:ext cx="1130721" cy="690850"/>
            </a:xfrm>
            <a:prstGeom prst="rect">
              <a:avLst/>
            </a:prstGeom>
          </p:spPr>
        </p:pic>
        <p:pic>
          <p:nvPicPr>
            <p:cNvPr id="13" name="Picture 12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F6726AE0-BBDA-46B5-B3CD-C06769B74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190" y="3654390"/>
              <a:ext cx="1132647" cy="629933"/>
            </a:xfrm>
            <a:prstGeom prst="rect">
              <a:avLst/>
            </a:prstGeom>
          </p:spPr>
        </p:pic>
        <p:pic>
          <p:nvPicPr>
            <p:cNvPr id="15" name="Picture 14" descr="A picture containing cup, table, glass, sitting&#10;&#10;Description automatically generated">
              <a:extLst>
                <a:ext uri="{FF2B5EF4-FFF2-40B4-BE49-F238E27FC236}">
                  <a16:creationId xmlns:a16="http://schemas.microsoft.com/office/drawing/2014/main" id="{5BB422EA-5E10-4DF7-BD65-A9B9EA920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0306" y="4581906"/>
              <a:ext cx="803504" cy="792370"/>
            </a:xfrm>
            <a:prstGeom prst="rect">
              <a:avLst/>
            </a:prstGeom>
          </p:spPr>
        </p:pic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35ABB55-775A-49B2-AA8A-0DCFA3485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3811" y="2769528"/>
              <a:ext cx="1069860" cy="540469"/>
            </a:xfrm>
            <a:prstGeom prst="rect">
              <a:avLst/>
            </a:prstGeom>
          </p:spPr>
        </p:pic>
        <p:pic>
          <p:nvPicPr>
            <p:cNvPr id="19" name="Picture 18" descr="A close up of food&#10;&#10;Description automatically generated">
              <a:extLst>
                <a:ext uri="{FF2B5EF4-FFF2-40B4-BE49-F238E27FC236}">
                  <a16:creationId xmlns:a16="http://schemas.microsoft.com/office/drawing/2014/main" id="{967BAC23-ACC3-411C-8DA1-E21991A12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7881" y="1163454"/>
              <a:ext cx="1069860" cy="1115429"/>
            </a:xfrm>
            <a:prstGeom prst="rect">
              <a:avLst/>
            </a:prstGeom>
          </p:spPr>
        </p:pic>
        <p:pic>
          <p:nvPicPr>
            <p:cNvPr id="21" name="Picture 20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14DE577A-D04D-4411-BFA6-F68E9E805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1149" y="2799373"/>
              <a:ext cx="1466254" cy="480793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71FC4B2-1D50-45CC-A1B5-BA8623257C9C}"/>
              </a:ext>
            </a:extLst>
          </p:cNvPr>
          <p:cNvSpPr/>
          <p:nvPr/>
        </p:nvSpPr>
        <p:spPr>
          <a:xfrm>
            <a:off x="5025837" y="6165223"/>
            <a:ext cx="2027973" cy="689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800" b="1">
                <a:solidFill>
                  <a:schemeClr val="tx1"/>
                </a:solidFill>
              </a:rPr>
              <a:t>START/STOP</a:t>
            </a: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81E4C3D8-2C39-43AB-A2A9-08C52C1E9CB1}"/>
              </a:ext>
            </a:extLst>
          </p:cNvPr>
          <p:cNvSpPr/>
          <p:nvPr/>
        </p:nvSpPr>
        <p:spPr>
          <a:xfrm rot="16200000">
            <a:off x="5696917" y="5616912"/>
            <a:ext cx="792370" cy="3779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37495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75554" y="701622"/>
            <a:ext cx="2808149" cy="2330215"/>
            <a:chOff x="7080125" y="733531"/>
            <a:chExt cx="2808149" cy="2330215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B639BF52-F1B0-400D-9364-9066C209D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125" y="733531"/>
              <a:ext cx="2808149" cy="2099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car">
              <a:hlinkClick r:id="" action="ppaction://media"/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8870598" y="2811595"/>
              <a:ext cx="252138" cy="25213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356140" y="484114"/>
            <a:ext cx="4746952" cy="3375491"/>
            <a:chOff x="1356140" y="484114"/>
            <a:chExt cx="4095754" cy="2808512"/>
          </a:xfrm>
        </p:grpSpPr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B8ADCF3E-3194-4597-AB32-193B303DC1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6140" y="484114"/>
              <a:ext cx="4095754" cy="28085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cat">
              <a:hlinkClick r:id="" action="ppaction://media"/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4713298" y="1835553"/>
              <a:ext cx="236246" cy="23624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2655033" y="3346023"/>
            <a:ext cx="2743116" cy="3276274"/>
            <a:chOff x="1910757" y="2984510"/>
            <a:chExt cx="2743116" cy="3276274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4CEF427F-58A2-4F10-BD36-EF21C94F8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757" y="2984510"/>
              <a:ext cx="2743116" cy="3276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cup">
              <a:hlinkClick r:id="" action="ppaction://media"/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3282315" y="5520193"/>
              <a:ext cx="272829" cy="27282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7080125" y="4049487"/>
            <a:ext cx="4084062" cy="2446692"/>
            <a:chOff x="7080125" y="4049487"/>
            <a:chExt cx="4084062" cy="2446692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923DAACB-1EC3-4059-8D75-1FBD400C4B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0125" y="4049487"/>
              <a:ext cx="4084062" cy="24466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cake">
              <a:hlinkClick r:id="" action="ppaction://media"/>
            </p:cNvPr>
            <p:cNvPicPr>
              <a:picLocks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2"/>
            <a:stretch>
              <a:fillRect/>
            </a:stretch>
          </p:blipFill>
          <p:spPr>
            <a:xfrm>
              <a:off x="8331844" y="5123394"/>
              <a:ext cx="259267" cy="259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41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234D-ACBD-4448-B0E1-6A811DF13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u="sng" dirty="0">
                <a:solidFill>
                  <a:srgbClr val="FF0000"/>
                </a:solidFill>
              </a:rPr>
              <a:t>3.</a:t>
            </a:r>
            <a:r>
              <a:rPr b="1" u="sng" dirty="0">
                <a:solidFill>
                  <a:srgbClr val="FF0000"/>
                </a:solidFill>
              </a:rPr>
              <a:t>Listen and chant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9796" y="1825618"/>
            <a:ext cx="5181604" cy="435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,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, a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at.</a:t>
            </a:r>
          </a:p>
          <a:p>
            <a:pPr marL="0" indent="0">
              <a:buNone/>
            </a:pP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,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, a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ar.</a:t>
            </a:r>
          </a:p>
          <a:p>
            <a:pPr marL="0" indent="0">
              <a:buNone/>
            </a:pPr>
            <a:r>
              <a:rPr sz="3600">
                <a:latin typeface=".VnAvant"/>
              </a:rPr>
              <a:t>A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at and a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ar.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144771" y="1838497"/>
            <a:ext cx="5181604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,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, a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up.</a:t>
            </a:r>
          </a:p>
          <a:p>
            <a:pPr marL="0" indent="0">
              <a:buNone/>
            </a:pP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,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, a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ake.</a:t>
            </a:r>
          </a:p>
          <a:p>
            <a:pPr marL="0" indent="0">
              <a:buNone/>
            </a:pPr>
            <a:r>
              <a:rPr sz="3600">
                <a:latin typeface=".VnAvant"/>
              </a:rPr>
              <a:t>A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up and a </a:t>
            </a:r>
            <a:r>
              <a:rPr sz="3600">
                <a:solidFill>
                  <a:srgbClr val="FF0000"/>
                </a:solidFill>
                <a:latin typeface=".VnAvant"/>
              </a:rPr>
              <a:t>c</a:t>
            </a:r>
            <a:r>
              <a:rPr sz="3600">
                <a:latin typeface=".VnAvant"/>
              </a:rPr>
              <a:t>ake.</a:t>
            </a:r>
          </a:p>
        </p:txBody>
      </p:sp>
      <p:pic>
        <p:nvPicPr>
          <p:cNvPr id="12" name="Track 008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9307" y="988823"/>
            <a:ext cx="189755" cy="18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6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           </a:t>
            </a:r>
            <a:r>
              <a:rPr lang="vi-VN" b="1" u="sng" dirty="0">
                <a:solidFill>
                  <a:srgbClr val="FF0000"/>
                </a:solidFill>
              </a:rPr>
              <a:t>4.  </a:t>
            </a:r>
            <a:r>
              <a:rPr b="1" u="sng" dirty="0">
                <a:solidFill>
                  <a:srgbClr val="FF0000"/>
                </a:solidFill>
              </a:rPr>
              <a:t>Listen and tick</a:t>
            </a:r>
          </a:p>
        </p:txBody>
      </p:sp>
      <p:pic>
        <p:nvPicPr>
          <p:cNvPr id="5" name="Content Placeholder 4" descr="A picture containing toy, bedroom, room&#10;&#10;Description automatically generated">
            <a:extLst>
              <a:ext uri="{FF2B5EF4-FFF2-40B4-BE49-F238E27FC236}">
                <a16:creationId xmlns:a16="http://schemas.microsoft.com/office/drawing/2014/main" id="{38C1F6E1-A664-42B0-89EA-C5474DF53D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20" y="1877871"/>
            <a:ext cx="8287866" cy="435133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958" y="3489638"/>
            <a:ext cx="296270" cy="296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9377" y="5619689"/>
            <a:ext cx="285638" cy="285638"/>
          </a:xfrm>
          <a:prstGeom prst="rect">
            <a:avLst/>
          </a:prstGeom>
        </p:spPr>
      </p:pic>
      <p:pic>
        <p:nvPicPr>
          <p:cNvPr id="3" name="Track 00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35478" y="618745"/>
            <a:ext cx="818322" cy="81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4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8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9D11-2A80-4682-A8C7-8303ECA92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            </a:t>
            </a:r>
            <a:r>
              <a:rPr lang="vi-VN" b="1" u="sng" dirty="0">
                <a:solidFill>
                  <a:srgbClr val="FF0000"/>
                </a:solidFill>
              </a:rPr>
              <a:t>5. Look and write</a:t>
            </a:r>
            <a:endParaRPr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958" y="3489638"/>
            <a:ext cx="296270" cy="2962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377" y="5619689"/>
            <a:ext cx="285638" cy="285638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C375F2B-883D-47F2-B874-28087952CD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69" y="1690688"/>
            <a:ext cx="10129256" cy="3805760"/>
          </a:xfrm>
        </p:spPr>
      </p:pic>
    </p:spTree>
    <p:extLst>
      <p:ext uri="{BB962C8B-B14F-4D97-AF65-F5344CB8AC3E}">
        <p14:creationId xmlns:p14="http://schemas.microsoft.com/office/powerpoint/2010/main" val="231376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91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016" y="1803871"/>
            <a:ext cx="6105199" cy="20310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sz="1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</a:t>
            </a:r>
            <a:endParaRPr sz="1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400</Words>
  <Application>Microsoft Office PowerPoint</Application>
  <PresentationFormat>Widescreen</PresentationFormat>
  <Paragraphs>92</Paragraphs>
  <Slides>13</Slides>
  <Notes>13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Unit 2 - Lesson 2 In the  dining room</vt:lpstr>
      <vt:lpstr>Warm-up</vt:lpstr>
      <vt:lpstr>PowerPoint Presentation</vt:lpstr>
      <vt:lpstr>PowerPoint Presentation</vt:lpstr>
      <vt:lpstr>3.Listen and chant</vt:lpstr>
      <vt:lpstr>           4.  Listen and tick</vt:lpstr>
      <vt:lpstr>            5. Look and write</vt:lpstr>
      <vt:lpstr>Game</vt:lpstr>
      <vt:lpstr>Goodbye</vt:lpstr>
      <vt:lpstr>Goodbye</vt:lpstr>
      <vt:lpstr>Goodbye</vt:lpstr>
      <vt:lpstr>Goodbye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Quynh Tran</dc:creator>
  <cp:lastModifiedBy>Administrator</cp:lastModifiedBy>
  <cp:revision>27</cp:revision>
  <dcterms:created xsi:type="dcterms:W3CDTF">2020-02-18T08:15:26Z</dcterms:created>
  <dcterms:modified xsi:type="dcterms:W3CDTF">2025-09-29T01:13:19Z</dcterms:modified>
</cp:coreProperties>
</file>