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48" r:id="rId3"/>
    <p:sldId id="351" r:id="rId4"/>
    <p:sldId id="258" r:id="rId5"/>
    <p:sldId id="259" r:id="rId6"/>
    <p:sldId id="260" r:id="rId7"/>
  </p:sldIdLst>
  <p:sldSz cx="16276638" cy="9144000"/>
  <p:notesSz cx="6858000" cy="9144000"/>
  <p:custDataLst>
    <p:tags r:id="rId9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162" y="78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24: GẤP MỘT SỐ LÊN MỘT SỐ LẦN (T1) 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2042319" y="0"/>
            <a:ext cx="12192000" cy="9144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7290829" y="95791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85131" y="1951833"/>
            <a:ext cx="15348969" cy="140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267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67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 có 6 quả táo. Số táo của Mai gấp 4 lần số táo của Việt. Hỏi Mai có bao nhiêu quả táo?</a:t>
            </a:r>
            <a:endParaRPr lang="en-US" sz="42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249005" y="3957935"/>
            <a:ext cx="950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prstClr val="black"/>
                </a:solidFill>
              </a:rPr>
              <a:t>Việt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200792" y="3310727"/>
            <a:ext cx="1822450" cy="1107017"/>
            <a:chOff x="576" y="1517"/>
            <a:chExt cx="861" cy="523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669" y="1517"/>
              <a:ext cx="76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</a:rPr>
                <a:t>6 quả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270141" y="5024735"/>
            <a:ext cx="1118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prstClr val="black"/>
                </a:solidFill>
              </a:rPr>
              <a:t>Mai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914809" y="3743800"/>
            <a:ext cx="249336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4175919" y="4932142"/>
            <a:ext cx="1524000" cy="524933"/>
            <a:chOff x="576" y="1792"/>
            <a:chExt cx="720" cy="248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5740368" y="4915208"/>
            <a:ext cx="1524000" cy="524933"/>
            <a:chOff x="576" y="1792"/>
            <a:chExt cx="720" cy="248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7277344" y="4932142"/>
            <a:ext cx="1524000" cy="524933"/>
            <a:chOff x="576" y="1792"/>
            <a:chExt cx="720" cy="248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6991920" y="2531385"/>
            <a:ext cx="517261" cy="6099973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buClrTx/>
              <a:buFontTx/>
              <a:buNone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11678141" y="4777781"/>
            <a:ext cx="3924023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>
                <a:solidFill>
                  <a:prstClr val="black"/>
                </a:solidFill>
                <a:latin typeface="Times New Roman" pitchFamily="18" charset="0"/>
              </a:rPr>
              <a:t>6 </a:t>
            </a:r>
            <a:r>
              <a:rPr lang="en-US" sz="42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267">
                <a:solidFill>
                  <a:prstClr val="black"/>
                </a:solidFill>
                <a:latin typeface="Times New Roman" pitchFamily="18" charset="0"/>
              </a:rPr>
              <a:t> 4 = 24 (quả)</a:t>
            </a:r>
            <a:endParaRPr lang="en-US" sz="4267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11042386" y="3994930"/>
            <a:ext cx="52832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>
                <a:solidFill>
                  <a:prstClr val="black"/>
                </a:solidFill>
                <a:latin typeface="Times New Roman" pitchFamily="18" charset="0"/>
              </a:rPr>
              <a:t>Mai có số quả táo là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12225500" y="5500365"/>
            <a:ext cx="3674009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 u="sng" dirty="0">
                <a:solidFill>
                  <a:prstClr val="black"/>
                </a:solidFill>
                <a:latin typeface="Times New Roman" pitchFamily="18" charset="0"/>
              </a:rPr>
              <a:t>Đáp số</a:t>
            </a:r>
            <a:r>
              <a:rPr lang="en-US" sz="4267">
                <a:solidFill>
                  <a:prstClr val="black"/>
                </a:solidFill>
                <a:latin typeface="Times New Roman" pitchFamily="18" charset="0"/>
              </a:rPr>
              <a:t>: 24 quả</a:t>
            </a:r>
            <a:endParaRPr lang="en-US" sz="4267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12611197" y="3138733"/>
            <a:ext cx="2336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267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4267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267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4267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796032" y="2664623"/>
            <a:ext cx="253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0638103" y="2664623"/>
            <a:ext cx="466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317762" y="3282751"/>
            <a:ext cx="5448957" cy="53853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4870899" y="6969193"/>
            <a:ext cx="943043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Muốn gấp một số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, ta lấy số đó nhân với số lần.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95376" y="7564478"/>
            <a:ext cx="1625600" cy="4815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8AD693-CD6D-9D50-3479-97D59EBD0E32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602D33-2348-6E86-393C-E151BC364DE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319450-39C7-321D-3B5F-401C0C8A56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379271-719C-0ABC-63C4-6B55B47BC8F5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646889-90AF-C6FB-47FB-4C674E7B56C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 Box 14">
            <a:extLst>
              <a:ext uri="{FF2B5EF4-FFF2-40B4-BE49-F238E27FC236}">
                <a16:creationId xmlns:a16="http://schemas.microsoft.com/office/drawing/2014/main" id="{C367A33E-6AC9-572D-055E-84322036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100422"/>
            <a:ext cx="760836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(T1)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07BAE6-9603-6CED-B076-5DB43CDCF3ED}"/>
              </a:ext>
            </a:extLst>
          </p:cNvPr>
          <p:cNvSpPr txBox="1"/>
          <p:nvPr/>
        </p:nvSpPr>
        <p:spPr>
          <a:xfrm>
            <a:off x="442119" y="1371600"/>
            <a:ext cx="23903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grpSp>
        <p:nvGrpSpPr>
          <p:cNvPr id="105" name="Group 6">
            <a:extLst>
              <a:ext uri="{FF2B5EF4-FFF2-40B4-BE49-F238E27FC236}">
                <a16:creationId xmlns:a16="http://schemas.microsoft.com/office/drawing/2014/main" id="{FF880BE5-E8A3-64D0-DED5-974DA223864C}"/>
              </a:ext>
            </a:extLst>
          </p:cNvPr>
          <p:cNvGrpSpPr>
            <a:grpSpLocks/>
          </p:cNvGrpSpPr>
          <p:nvPr/>
        </p:nvGrpSpPr>
        <p:grpSpPr bwMode="auto">
          <a:xfrm>
            <a:off x="8824119" y="4890390"/>
            <a:ext cx="1524000" cy="596010"/>
            <a:chOff x="576" y="1792"/>
            <a:chExt cx="720" cy="248"/>
          </a:xfrm>
        </p:grpSpPr>
        <p:grpSp>
          <p:nvGrpSpPr>
            <p:cNvPr id="106" name="Group 7">
              <a:extLst>
                <a:ext uri="{FF2B5EF4-FFF2-40B4-BE49-F238E27FC236}">
                  <a16:creationId xmlns:a16="http://schemas.microsoft.com/office/drawing/2014/main" id="{7AEA4FD7-0A6E-F4B5-23DB-CD5412356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C16334A8-0E6C-33C0-EBCA-5D7A2FB3A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Line 9">
                <a:extLst>
                  <a:ext uri="{FF2B5EF4-FFF2-40B4-BE49-F238E27FC236}">
                    <a16:creationId xmlns:a16="http://schemas.microsoft.com/office/drawing/2014/main" id="{7DA165FE-037F-C3CD-F4D4-A72865739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Line 10">
                <a:extLst>
                  <a:ext uri="{FF2B5EF4-FFF2-40B4-BE49-F238E27FC236}">
                    <a16:creationId xmlns:a16="http://schemas.microsoft.com/office/drawing/2014/main" id="{7B559691-A252-986D-B0EC-3FE439F31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AutoShape 21">
              <a:extLst>
                <a:ext uri="{FF2B5EF4-FFF2-40B4-BE49-F238E27FC236}">
                  <a16:creationId xmlns:a16="http://schemas.microsoft.com/office/drawing/2014/main" id="{25A26A47-723D-DB0D-0895-FCF50F98DFC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64B523-5BAB-75E6-CA0B-B9A9B51C7CFE}"/>
              </a:ext>
            </a:extLst>
          </p:cNvPr>
          <p:cNvCxnSpPr>
            <a:cxnSpLocks/>
          </p:cNvCxnSpPr>
          <p:nvPr/>
        </p:nvCxnSpPr>
        <p:spPr>
          <a:xfrm flipV="1">
            <a:off x="5699919" y="4417744"/>
            <a:ext cx="13716" cy="59601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1D6244B-6A32-89A9-036D-BC6562DAE619}"/>
              </a:ext>
            </a:extLst>
          </p:cNvPr>
          <p:cNvCxnSpPr>
            <a:cxnSpLocks/>
          </p:cNvCxnSpPr>
          <p:nvPr/>
        </p:nvCxnSpPr>
        <p:spPr>
          <a:xfrm flipV="1">
            <a:off x="4163409" y="4360594"/>
            <a:ext cx="13716" cy="59601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 Box 12">
            <a:extLst>
              <a:ext uri="{FF2B5EF4-FFF2-40B4-BE49-F238E27FC236}">
                <a16:creationId xmlns:a16="http://schemas.microsoft.com/office/drawing/2014/main" id="{3AEC8F55-6D66-9A2F-D654-36155371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519" y="5664200"/>
            <a:ext cx="162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</a:rPr>
              <a:t>? quả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/>
      <p:bldP spid="54" grpId="0"/>
      <p:bldP spid="77" grpId="0" animBg="1"/>
      <p:bldP spid="78" grpId="0"/>
      <p:bldP spid="79" grpId="0"/>
      <p:bldP spid="80" grpId="0"/>
      <p:bldP spid="82" grpId="0"/>
      <p:bldP spid="84" grpId="0" animBg="1"/>
      <p:bldP spid="5" grpId="0" animBg="1"/>
      <p:bldP spid="59" grpId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60836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(T1)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519" y="1756946"/>
            <a:ext cx="2363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968247E2-6322-8792-3996-56061072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73678"/>
              </p:ext>
            </p:extLst>
          </p:nvPr>
        </p:nvGraphicFramePr>
        <p:xfrm>
          <a:off x="2080156" y="3276600"/>
          <a:ext cx="1310640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0124">
                  <a:extLst>
                    <a:ext uri="{9D8B030D-6E8A-4147-A177-3AD203B41FA5}">
                      <a16:colId xmlns:a16="http://schemas.microsoft.com/office/drawing/2014/main" val="2323258223"/>
                    </a:ext>
                  </a:extLst>
                </a:gridCol>
                <a:gridCol w="1457076">
                  <a:extLst>
                    <a:ext uri="{9D8B030D-6E8A-4147-A177-3AD203B41FA5}">
                      <a16:colId xmlns:a16="http://schemas.microsoft.com/office/drawing/2014/main" val="1789031454"/>
                    </a:ext>
                  </a:extLst>
                </a:gridCol>
                <a:gridCol w="1034517">
                  <a:extLst>
                    <a:ext uri="{9D8B030D-6E8A-4147-A177-3AD203B41FA5}">
                      <a16:colId xmlns:a16="http://schemas.microsoft.com/office/drawing/2014/main" val="3809786967"/>
                    </a:ext>
                  </a:extLst>
                </a:gridCol>
                <a:gridCol w="1380563">
                  <a:extLst>
                    <a:ext uri="{9D8B030D-6E8A-4147-A177-3AD203B41FA5}">
                      <a16:colId xmlns:a16="http://schemas.microsoft.com/office/drawing/2014/main" val="3579474196"/>
                    </a:ext>
                  </a:extLst>
                </a:gridCol>
                <a:gridCol w="1380563">
                  <a:extLst>
                    <a:ext uri="{9D8B030D-6E8A-4147-A177-3AD203B41FA5}">
                      <a16:colId xmlns:a16="http://schemas.microsoft.com/office/drawing/2014/main" val="1082740501"/>
                    </a:ext>
                  </a:extLst>
                </a:gridCol>
                <a:gridCol w="1233557">
                  <a:extLst>
                    <a:ext uri="{9D8B030D-6E8A-4147-A177-3AD203B41FA5}">
                      <a16:colId xmlns:a16="http://schemas.microsoft.com/office/drawing/2014/main" val="206835706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03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 vào số đã cho 8 đơn vị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9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 8 lần số đã 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2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095237" y="2483019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Số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F1E3C-9395-25C6-ED86-56D27D24DC29}"/>
              </a:ext>
            </a:extLst>
          </p:cNvPr>
          <p:cNvSpPr txBox="1"/>
          <p:nvPr/>
        </p:nvSpPr>
        <p:spPr>
          <a:xfrm>
            <a:off x="14116050" y="3962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49052-B57A-7906-980C-51906917E65B}"/>
              </a:ext>
            </a:extLst>
          </p:cNvPr>
          <p:cNvSpPr txBox="1"/>
          <p:nvPr/>
        </p:nvSpPr>
        <p:spPr>
          <a:xfrm>
            <a:off x="11410318" y="3962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CF037-57E3-72EE-8962-FAD41F97F83D}"/>
              </a:ext>
            </a:extLst>
          </p:cNvPr>
          <p:cNvSpPr txBox="1"/>
          <p:nvPr/>
        </p:nvSpPr>
        <p:spPr>
          <a:xfrm>
            <a:off x="12710319" y="3962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3106A-95AE-0561-62D3-A672C48DECC6}"/>
              </a:ext>
            </a:extLst>
          </p:cNvPr>
          <p:cNvSpPr txBox="1"/>
          <p:nvPr/>
        </p:nvSpPr>
        <p:spPr>
          <a:xfrm>
            <a:off x="10119519" y="4724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2A71A5-FB44-2157-870B-00EB43426B8F}"/>
              </a:ext>
            </a:extLst>
          </p:cNvPr>
          <p:cNvSpPr txBox="1"/>
          <p:nvPr/>
        </p:nvSpPr>
        <p:spPr>
          <a:xfrm>
            <a:off x="11329334" y="4736812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5B2032-6C40-F2B7-29F9-EECBB8B0022F}"/>
              </a:ext>
            </a:extLst>
          </p:cNvPr>
          <p:cNvSpPr txBox="1"/>
          <p:nvPr/>
        </p:nvSpPr>
        <p:spPr>
          <a:xfrm>
            <a:off x="12744450" y="4724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1134B0-0F24-6766-8EF7-4A939F834F04}"/>
              </a:ext>
            </a:extLst>
          </p:cNvPr>
          <p:cNvSpPr txBox="1"/>
          <p:nvPr/>
        </p:nvSpPr>
        <p:spPr>
          <a:xfrm>
            <a:off x="13984685" y="4648199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F72AC4-E77A-3768-9ED2-0859D7475E02}"/>
              </a:ext>
            </a:extLst>
          </p:cNvPr>
          <p:cNvSpPr txBox="1"/>
          <p:nvPr/>
        </p:nvSpPr>
        <p:spPr>
          <a:xfrm>
            <a:off x="10119519" y="3987225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5AF915-19E7-A788-9D20-3B9022C4C424}"/>
              </a:ext>
            </a:extLst>
          </p:cNvPr>
          <p:cNvSpPr txBox="1"/>
          <p:nvPr/>
        </p:nvSpPr>
        <p:spPr>
          <a:xfrm>
            <a:off x="10119519" y="3987225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6232B8-7B88-F319-634E-05D9D2B1FE66}"/>
              </a:ext>
            </a:extLst>
          </p:cNvPr>
          <p:cNvSpPr txBox="1"/>
          <p:nvPr/>
        </p:nvSpPr>
        <p:spPr>
          <a:xfrm>
            <a:off x="11449050" y="3962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F549C0-9EE2-A283-7891-C2A151C7C00D}"/>
              </a:ext>
            </a:extLst>
          </p:cNvPr>
          <p:cNvSpPr txBox="1"/>
          <p:nvPr/>
        </p:nvSpPr>
        <p:spPr>
          <a:xfrm>
            <a:off x="11474777" y="4725035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24130A-6BDA-0B42-0CB8-FC0D62493E59}"/>
              </a:ext>
            </a:extLst>
          </p:cNvPr>
          <p:cNvSpPr txBox="1"/>
          <p:nvPr/>
        </p:nvSpPr>
        <p:spPr>
          <a:xfrm>
            <a:off x="10226144" y="4673024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29F375-D5C9-E83B-90DE-C9686DF0193B}"/>
              </a:ext>
            </a:extLst>
          </p:cNvPr>
          <p:cNvSpPr txBox="1"/>
          <p:nvPr/>
        </p:nvSpPr>
        <p:spPr>
          <a:xfrm>
            <a:off x="12820650" y="3962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D39C15-E02A-9C88-8DA7-2E9A7FA4AA90}"/>
              </a:ext>
            </a:extLst>
          </p:cNvPr>
          <p:cNvSpPr txBox="1"/>
          <p:nvPr/>
        </p:nvSpPr>
        <p:spPr>
          <a:xfrm>
            <a:off x="12862719" y="4724400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B52BAE-56CB-0615-2626-3FC76910D50A}"/>
              </a:ext>
            </a:extLst>
          </p:cNvPr>
          <p:cNvSpPr txBox="1"/>
          <p:nvPr/>
        </p:nvSpPr>
        <p:spPr>
          <a:xfrm>
            <a:off x="14211168" y="3962399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A9F6BB-989B-FB66-5A15-148404E08AEE}"/>
              </a:ext>
            </a:extLst>
          </p:cNvPr>
          <p:cNvSpPr txBox="1"/>
          <p:nvPr/>
        </p:nvSpPr>
        <p:spPr>
          <a:xfrm>
            <a:off x="14101140" y="4682815"/>
            <a:ext cx="880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137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(T1)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4E3C4-CFDB-EEB9-E65C-B79D51D33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53" y="2353508"/>
            <a:ext cx="11887200" cy="6140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489872" y="3225225"/>
            <a:ext cx="601447" cy="584775"/>
          </a:xfrm>
          <a:prstGeom prst="rect">
            <a:avLst/>
          </a:prstGeom>
          <a:solidFill>
            <a:srgbClr val="F6882E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10082" y="5130225"/>
            <a:ext cx="8098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89872" y="7416225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0FF035-5A85-E829-1A7F-00E75AE9E29E}"/>
              </a:ext>
            </a:extLst>
          </p:cNvPr>
          <p:cNvSpPr txBox="1"/>
          <p:nvPr/>
        </p:nvSpPr>
        <p:spPr>
          <a:xfrm>
            <a:off x="1585119" y="1676400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Số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E193E-462E-B567-A8BC-3C144E3B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11" y="1029901"/>
            <a:ext cx="7895004" cy="7925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67A4A29-3174-8178-82BB-19BFAEB8DD0F}"/>
              </a:ext>
            </a:extLst>
          </p:cNvPr>
          <p:cNvSpPr txBox="1"/>
          <p:nvPr/>
        </p:nvSpPr>
        <p:spPr>
          <a:xfrm>
            <a:off x="1585119" y="1676400"/>
            <a:ext cx="14157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ACA9FFC9-913C-EA6D-88C9-4FEFCE36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2438400"/>
            <a:ext cx="13716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sz="40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tuổi, 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4 lần tuổi con.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40D6ED67-3333-3A9F-31DC-26B04CC9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891" y="3884223"/>
            <a:ext cx="2230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607C8615-42B5-00D4-C831-BECE145D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975" y="5562061"/>
            <a:ext cx="1274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>
                <a:solidFill>
                  <a:prstClr val="black"/>
                </a:solidFill>
                <a:latin typeface="Calibri"/>
              </a:rPr>
              <a:t>Con</a:t>
            </a:r>
            <a:r>
              <a:rPr lang="en-US" sz="3200" b="1" kern="1200">
                <a:solidFill>
                  <a:prstClr val="black"/>
                </a:solidFill>
                <a:latin typeface="Calibri"/>
              </a:rPr>
              <a:t>:</a:t>
            </a:r>
            <a:endParaRPr lang="en-US" sz="32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2F3509E0-D3E7-93D9-6AC9-185C62D0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435" y="5039944"/>
            <a:ext cx="1630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CCBDFAD3-25D5-B27F-C043-473A0174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975" y="6242642"/>
            <a:ext cx="1062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>
                <a:solidFill>
                  <a:prstClr val="black"/>
                </a:solidFill>
                <a:latin typeface="Calibri"/>
              </a:rPr>
              <a:t>Bố</a:t>
            </a:r>
            <a:r>
              <a:rPr lang="en-US" sz="3200" b="1" kern="1200">
                <a:solidFill>
                  <a:prstClr val="black"/>
                </a:solidFill>
                <a:latin typeface="Calibri"/>
              </a:rPr>
              <a:t>:</a:t>
            </a:r>
            <a:endParaRPr lang="en-US" sz="32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028EB05A-A9D3-BD06-89DA-5C8E7753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719" y="4922635"/>
            <a:ext cx="720934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uổi năm </a:t>
            </a:r>
            <a:r>
              <a:rPr lang="en-US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vi-VN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</a:t>
            </a:r>
            <a:r>
              <a:rPr lang="vi-VN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vi-VN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36 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(tuổi)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kern="1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sz="36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21">
            <a:extLst>
              <a:ext uri="{FF2B5EF4-FFF2-40B4-BE49-F238E27FC236}">
                <a16:creationId xmlns:a16="http://schemas.microsoft.com/office/drawing/2014/main" id="{FABF3B44-4FF9-0B86-95AE-4A6C7469E376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764584" y="4672812"/>
            <a:ext cx="514349" cy="4431990"/>
          </a:xfrm>
          <a:prstGeom prst="leftBrace">
            <a:avLst>
              <a:gd name="adj1" fmla="val 40039"/>
              <a:gd name="adj2" fmla="val 49491"/>
            </a:avLst>
          </a:prstGeom>
          <a:noFill/>
          <a:ln w="285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buClrTx/>
              <a:buFontTx/>
              <a:buNone/>
            </a:pPr>
            <a:endParaRPr lang="en-US" sz="3200" kern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CA8D24A7-8F64-4838-7886-EA4FD935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169" y="7111425"/>
            <a:ext cx="1318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CDFF99-91E9-1B9F-E158-751D2140B071}"/>
              </a:ext>
            </a:extLst>
          </p:cNvPr>
          <p:cNvGrpSpPr/>
          <p:nvPr/>
        </p:nvGrpSpPr>
        <p:grpSpPr>
          <a:xfrm>
            <a:off x="2795168" y="5752113"/>
            <a:ext cx="1107692" cy="251742"/>
            <a:chOff x="-2218278" y="1281734"/>
            <a:chExt cx="794607" cy="25174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BDE879-FFAB-1BFA-ACE8-3E95827C7441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817C52-6E78-83B7-8E25-0D27892F1D57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08F810-492F-04D5-1F9A-4A86BA568005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791929" y="6414448"/>
            <a:ext cx="4436786" cy="258316"/>
            <a:chOff x="2791929" y="5916117"/>
            <a:chExt cx="4436786" cy="25831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B1976-1B90-CC9B-8141-610AC901AB8B}"/>
                </a:ext>
              </a:extLst>
            </p:cNvPr>
            <p:cNvCxnSpPr/>
            <p:nvPr/>
          </p:nvCxnSpPr>
          <p:spPr>
            <a:xfrm>
              <a:off x="6157119" y="5943600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A555AF-A5C5-D8A1-809C-7659451BC2D6}"/>
                </a:ext>
              </a:extLst>
            </p:cNvPr>
            <p:cNvCxnSpPr/>
            <p:nvPr/>
          </p:nvCxnSpPr>
          <p:spPr>
            <a:xfrm>
              <a:off x="7223919" y="5943600"/>
              <a:ext cx="0" cy="230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E12986-EC8C-59C9-D717-DAFF7DE586F7}"/>
                </a:ext>
              </a:extLst>
            </p:cNvPr>
            <p:cNvGrpSpPr/>
            <p:nvPr/>
          </p:nvGrpSpPr>
          <p:grpSpPr>
            <a:xfrm>
              <a:off x="2791929" y="5916117"/>
              <a:ext cx="4436786" cy="251742"/>
              <a:chOff x="2791929" y="5916117"/>
              <a:chExt cx="4436786" cy="25174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32015E-BFE4-F584-0CD9-E90741375BDE}"/>
                  </a:ext>
                </a:extLst>
              </p:cNvPr>
              <p:cNvCxnSpPr/>
              <p:nvPr/>
            </p:nvCxnSpPr>
            <p:spPr>
              <a:xfrm>
                <a:off x="5049427" y="6039678"/>
                <a:ext cx="11076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B85F4D2-41E5-F99B-E263-108C1CC312B5}"/>
                  </a:ext>
                </a:extLst>
              </p:cNvPr>
              <p:cNvGrpSpPr/>
              <p:nvPr/>
            </p:nvGrpSpPr>
            <p:grpSpPr>
              <a:xfrm>
                <a:off x="2791929" y="5916117"/>
                <a:ext cx="1107692" cy="251742"/>
                <a:chOff x="-2218278" y="1281734"/>
                <a:chExt cx="794607" cy="251742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3B1E88-52F0-F64A-2058-FF695E589C39}"/>
                    </a:ext>
                  </a:extLst>
                </p:cNvPr>
                <p:cNvCxnSpPr/>
                <p:nvPr/>
              </p:nvCxnSpPr>
              <p:spPr>
                <a:xfrm>
                  <a:off x="-2218278" y="1406364"/>
                  <a:ext cx="79460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B528FC9-30EF-60C9-C1F4-2FF36FF62853}"/>
                    </a:ext>
                  </a:extLst>
                </p:cNvPr>
                <p:cNvCxnSpPr/>
                <p:nvPr/>
              </p:nvCxnSpPr>
              <p:spPr>
                <a:xfrm>
                  <a:off x="-2218278" y="1281734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3429EA7-4352-4F99-23BC-C8E8F5250275}"/>
                    </a:ext>
                  </a:extLst>
                </p:cNvPr>
                <p:cNvCxnSpPr/>
                <p:nvPr/>
              </p:nvCxnSpPr>
              <p:spPr>
                <a:xfrm>
                  <a:off x="-1423671" y="1302643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318D0FA-1D33-B437-0E11-BFDE212F9509}"/>
                  </a:ext>
                </a:extLst>
              </p:cNvPr>
              <p:cNvGrpSpPr/>
              <p:nvPr/>
            </p:nvGrpSpPr>
            <p:grpSpPr>
              <a:xfrm>
                <a:off x="3914066" y="5937026"/>
                <a:ext cx="1107692" cy="230833"/>
                <a:chOff x="-2001567" y="2147265"/>
                <a:chExt cx="794607" cy="230833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E615BD9-E031-2428-AEBD-D2F1F59369C1}"/>
                    </a:ext>
                  </a:extLst>
                </p:cNvPr>
                <p:cNvCxnSpPr/>
                <p:nvPr/>
              </p:nvCxnSpPr>
              <p:spPr>
                <a:xfrm>
                  <a:off x="-2001567" y="2250986"/>
                  <a:ext cx="79460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030A9F0-22B0-9A3F-245C-3E0DE177F611}"/>
                    </a:ext>
                  </a:extLst>
                </p:cNvPr>
                <p:cNvCxnSpPr/>
                <p:nvPr/>
              </p:nvCxnSpPr>
              <p:spPr>
                <a:xfrm>
                  <a:off x="-1206960" y="2147265"/>
                  <a:ext cx="0" cy="230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66DAFD-D9BD-E31E-14B1-11402BB66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1622" y="6036314"/>
                <a:ext cx="10970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985B05-145A-8CF4-5917-ACFF97B8EF87}"/>
              </a:ext>
            </a:extLst>
          </p:cNvPr>
          <p:cNvCxnSpPr/>
          <p:nvPr/>
        </p:nvCxnSpPr>
        <p:spPr>
          <a:xfrm>
            <a:off x="2791929" y="5982946"/>
            <a:ext cx="0" cy="4315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754145-ECA4-981E-E535-D4D74E099164}"/>
              </a:ext>
            </a:extLst>
          </p:cNvPr>
          <p:cNvCxnSpPr/>
          <p:nvPr/>
        </p:nvCxnSpPr>
        <p:spPr>
          <a:xfrm>
            <a:off x="3890169" y="5984731"/>
            <a:ext cx="0" cy="4315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299C8BEA-DC4B-A704-3BDF-030E3725E9A9}"/>
              </a:ext>
            </a:extLst>
          </p:cNvPr>
          <p:cNvSpPr/>
          <p:nvPr/>
        </p:nvSpPr>
        <p:spPr>
          <a:xfrm rot="5400000" flipH="1">
            <a:off x="3085380" y="5075326"/>
            <a:ext cx="504984" cy="1104595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822B80-8704-EB95-F066-6353C66D5118}"/>
              </a:ext>
            </a:extLst>
          </p:cNvPr>
          <p:cNvCxnSpPr/>
          <p:nvPr/>
        </p:nvCxnSpPr>
        <p:spPr>
          <a:xfrm>
            <a:off x="4191611" y="3048000"/>
            <a:ext cx="1584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521A6E-7A5F-37D5-1C01-63E34955D316}"/>
              </a:ext>
            </a:extLst>
          </p:cNvPr>
          <p:cNvCxnSpPr/>
          <p:nvPr/>
        </p:nvCxnSpPr>
        <p:spPr>
          <a:xfrm>
            <a:off x="7666353" y="3048000"/>
            <a:ext cx="30627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AA5DE6-172A-4D3F-1F05-EB2EF25B8BF9}"/>
              </a:ext>
            </a:extLst>
          </p:cNvPr>
          <p:cNvCxnSpPr>
            <a:cxnSpLocks/>
          </p:cNvCxnSpPr>
          <p:nvPr/>
        </p:nvCxnSpPr>
        <p:spPr>
          <a:xfrm>
            <a:off x="12086615" y="3048000"/>
            <a:ext cx="24182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854DC-2102-E439-98D2-B67E952A2972}"/>
              </a:ext>
            </a:extLst>
          </p:cNvPr>
          <p:cNvCxnSpPr/>
          <p:nvPr/>
        </p:nvCxnSpPr>
        <p:spPr>
          <a:xfrm>
            <a:off x="1709222" y="3581400"/>
            <a:ext cx="2758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119" y="369042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376319" y="4044367"/>
            <a:ext cx="0" cy="41368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10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F70DA2-1482-4384-96EE-35E1FD9BA9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j\uFFFD{82DEB73E-572C-491E-9298-5ED037DB9142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4 Gấp một số lên một số lần (T1).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717D1B-7E5B-4566-BA31-F6AD4570D4B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5E67AA-6D72-4946-AD19-A289027D13B6}:3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  <p:tag name="GENSWF_SLIDE_UID" val="{D7CFBA17-A88D-45E3-8B6C-72A0A3BCABC1}:3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44F65C-F677-4015-9D71-79AD4F66888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8FB107-9146-4E1F-A37B-73A6E2B55DA4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EF33F5-09BA-49DA-B7A4-CAA80F8D0002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307</Words>
  <Application>Microsoft Office PowerPoint</Application>
  <PresentationFormat>Custom</PresentationFormat>
  <Paragraphs>75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24 Gấp một số lên một số lần (T1)..</dc:title>
  <dc:creator>Admin</dc:creator>
  <cp:lastModifiedBy>Administrator</cp:lastModifiedBy>
  <cp:revision>125</cp:revision>
  <dcterms:created xsi:type="dcterms:W3CDTF">2022-07-10T01:37:20Z</dcterms:created>
  <dcterms:modified xsi:type="dcterms:W3CDTF">2025-11-07T08:16:28Z</dcterms:modified>
</cp:coreProperties>
</file>