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1"/>
  </p:notesMasterIdLst>
  <p:sldIdLst>
    <p:sldId id="257" r:id="rId3"/>
    <p:sldId id="301" r:id="rId4"/>
    <p:sldId id="294" r:id="rId5"/>
    <p:sldId id="295" r:id="rId6"/>
    <p:sldId id="276" r:id="rId7"/>
    <p:sldId id="296" r:id="rId8"/>
    <p:sldId id="279" r:id="rId9"/>
    <p:sldId id="297" r:id="rId10"/>
    <p:sldId id="281" r:id="rId11"/>
    <p:sldId id="298" r:id="rId12"/>
    <p:sldId id="300" r:id="rId13"/>
    <p:sldId id="259" r:id="rId14"/>
    <p:sldId id="302" r:id="rId15"/>
    <p:sldId id="303" r:id="rId16"/>
    <p:sldId id="286" r:id="rId17"/>
    <p:sldId id="287" r:id="rId18"/>
    <p:sldId id="304" r:id="rId19"/>
    <p:sldId id="288" r:id="rId20"/>
    <p:sldId id="258" r:id="rId21"/>
    <p:sldId id="268" r:id="rId22"/>
    <p:sldId id="305" r:id="rId23"/>
    <p:sldId id="289" r:id="rId24"/>
    <p:sldId id="306" r:id="rId25"/>
    <p:sldId id="307" r:id="rId26"/>
    <p:sldId id="308" r:id="rId27"/>
    <p:sldId id="309" r:id="rId28"/>
    <p:sldId id="265" r:id="rId29"/>
    <p:sldId id="27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58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183EB-8F96-49C8-8D86-16D9A9BB8C4C}"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D3071-4B7F-40D3-83FA-B6EEB87C899D}" type="slidenum">
              <a:rPr lang="en-US" smtClean="0"/>
              <a:t>‹#›</a:t>
            </a:fld>
            <a:endParaRPr lang="en-US"/>
          </a:p>
        </p:txBody>
      </p:sp>
    </p:spTree>
    <p:extLst>
      <p:ext uri="{BB962C8B-B14F-4D97-AF65-F5344CB8AC3E}">
        <p14:creationId xmlns:p14="http://schemas.microsoft.com/office/powerpoint/2010/main" val="12798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a:t>
            </a:fld>
            <a:endParaRPr lang="en-US"/>
          </a:p>
        </p:txBody>
      </p:sp>
    </p:spTree>
    <p:extLst>
      <p:ext uri="{BB962C8B-B14F-4D97-AF65-F5344CB8AC3E}">
        <p14:creationId xmlns:p14="http://schemas.microsoft.com/office/powerpoint/2010/main" val="418099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12</a:t>
            </a:fld>
            <a:endParaRPr lang="en-US"/>
          </a:p>
        </p:txBody>
      </p:sp>
    </p:spTree>
    <p:extLst>
      <p:ext uri="{BB962C8B-B14F-4D97-AF65-F5344CB8AC3E}">
        <p14:creationId xmlns:p14="http://schemas.microsoft.com/office/powerpoint/2010/main" val="121215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13</a:t>
            </a:fld>
            <a:endParaRPr lang="en-US"/>
          </a:p>
        </p:txBody>
      </p:sp>
    </p:spTree>
    <p:extLst>
      <p:ext uri="{BB962C8B-B14F-4D97-AF65-F5344CB8AC3E}">
        <p14:creationId xmlns:p14="http://schemas.microsoft.com/office/powerpoint/2010/main" val="315052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14</a:t>
            </a:fld>
            <a:endParaRPr lang="en-US"/>
          </a:p>
        </p:txBody>
      </p:sp>
    </p:spTree>
    <p:extLst>
      <p:ext uri="{BB962C8B-B14F-4D97-AF65-F5344CB8AC3E}">
        <p14:creationId xmlns:p14="http://schemas.microsoft.com/office/powerpoint/2010/main" val="598021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15</a:t>
            </a:fld>
            <a:endParaRPr lang="en-US"/>
          </a:p>
        </p:txBody>
      </p:sp>
    </p:spTree>
    <p:extLst>
      <p:ext uri="{BB962C8B-B14F-4D97-AF65-F5344CB8AC3E}">
        <p14:creationId xmlns:p14="http://schemas.microsoft.com/office/powerpoint/2010/main" val="2003179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16</a:t>
            </a:fld>
            <a:endParaRPr lang="en-US"/>
          </a:p>
        </p:txBody>
      </p:sp>
    </p:spTree>
    <p:extLst>
      <p:ext uri="{BB962C8B-B14F-4D97-AF65-F5344CB8AC3E}">
        <p14:creationId xmlns:p14="http://schemas.microsoft.com/office/powerpoint/2010/main" val="335800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17</a:t>
            </a:fld>
            <a:endParaRPr lang="en-US"/>
          </a:p>
        </p:txBody>
      </p:sp>
    </p:spTree>
    <p:extLst>
      <p:ext uri="{BB962C8B-B14F-4D97-AF65-F5344CB8AC3E}">
        <p14:creationId xmlns:p14="http://schemas.microsoft.com/office/powerpoint/2010/main" val="226143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18</a:t>
            </a:fld>
            <a:endParaRPr lang="en-US"/>
          </a:p>
        </p:txBody>
      </p:sp>
    </p:spTree>
    <p:extLst>
      <p:ext uri="{BB962C8B-B14F-4D97-AF65-F5344CB8AC3E}">
        <p14:creationId xmlns:p14="http://schemas.microsoft.com/office/powerpoint/2010/main" val="3914995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19</a:t>
            </a:fld>
            <a:endParaRPr lang="en-US"/>
          </a:p>
        </p:txBody>
      </p:sp>
    </p:spTree>
    <p:extLst>
      <p:ext uri="{BB962C8B-B14F-4D97-AF65-F5344CB8AC3E}">
        <p14:creationId xmlns:p14="http://schemas.microsoft.com/office/powerpoint/2010/main" val="318318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a:t>
            </a:fld>
            <a:endParaRPr lang="en-US"/>
          </a:p>
        </p:txBody>
      </p:sp>
    </p:spTree>
    <p:extLst>
      <p:ext uri="{BB962C8B-B14F-4D97-AF65-F5344CB8AC3E}">
        <p14:creationId xmlns:p14="http://schemas.microsoft.com/office/powerpoint/2010/main" val="243654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20</a:t>
            </a:fld>
            <a:endParaRPr lang="en-US"/>
          </a:p>
        </p:txBody>
      </p:sp>
    </p:spTree>
    <p:extLst>
      <p:ext uri="{BB962C8B-B14F-4D97-AF65-F5344CB8AC3E}">
        <p14:creationId xmlns:p14="http://schemas.microsoft.com/office/powerpoint/2010/main" val="496326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21</a:t>
            </a:fld>
            <a:endParaRPr lang="en-US"/>
          </a:p>
        </p:txBody>
      </p:sp>
    </p:spTree>
    <p:extLst>
      <p:ext uri="{BB962C8B-B14F-4D97-AF65-F5344CB8AC3E}">
        <p14:creationId xmlns:p14="http://schemas.microsoft.com/office/powerpoint/2010/main" val="128690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22</a:t>
            </a:fld>
            <a:endParaRPr lang="en-US"/>
          </a:p>
        </p:txBody>
      </p:sp>
    </p:spTree>
    <p:extLst>
      <p:ext uri="{BB962C8B-B14F-4D97-AF65-F5344CB8AC3E}">
        <p14:creationId xmlns:p14="http://schemas.microsoft.com/office/powerpoint/2010/main" val="3330727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23</a:t>
            </a:fld>
            <a:endParaRPr lang="en-US"/>
          </a:p>
        </p:txBody>
      </p:sp>
    </p:spTree>
    <p:extLst>
      <p:ext uri="{BB962C8B-B14F-4D97-AF65-F5344CB8AC3E}">
        <p14:creationId xmlns:p14="http://schemas.microsoft.com/office/powerpoint/2010/main" val="1198627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24</a:t>
            </a:fld>
            <a:endParaRPr lang="en-US"/>
          </a:p>
        </p:txBody>
      </p:sp>
    </p:spTree>
    <p:extLst>
      <p:ext uri="{BB962C8B-B14F-4D97-AF65-F5344CB8AC3E}">
        <p14:creationId xmlns:p14="http://schemas.microsoft.com/office/powerpoint/2010/main" val="215007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25</a:t>
            </a:fld>
            <a:endParaRPr lang="en-US"/>
          </a:p>
        </p:txBody>
      </p:sp>
    </p:spTree>
    <p:extLst>
      <p:ext uri="{BB962C8B-B14F-4D97-AF65-F5344CB8AC3E}">
        <p14:creationId xmlns:p14="http://schemas.microsoft.com/office/powerpoint/2010/main" val="1832360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26</a:t>
            </a:fld>
            <a:endParaRPr lang="en-US"/>
          </a:p>
        </p:txBody>
      </p:sp>
    </p:spTree>
    <p:extLst>
      <p:ext uri="{BB962C8B-B14F-4D97-AF65-F5344CB8AC3E}">
        <p14:creationId xmlns:p14="http://schemas.microsoft.com/office/powerpoint/2010/main" val="3814814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27</a:t>
            </a:fld>
            <a:endParaRPr lang="en-US"/>
          </a:p>
        </p:txBody>
      </p:sp>
    </p:spTree>
    <p:extLst>
      <p:ext uri="{BB962C8B-B14F-4D97-AF65-F5344CB8AC3E}">
        <p14:creationId xmlns:p14="http://schemas.microsoft.com/office/powerpoint/2010/main" val="122423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28</a:t>
            </a:fld>
            <a:endParaRPr lang="en-US"/>
          </a:p>
        </p:txBody>
      </p:sp>
    </p:spTree>
    <p:extLst>
      <p:ext uri="{BB962C8B-B14F-4D97-AF65-F5344CB8AC3E}">
        <p14:creationId xmlns:p14="http://schemas.microsoft.com/office/powerpoint/2010/main" val="309103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3</a:t>
            </a:fld>
            <a:endParaRPr lang="en-US"/>
          </a:p>
        </p:txBody>
      </p:sp>
    </p:spTree>
    <p:extLst>
      <p:ext uri="{BB962C8B-B14F-4D97-AF65-F5344CB8AC3E}">
        <p14:creationId xmlns:p14="http://schemas.microsoft.com/office/powerpoint/2010/main" val="303943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4</a:t>
            </a:fld>
            <a:endParaRPr lang="en-US"/>
          </a:p>
        </p:txBody>
      </p:sp>
    </p:spTree>
    <p:extLst>
      <p:ext uri="{BB962C8B-B14F-4D97-AF65-F5344CB8AC3E}">
        <p14:creationId xmlns:p14="http://schemas.microsoft.com/office/powerpoint/2010/main" val="376932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fld id="{20ED3071-4B7F-40D3-83FA-B6EEB87C899D}" type="slidenum">
              <a:rPr lang="en-US" smtClean="0"/>
              <a:t>5</a:t>
            </a:fld>
            <a:endParaRPr lang="en-US"/>
          </a:p>
        </p:txBody>
      </p:sp>
    </p:spTree>
    <p:extLst>
      <p:ext uri="{BB962C8B-B14F-4D97-AF65-F5344CB8AC3E}">
        <p14:creationId xmlns:p14="http://schemas.microsoft.com/office/powerpoint/2010/main" val="405323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6</a:t>
            </a:fld>
            <a:endParaRPr lang="en-US"/>
          </a:p>
        </p:txBody>
      </p:sp>
    </p:spTree>
    <p:extLst>
      <p:ext uri="{BB962C8B-B14F-4D97-AF65-F5344CB8AC3E}">
        <p14:creationId xmlns:p14="http://schemas.microsoft.com/office/powerpoint/2010/main" val="277737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7</a:t>
            </a:fld>
            <a:endParaRPr lang="en-US"/>
          </a:p>
        </p:txBody>
      </p:sp>
    </p:spTree>
    <p:extLst>
      <p:ext uri="{BB962C8B-B14F-4D97-AF65-F5344CB8AC3E}">
        <p14:creationId xmlns:p14="http://schemas.microsoft.com/office/powerpoint/2010/main" val="155607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8</a:t>
            </a:fld>
            <a:endParaRPr lang="en-US"/>
          </a:p>
        </p:txBody>
      </p:sp>
    </p:spTree>
    <p:extLst>
      <p:ext uri="{BB962C8B-B14F-4D97-AF65-F5344CB8AC3E}">
        <p14:creationId xmlns:p14="http://schemas.microsoft.com/office/powerpoint/2010/main" val="130762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ED3071-4B7F-40D3-83FA-B6EEB87C899D}" type="slidenum">
              <a:rPr lang="en-US" smtClean="0"/>
              <a:t>9</a:t>
            </a:fld>
            <a:endParaRPr lang="en-US"/>
          </a:p>
        </p:txBody>
      </p:sp>
    </p:spTree>
    <p:extLst>
      <p:ext uri="{BB962C8B-B14F-4D97-AF65-F5344CB8AC3E}">
        <p14:creationId xmlns:p14="http://schemas.microsoft.com/office/powerpoint/2010/main" val="13414357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421972171"/>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2233432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6698477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747557696"/>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89001592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77434551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36145222"/>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99079856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298176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324612262"/>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560928"/>
      </p:ext>
    </p:extLst>
  </p:cSld>
  <p:clrMapOvr>
    <a:masterClrMapping/>
  </p:clrMapOvr>
  <p:transition spd="slow">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2291048789"/>
      </p:ext>
    </p:extLst>
  </p:cSld>
  <p:clrMapOvr>
    <a:masterClrMapping/>
  </p:clrMapOvr>
  <p:transition spd="slow">
    <p:pull/>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315065"/>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19723854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45869633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004022988"/>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3831286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58109191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07201897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34075311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45895700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91967115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187390993"/>
      </p:ext>
    </p:extLst>
  </p:cSld>
  <p:clrMapOvr>
    <a:masterClrMapping/>
  </p:clrMapOvr>
  <p:transition spd="slow">
    <p:pull/>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8496330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cstate="hq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2823939083"/>
      </p:ext>
    </p:extLst>
  </p:cSld>
  <p:clrMapOvr>
    <a:masterClrMapping/>
  </p:clrMapOvr>
  <p:transition spd="slow">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38238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375913645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3253810838"/>
      </p:ext>
    </p:extLst>
  </p:cSld>
  <p:clrMapOvr>
    <a:masterClrMapping/>
  </p:clrMapOvr>
  <p:transition spd="slow">
    <p:pull/>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132611775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11/7/2025</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9322767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B0CDC7EB-4D0C-E134-E008-9E36DFA84D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49315" y="252937"/>
            <a:ext cx="1278665" cy="1278665"/>
          </a:xfrm>
          <a:prstGeom prst="rect">
            <a:avLst/>
          </a:prstGeom>
        </p:spPr>
      </p:pic>
    </p:spTree>
    <p:extLst>
      <p:ext uri="{BB962C8B-B14F-4D97-AF65-F5344CB8AC3E}">
        <p14:creationId xmlns:p14="http://schemas.microsoft.com/office/powerpoint/2010/main" val="221327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6951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61.png"/><Relationship Id="rId3" Type="http://schemas.openxmlformats.org/officeDocument/2006/relationships/image" Target="../media/image13.png"/><Relationship Id="rId7" Type="http://schemas.openxmlformats.org/officeDocument/2006/relationships/image" Target="../media/image55.png"/><Relationship Id="rId12" Type="http://schemas.openxmlformats.org/officeDocument/2006/relationships/image" Target="../media/image19.png"/><Relationship Id="rId17" Type="http://schemas.openxmlformats.org/officeDocument/2006/relationships/image" Target="../media/image60.png"/><Relationship Id="rId2" Type="http://schemas.openxmlformats.org/officeDocument/2006/relationships/notesSlide" Target="../notesSlides/notesSlide1.xml"/><Relationship Id="rId16" Type="http://schemas.openxmlformats.org/officeDocument/2006/relationships/image" Target="../media/image49.png"/><Relationship Id="rId20"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18.png"/><Relationship Id="rId5" Type="http://schemas.openxmlformats.org/officeDocument/2006/relationships/image" Target="../media/image53.png"/><Relationship Id="rId15" Type="http://schemas.openxmlformats.org/officeDocument/2006/relationships/image" Target="../media/image48.png"/><Relationship Id="rId10" Type="http://schemas.openxmlformats.org/officeDocument/2006/relationships/image" Target="../media/image58.png"/><Relationship Id="rId19"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57.png"/><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2.png"/><Relationship Id="rId5" Type="http://schemas.microsoft.com/office/2007/relationships/hdphoto" Target="../media/hdphoto4.wdp"/><Relationship Id="rId4" Type="http://schemas.openxmlformats.org/officeDocument/2006/relationships/image" Target="../media/image71.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7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19.png"/><Relationship Id="rId10" Type="http://schemas.openxmlformats.org/officeDocument/2006/relationships/image" Target="../media/image63.png"/><Relationship Id="rId4" Type="http://schemas.openxmlformats.org/officeDocument/2006/relationships/image" Target="../media/image18.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3" cstate="hqprint">
            <a:extLst>
              <a:ext uri="{BEBA8EAE-BF5A-486C-A8C5-ECC9F3942E4B}">
                <a14:imgProps xmlns:a14="http://schemas.microsoft.com/office/drawing/2010/main">
                  <a14:imgLayer r:embed="rId14">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7"/>
          <a:stretch>
            <a:fillRect/>
          </a:stretch>
        </p:blipFill>
        <p:spPr>
          <a:xfrm>
            <a:off x="-72910" y="1536160"/>
            <a:ext cx="3212870" cy="737680"/>
          </a:xfrm>
          <a:prstGeom prst="rect">
            <a:avLst/>
          </a:prstGeom>
        </p:spPr>
      </p:pic>
      <p:sp>
        <p:nvSpPr>
          <p:cNvPr id="5" name="Subtitle 4">
            <a:extLst>
              <a:ext uri="{FF2B5EF4-FFF2-40B4-BE49-F238E27FC236}">
                <a16:creationId xmlns:a16="http://schemas.microsoft.com/office/drawing/2014/main" id="{A084679D-4F9A-6AD6-12B8-AB253C3E00DE}"/>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4856933-36C5-C5DB-717C-C2A2ABA68954}"/>
              </a:ext>
            </a:extLst>
          </p:cNvPr>
          <p:cNvPicPr>
            <a:picLocks noChangeAspect="1"/>
          </p:cNvPicPr>
          <p:nvPr/>
        </p:nvPicPr>
        <p:blipFill>
          <a:blip r:embed="rId18"/>
          <a:stretch>
            <a:fillRect/>
          </a:stretch>
        </p:blipFill>
        <p:spPr>
          <a:xfrm>
            <a:off x="754465" y="2389555"/>
            <a:ext cx="6815919" cy="1774090"/>
          </a:xfrm>
          <a:prstGeom prst="rect">
            <a:avLst/>
          </a:prstGeom>
        </p:spPr>
      </p:pic>
      <p:pic>
        <p:nvPicPr>
          <p:cNvPr id="9" name="Picture 8">
            <a:extLst>
              <a:ext uri="{FF2B5EF4-FFF2-40B4-BE49-F238E27FC236}">
                <a16:creationId xmlns:a16="http://schemas.microsoft.com/office/drawing/2014/main" id="{D80D745C-53F3-4B27-7BAB-591147936A96}"/>
              </a:ext>
            </a:extLst>
          </p:cNvPr>
          <p:cNvPicPr>
            <a:picLocks noChangeAspect="1"/>
          </p:cNvPicPr>
          <p:nvPr/>
        </p:nvPicPr>
        <p:blipFill>
          <a:blip r:embed="rId19"/>
          <a:stretch>
            <a:fillRect/>
          </a:stretch>
        </p:blipFill>
        <p:spPr>
          <a:xfrm>
            <a:off x="3319170" y="1587580"/>
            <a:ext cx="2353260" cy="1072989"/>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20"/>
          <a:stretch>
            <a:fillRect/>
          </a:stretch>
        </p:blipFill>
        <p:spPr>
          <a:xfrm>
            <a:off x="6657975" y="3437696"/>
            <a:ext cx="2211198" cy="1634364"/>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967023" y="576716"/>
            <a:ext cx="5626565" cy="2700623"/>
          </a:xfrm>
          <a:custGeom>
            <a:avLst/>
            <a:gdLst>
              <a:gd name="connsiteX0" fmla="*/ 5875991 w 5626565"/>
              <a:gd name="connsiteY0" fmla="*/ 2723281 h 2700623"/>
              <a:gd name="connsiteX1" fmla="*/ 4465113 w 5626565"/>
              <a:gd name="connsiteY1" fmla="*/ 2443355 h 2700623"/>
              <a:gd name="connsiteX2" fmla="*/ 2081582 w 5626565"/>
              <a:gd name="connsiteY2" fmla="*/ 2654152 h 2700623"/>
              <a:gd name="connsiteX3" fmla="*/ 800280 w 5626565"/>
              <a:gd name="connsiteY3" fmla="*/ 407013 h 2700623"/>
              <a:gd name="connsiteX4" fmla="*/ 3320858 w 5626565"/>
              <a:gd name="connsiteY4" fmla="*/ 22158 h 2700623"/>
              <a:gd name="connsiteX5" fmla="*/ 5197917 w 5626565"/>
              <a:gd name="connsiteY5" fmla="*/ 2066760 h 2700623"/>
              <a:gd name="connsiteX6" fmla="*/ 5875991 w 5626565"/>
              <a:gd name="connsiteY6" fmla="*/ 2723281 h 270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565" h="2700623" fill="none" extrusionOk="0">
                <a:moveTo>
                  <a:pt x="5875991" y="2723281"/>
                </a:moveTo>
                <a:cubicBezTo>
                  <a:pt x="5409947" y="2562399"/>
                  <a:pt x="5131926" y="2574349"/>
                  <a:pt x="4465113" y="2443355"/>
                </a:cubicBezTo>
                <a:cubicBezTo>
                  <a:pt x="3770226" y="2693525"/>
                  <a:pt x="2877467" y="2610510"/>
                  <a:pt x="2081582" y="2654152"/>
                </a:cubicBezTo>
                <a:cubicBezTo>
                  <a:pt x="21235" y="2476243"/>
                  <a:pt x="-529395" y="1018098"/>
                  <a:pt x="800280" y="407013"/>
                </a:cubicBezTo>
                <a:cubicBezTo>
                  <a:pt x="1478939" y="81537"/>
                  <a:pt x="2407661" y="-11632"/>
                  <a:pt x="3320858" y="22158"/>
                </a:cubicBezTo>
                <a:cubicBezTo>
                  <a:pt x="5306110" y="180504"/>
                  <a:pt x="6251018" y="1354616"/>
                  <a:pt x="5197917" y="2066760"/>
                </a:cubicBezTo>
                <a:cubicBezTo>
                  <a:pt x="5433957" y="2215504"/>
                  <a:pt x="5692661" y="2658661"/>
                  <a:pt x="5875991" y="2723281"/>
                </a:cubicBezTo>
                <a:close/>
              </a:path>
              <a:path w="5626565" h="2700623" stroke="0" extrusionOk="0">
                <a:moveTo>
                  <a:pt x="5875991" y="2723281"/>
                </a:moveTo>
                <a:cubicBezTo>
                  <a:pt x="5535111" y="2758677"/>
                  <a:pt x="4666983" y="2588268"/>
                  <a:pt x="4465113" y="2443355"/>
                </a:cubicBezTo>
                <a:cubicBezTo>
                  <a:pt x="3729379" y="2667989"/>
                  <a:pt x="2829006" y="2845411"/>
                  <a:pt x="2081582" y="2654152"/>
                </a:cubicBezTo>
                <a:cubicBezTo>
                  <a:pt x="-59673" y="2542986"/>
                  <a:pt x="-810061" y="1235784"/>
                  <a:pt x="800280" y="407013"/>
                </a:cubicBezTo>
                <a:cubicBezTo>
                  <a:pt x="1368138" y="13279"/>
                  <a:pt x="2487046" y="-99453"/>
                  <a:pt x="3320858" y="22158"/>
                </a:cubicBezTo>
                <a:cubicBezTo>
                  <a:pt x="5405282" y="238115"/>
                  <a:pt x="6234779" y="1170647"/>
                  <a:pt x="5197917" y="2066760"/>
                </a:cubicBezTo>
                <a:cubicBezTo>
                  <a:pt x="5302872" y="2204217"/>
                  <a:pt x="5630992" y="2458149"/>
                  <a:pt x="5875991" y="2723281"/>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Từ kết quả thí nghiệm rút ra nhận xét.</a:t>
            </a:r>
            <a:endParaRPr kumimoji="0" lang="en-US"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C7530D-45AC-03B7-31FA-26DBE5F40F58}"/>
              </a:ext>
            </a:extLst>
          </p:cNvPr>
          <p:cNvPicPr>
            <a:picLocks noChangeAspect="1"/>
          </p:cNvPicPr>
          <p:nvPr/>
        </p:nvPicPr>
        <p:blipFill>
          <a:blip r:embed="rId3"/>
          <a:stretch>
            <a:fillRect/>
          </a:stretch>
        </p:blipFill>
        <p:spPr>
          <a:xfrm>
            <a:off x="138223" y="2192351"/>
            <a:ext cx="6227330" cy="25072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3F96516-24B6-57B6-4CD8-CCCA60EC87BD}"/>
              </a:ext>
            </a:extLst>
          </p:cNvPr>
          <p:cNvSpPr/>
          <p:nvPr/>
        </p:nvSpPr>
        <p:spPr>
          <a:xfrm>
            <a:off x="6790661" y="2319509"/>
            <a:ext cx="540133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chemeClr val="bg1"/>
                </a:solidFill>
              </a:rPr>
              <a:t>Cốc</a:t>
            </a:r>
            <a:r>
              <a:rPr lang="en-US" sz="4000" b="1" dirty="0">
                <a:solidFill>
                  <a:schemeClr val="bg1"/>
                </a:solidFill>
              </a:rPr>
              <a:t> c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cao</a:t>
            </a:r>
            <a:r>
              <a:rPr lang="en-US" sz="4000" b="1" dirty="0">
                <a:solidFill>
                  <a:schemeClr val="bg1"/>
                </a:solidFill>
              </a:rPr>
              <a:t> </a:t>
            </a:r>
            <a:r>
              <a:rPr lang="en-US" sz="4000" b="1" dirty="0" err="1">
                <a:solidFill>
                  <a:schemeClr val="bg1"/>
                </a:solidFill>
              </a:rPr>
              <a:t>nhất</a:t>
            </a:r>
            <a:r>
              <a:rPr lang="en-US" sz="4000" b="1" dirty="0">
                <a:solidFill>
                  <a:schemeClr val="bg1"/>
                </a:solidFill>
              </a:rPr>
              <a:t>, </a:t>
            </a:r>
            <a:r>
              <a:rPr lang="en-US" sz="4000" b="1" dirty="0" err="1">
                <a:solidFill>
                  <a:schemeClr val="bg1"/>
                </a:solidFill>
              </a:rPr>
              <a:t>cốc</a:t>
            </a:r>
            <a:r>
              <a:rPr lang="en-US" sz="4000" b="1" dirty="0">
                <a:solidFill>
                  <a:schemeClr val="bg1"/>
                </a:solidFill>
              </a:rPr>
              <a:t> b </a:t>
            </a:r>
            <a:r>
              <a:rPr lang="en-US" sz="4000" b="1" dirty="0" err="1">
                <a:solidFill>
                  <a:schemeClr val="bg1"/>
                </a:solidFill>
              </a:rPr>
              <a:t>có</a:t>
            </a:r>
            <a:r>
              <a:rPr lang="en-US" sz="4000" b="1" dirty="0">
                <a:solidFill>
                  <a:schemeClr val="bg1"/>
                </a:solidFill>
              </a:rPr>
              <a:t> </a:t>
            </a:r>
            <a:r>
              <a:rPr lang="en-US" sz="4000" b="1" dirty="0" err="1">
                <a:solidFill>
                  <a:schemeClr val="bg1"/>
                </a:solidFill>
              </a:rPr>
              <a:t>nhiệt</a:t>
            </a:r>
            <a:r>
              <a:rPr lang="en-US" sz="4000" b="1" dirty="0">
                <a:solidFill>
                  <a:schemeClr val="bg1"/>
                </a:solidFill>
              </a:rPr>
              <a:t> </a:t>
            </a:r>
            <a:r>
              <a:rPr lang="en-US" sz="4000" b="1" dirty="0" err="1">
                <a:solidFill>
                  <a:schemeClr val="bg1"/>
                </a:solidFill>
              </a:rPr>
              <a:t>độ</a:t>
            </a:r>
            <a:r>
              <a:rPr lang="en-US" sz="4000" b="1" dirty="0">
                <a:solidFill>
                  <a:schemeClr val="bg1"/>
                </a:solidFill>
              </a:rPr>
              <a:t> </a:t>
            </a:r>
            <a:r>
              <a:rPr lang="en-US" sz="4000" b="1" dirty="0" err="1">
                <a:solidFill>
                  <a:schemeClr val="bg1"/>
                </a:solidFill>
              </a:rPr>
              <a:t>thấp</a:t>
            </a:r>
            <a:r>
              <a:rPr lang="en-US" sz="4000" b="1" dirty="0">
                <a:solidFill>
                  <a:schemeClr val="bg1"/>
                </a:solidFill>
              </a:rPr>
              <a:t> </a:t>
            </a:r>
            <a:r>
              <a:rPr lang="en-US" sz="4000" b="1" dirty="0" err="1">
                <a:solidFill>
                  <a:schemeClr val="bg1"/>
                </a:solidFill>
              </a:rPr>
              <a:t>nhất</a:t>
            </a:r>
            <a:r>
              <a:rPr lang="en-US" sz="4000" b="1" dirty="0">
                <a:solidFill>
                  <a:schemeClr val="bg1"/>
                </a:solidFill>
              </a:rPr>
              <a:t>.</a:t>
            </a:r>
            <a:endParaRPr kumimoji="0" lang="en-US" sz="4000" b="1" i="0" u="none" strike="noStrike" kern="1200" cap="none" spc="0" normalizeH="0" baseline="0" noProof="0" dirty="0">
              <a:ln>
                <a:noFill/>
              </a:ln>
              <a:solidFill>
                <a:schemeClr val="bg1"/>
              </a:solidFill>
              <a:effectLst/>
              <a:uLnTx/>
              <a:uFillTx/>
              <a:latin typeface="Calibri"/>
            </a:endParaRPr>
          </a:p>
        </p:txBody>
      </p:sp>
      <p:pic>
        <p:nvPicPr>
          <p:cNvPr id="6" name="Picture 5">
            <a:extLst>
              <a:ext uri="{FF2B5EF4-FFF2-40B4-BE49-F238E27FC236}">
                <a16:creationId xmlns:a16="http://schemas.microsoft.com/office/drawing/2014/main" id="{F3979850-F1D8-9137-02C6-C8CE34B7E36E}"/>
              </a:ext>
            </a:extLst>
          </p:cNvPr>
          <p:cNvPicPr>
            <a:picLocks noChangeAspect="1"/>
          </p:cNvPicPr>
          <p:nvPr/>
        </p:nvPicPr>
        <p:blipFill>
          <a:blip r:embed="rId4"/>
          <a:stretch>
            <a:fillRect/>
          </a:stretch>
        </p:blipFill>
        <p:spPr>
          <a:xfrm>
            <a:off x="2252290" y="-84975"/>
            <a:ext cx="5816088" cy="1286367"/>
          </a:xfrm>
          <a:prstGeom prst="rect">
            <a:avLst/>
          </a:prstGeom>
        </p:spPr>
      </p:pic>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378565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thì có nhiệt độ cao hơn, vật lạnh hơn thì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4"/>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2: Một số loại nhiệt kế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4"/>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712381" y="358786"/>
            <a:ext cx="10706985"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vi-VN" sz="3600" b="1" dirty="0">
                <a:solidFill>
                  <a:srgbClr val="FFFF00"/>
                </a:solidFill>
                <a:latin typeface="Cambria" panose="02040503050406030204" pitchFamily="18" charset="0"/>
                <a:ea typeface="Cambria" panose="02040503050406030204" pitchFamily="18" charset="0"/>
              </a:rPr>
              <a:t>Quan sát hình 2 và cho biết nhiệt kế nào dùng để đo nhiệt độ cơ thể người, nhiệt kế nào dùng để đo nhiệt độ không khí.</a:t>
            </a:r>
          </a:p>
        </p:txBody>
      </p:sp>
      <p:pic>
        <p:nvPicPr>
          <p:cNvPr id="4" name="Picture 3">
            <a:extLst>
              <a:ext uri="{FF2B5EF4-FFF2-40B4-BE49-F238E27FC236}">
                <a16:creationId xmlns:a16="http://schemas.microsoft.com/office/drawing/2014/main" id="{FE9089A8-8CE6-7E89-95C0-1C79A9CB20F1}"/>
              </a:ext>
            </a:extLst>
          </p:cNvPr>
          <p:cNvPicPr>
            <a:picLocks noChangeAspect="1"/>
          </p:cNvPicPr>
          <p:nvPr/>
        </p:nvPicPr>
        <p:blipFill>
          <a:blip r:embed="rId3"/>
          <a:stretch>
            <a:fillRect/>
          </a:stretch>
        </p:blipFill>
        <p:spPr>
          <a:xfrm>
            <a:off x="1527765" y="2062717"/>
            <a:ext cx="4618603" cy="3136605"/>
          </a:xfrm>
          <a:prstGeom prst="rect">
            <a:avLst/>
          </a:prstGeom>
        </p:spPr>
      </p:pic>
      <p:pic>
        <p:nvPicPr>
          <p:cNvPr id="6" name="Picture 5">
            <a:extLst>
              <a:ext uri="{FF2B5EF4-FFF2-40B4-BE49-F238E27FC236}">
                <a16:creationId xmlns:a16="http://schemas.microsoft.com/office/drawing/2014/main" id="{7AEAD666-41D1-78B3-D7FA-E9C5A3D1C2DD}"/>
              </a:ext>
            </a:extLst>
          </p:cNvPr>
          <p:cNvPicPr>
            <a:picLocks noChangeAspect="1"/>
          </p:cNvPicPr>
          <p:nvPr/>
        </p:nvPicPr>
        <p:blipFill>
          <a:blip r:embed="rId4"/>
          <a:stretch>
            <a:fillRect/>
          </a:stretch>
        </p:blipFill>
        <p:spPr>
          <a:xfrm>
            <a:off x="6254048" y="2110895"/>
            <a:ext cx="4304082" cy="3071199"/>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7F4F24"/>
                </a:solidFill>
                <a:latin typeface="Cambria" panose="02040503050406030204" pitchFamily="18" charset="0"/>
                <a:ea typeface="Cambria" panose="02040503050406030204" pitchFamily="18" charset="0"/>
              </a:rPr>
              <a:t>N</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rPr>
              <a:t>người</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
        <p:nvSpPr>
          <p:cNvPr id="4" name="Rectangle 3">
            <a:extLst>
              <a:ext uri="{FF2B5EF4-FFF2-40B4-BE49-F238E27FC236}">
                <a16:creationId xmlns:a16="http://schemas.microsoft.com/office/drawing/2014/main" id="{806B91F3-A0BD-0136-87DF-96C9B8AABFA8}"/>
              </a:ext>
            </a:extLst>
          </p:cNvPr>
          <p:cNvSpPr/>
          <p:nvPr/>
        </p:nvSpPr>
        <p:spPr>
          <a:xfrm>
            <a:off x="2950958" y="269869"/>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xmln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rượu</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715034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a:solidFill>
                  <a:prstClr val="white"/>
                </a:solidFill>
                <a:latin typeface="Calibri"/>
              </a:rPr>
              <a:t>Hoạt động  3: Thực hành đo nhiệt độ cơ thể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4"/>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hồng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ngoại</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thủy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ngân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1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3"/>
          <a:stretch>
            <a:fillRect/>
          </a:stretch>
        </p:blipFill>
        <p:spPr>
          <a:xfrm>
            <a:off x="1520456" y="2514734"/>
            <a:ext cx="5015314" cy="3706971"/>
          </a:xfrm>
          <a:prstGeom prst="rect">
            <a:avLst/>
          </a:prstGeom>
        </p:spPr>
      </p:pic>
      <p:sp>
        <p:nvSpPr>
          <p:cNvPr id="3" name="Title 3">
            <a:extLst>
              <a:ext uri="{FF2B5EF4-FFF2-40B4-BE49-F238E27FC236}">
                <a16:creationId xmlns:a16="http://schemas.microsoft.com/office/drawing/2014/main" id="{D0501BEC-605C-4F03-ECAD-9FDE2259FB1A}"/>
              </a:ext>
            </a:extLst>
          </p:cNvPr>
          <p:cNvSpPr txBox="1">
            <a:spLocks/>
          </p:cNvSpPr>
          <p:nvPr/>
        </p:nvSpPr>
        <p:spPr>
          <a:xfrm>
            <a:off x="6230679" y="3476534"/>
            <a:ext cx="5961321" cy="2934331"/>
          </a:xfrm>
          <a:custGeom>
            <a:avLst/>
            <a:gdLst>
              <a:gd name="connsiteX0" fmla="*/ -493419 w 5961321"/>
              <a:gd name="connsiteY0" fmla="*/ 1785834 h 2934331"/>
              <a:gd name="connsiteX1" fmla="*/ 89 w 5961321"/>
              <a:gd name="connsiteY1" fmla="*/ 1455798 h 2934331"/>
              <a:gd name="connsiteX2" fmla="*/ 2914385 w 5961321"/>
              <a:gd name="connsiteY2" fmla="*/ 362 h 2934331"/>
              <a:gd name="connsiteX3" fmla="*/ 5907976 w 5961321"/>
              <a:gd name="connsiteY3" fmla="*/ 1190830 h 2934331"/>
              <a:gd name="connsiteX4" fmla="*/ 3191508 w 5961321"/>
              <a:gd name="connsiteY4" fmla="*/ 2930656 h 2934331"/>
              <a:gd name="connsiteX5" fmla="*/ 208472 w 5961321"/>
              <a:gd name="connsiteY5" fmla="*/ 2006219 h 2934331"/>
              <a:gd name="connsiteX6" fmla="*/ -493419 w 5961321"/>
              <a:gd name="connsiteY6" fmla="*/ 1785834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1321" h="2934331" fill="none" extrusionOk="0">
                <a:moveTo>
                  <a:pt x="-493419" y="1785834"/>
                </a:moveTo>
                <a:cubicBezTo>
                  <a:pt x="-274758" y="1685437"/>
                  <a:pt x="-165927" y="1543906"/>
                  <a:pt x="89" y="1455798"/>
                </a:cubicBezTo>
                <a:cubicBezTo>
                  <a:pt x="-55777" y="762601"/>
                  <a:pt x="1298138" y="-14593"/>
                  <a:pt x="2914385" y="362"/>
                </a:cubicBezTo>
                <a:cubicBezTo>
                  <a:pt x="4375144" y="23711"/>
                  <a:pt x="5729191" y="417149"/>
                  <a:pt x="5907976" y="1190830"/>
                </a:cubicBezTo>
                <a:cubicBezTo>
                  <a:pt x="6309467" y="2044114"/>
                  <a:pt x="4991279" y="2974774"/>
                  <a:pt x="3191508" y="2930656"/>
                </a:cubicBezTo>
                <a:cubicBezTo>
                  <a:pt x="1922543" y="2963136"/>
                  <a:pt x="685379" y="2684473"/>
                  <a:pt x="208472" y="2006219"/>
                </a:cubicBezTo>
                <a:cubicBezTo>
                  <a:pt x="137710" y="1947523"/>
                  <a:pt x="-197696" y="1905844"/>
                  <a:pt x="-493419" y="1785834"/>
                </a:cubicBezTo>
                <a:close/>
              </a:path>
              <a:path w="5961321" h="2934331" stroke="0" extrusionOk="0">
                <a:moveTo>
                  <a:pt x="-493419" y="1785834"/>
                </a:moveTo>
                <a:cubicBezTo>
                  <a:pt x="-279726" y="1582352"/>
                  <a:pt x="-247373" y="1615944"/>
                  <a:pt x="89" y="1455798"/>
                </a:cubicBezTo>
                <a:cubicBezTo>
                  <a:pt x="-112358" y="624546"/>
                  <a:pt x="1147893" y="200452"/>
                  <a:pt x="2914385" y="362"/>
                </a:cubicBezTo>
                <a:cubicBezTo>
                  <a:pt x="4338575" y="56063"/>
                  <a:pt x="5581476" y="531270"/>
                  <a:pt x="5907976" y="1190830"/>
                </a:cubicBezTo>
                <a:cubicBezTo>
                  <a:pt x="6020920" y="1868059"/>
                  <a:pt x="5049140" y="2833267"/>
                  <a:pt x="3191508" y="2930656"/>
                </a:cubicBezTo>
                <a:cubicBezTo>
                  <a:pt x="2021907" y="3019199"/>
                  <a:pt x="672429" y="2531490"/>
                  <a:pt x="208472" y="2006219"/>
                </a:cubicBezTo>
                <a:cubicBezTo>
                  <a:pt x="-16332" y="1873325"/>
                  <a:pt x="-208670" y="1881797"/>
                  <a:pt x="-493419" y="178583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8277"/>
                      <a:gd name="adj2" fmla="val 1086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Chia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tổ</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lấy</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để</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tiến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hành</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925034" y="783883"/>
            <a:ext cx="10845208" cy="1325563"/>
          </a:xfrm>
          <a:prstGeom prst="rect">
            <a:avLst/>
          </a:prstGeom>
        </p:spPr>
        <p:txBody>
          <a:bodyPr/>
          <a:lstStyle/>
          <a:p>
            <a:pPr algn="just"/>
            <a:r>
              <a:rPr lang="en-US" sz="3600" b="1" dirty="0" err="1">
                <a:solidFill>
                  <a:schemeClr val="bg1"/>
                </a:solidFill>
                <a:latin typeface="+mn-lt"/>
              </a:rPr>
              <a:t>Thực</a:t>
            </a:r>
            <a:r>
              <a:rPr lang="en-US" sz="3600" b="1" dirty="0">
                <a:solidFill>
                  <a:schemeClr val="bg1"/>
                </a:solidFill>
                <a:latin typeface="+mn-lt"/>
              </a:rPr>
              <a:t> </a:t>
            </a:r>
            <a:r>
              <a:rPr lang="en-US" sz="3600" b="1" dirty="0" err="1">
                <a:solidFill>
                  <a:schemeClr val="bg1"/>
                </a:solidFill>
                <a:latin typeface="+mn-lt"/>
              </a:rPr>
              <a:t>hành</a:t>
            </a:r>
            <a:r>
              <a:rPr lang="en-US" sz="3600" b="1" dirty="0">
                <a:solidFill>
                  <a:schemeClr val="bg1"/>
                </a:solidFill>
                <a:latin typeface="+mn-lt"/>
              </a:rPr>
              <a:t>: </a:t>
            </a:r>
            <a:r>
              <a:rPr lang="en-US" sz="3600" b="1" dirty="0" err="1">
                <a:solidFill>
                  <a:schemeClr val="accent4">
                    <a:lumMod val="20000"/>
                    <a:lumOff val="80000"/>
                  </a:schemeClr>
                </a:solidFill>
                <a:latin typeface="+mn-lt"/>
              </a:rPr>
              <a:t>Đo</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độ</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cơ</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thể</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bằng</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nhiệt</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kế</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thủy</a:t>
            </a:r>
            <a:r>
              <a:rPr lang="en-US" sz="3600" b="1" dirty="0">
                <a:solidFill>
                  <a:schemeClr val="accent4">
                    <a:lumMod val="20000"/>
                    <a:lumOff val="80000"/>
                  </a:schemeClr>
                </a:solidFill>
                <a:latin typeface="+mn-lt"/>
              </a:rPr>
              <a:t> </a:t>
            </a:r>
            <a:r>
              <a:rPr lang="en-US" sz="3600" b="1" dirty="0" err="1">
                <a:solidFill>
                  <a:schemeClr val="accent4">
                    <a:lumMod val="20000"/>
                    <a:lumOff val="80000"/>
                  </a:schemeClr>
                </a:solidFill>
                <a:latin typeface="+mn-lt"/>
              </a:rPr>
              <a:t>ngân</a:t>
            </a:r>
            <a:endParaRPr lang="en-US" sz="3600" b="1" dirty="0">
              <a:solidFill>
                <a:schemeClr val="accent4">
                  <a:lumMod val="20000"/>
                  <a:lumOff val="80000"/>
                </a:schemeClr>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0" y="2174041"/>
            <a:ext cx="9572779" cy="3539430"/>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1:</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Vẩy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cho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thủy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ngân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tụt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hết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xuống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trước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khi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2:</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Đặt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bầu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nách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và</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kẹp</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tay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lại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để</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nhiệt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Bước</a:t>
            </a:r>
            <a:r>
              <a:rPr kumimoji="0" lang="en-US" sz="3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Bấm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giờ</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Sau</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3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phút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lấy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ra,đọc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kết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cs typeface="Times New Roman" pitchFamily="18" charset="0"/>
              </a:rPr>
              <a:t>quả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rPr>
              <a:t>.</a:t>
            </a:r>
            <a:endPar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 typeface="Arial" charset="0"/>
              <a:buChar char="•"/>
              <a:tabLst/>
              <a:defRPr/>
            </a:pP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u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ý</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Khi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c</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ần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ìn</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m</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ức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ất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l</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ỏng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trong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theo</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ph</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ươ</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vu</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ô</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óc</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v</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ới</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ống</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1"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ệt</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k</a:t>
            </a:r>
            <a:r>
              <a:rPr kumimoji="0" lang="vi-VN"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ế</a:t>
            </a:r>
            <a:r>
              <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pic>
        <p:nvPicPr>
          <p:cNvPr id="4" name="Picture 2" descr="Nhiệt kế y tế Y học nghệ thuật Clip - Nhiệt kế png tải về - Miễn phí trong  suốt Góc png Tải về.">
            <a:extLst>
              <a:ext uri="{FF2B5EF4-FFF2-40B4-BE49-F238E27FC236}">
                <a16:creationId xmlns:a16="http://schemas.microsoft.com/office/drawing/2014/main" id="{F7398B3B-9920-48E8-ADC2-19764DF342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690239" y="2704153"/>
            <a:ext cx="4558934" cy="244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3"/>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583545"/>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Trình bày được vật nóng hơn có nhiệt độ cao hơn, vật lạnh hơn có nhiệt độ thấp hơn.</a:t>
            </a:r>
            <a:endParaRPr lang="en-US" sz="3200" b="1" dirty="0">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Wingdings" panose="05000000000000000000" pitchFamily="2" charset="2"/>
              <a:buChar char="q"/>
            </a:pPr>
            <a:r>
              <a:rPr lang="nl-NL" sz="3200" b="1" dirty="0">
                <a:effectLst/>
                <a:latin typeface="Cambria" panose="02040503050406030204" pitchFamily="18" charset="0"/>
                <a:ea typeface="Cambria" panose="02040503050406030204" pitchFamily="18" charset="0"/>
              </a:rPr>
              <a:t>Biết được nhiệt kế là dụng cụ để đo nhiệt độ. Sử dụng được nhiệt kế để xác định nhiệt độ cơ thể, nhiệt dộ không khí.</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404223" y="2514600"/>
            <a:ext cx="11453504" cy="2554545"/>
          </a:xfrm>
          <a:custGeom>
            <a:avLst/>
            <a:gdLst>
              <a:gd name="connsiteX0" fmla="*/ 0 w 11453504"/>
              <a:gd name="connsiteY0" fmla="*/ 0 h 2554545"/>
              <a:gd name="connsiteX1" fmla="*/ 801745 w 11453504"/>
              <a:gd name="connsiteY1" fmla="*/ 0 h 2554545"/>
              <a:gd name="connsiteX2" fmla="*/ 1603491 w 11453504"/>
              <a:gd name="connsiteY2" fmla="*/ 0 h 2554545"/>
              <a:gd name="connsiteX3" fmla="*/ 2290701 w 11453504"/>
              <a:gd name="connsiteY3" fmla="*/ 0 h 2554545"/>
              <a:gd name="connsiteX4" fmla="*/ 2634306 w 11453504"/>
              <a:gd name="connsiteY4" fmla="*/ 0 h 2554545"/>
              <a:gd name="connsiteX5" fmla="*/ 3206981 w 11453504"/>
              <a:gd name="connsiteY5" fmla="*/ 0 h 2554545"/>
              <a:gd name="connsiteX6" fmla="*/ 3779656 w 11453504"/>
              <a:gd name="connsiteY6" fmla="*/ 0 h 2554545"/>
              <a:gd name="connsiteX7" fmla="*/ 4466867 w 11453504"/>
              <a:gd name="connsiteY7" fmla="*/ 0 h 2554545"/>
              <a:gd name="connsiteX8" fmla="*/ 4810472 w 11453504"/>
              <a:gd name="connsiteY8" fmla="*/ 0 h 2554545"/>
              <a:gd name="connsiteX9" fmla="*/ 5154077 w 11453504"/>
              <a:gd name="connsiteY9" fmla="*/ 0 h 2554545"/>
              <a:gd name="connsiteX10" fmla="*/ 5497682 w 11453504"/>
              <a:gd name="connsiteY10" fmla="*/ 0 h 2554545"/>
              <a:gd name="connsiteX11" fmla="*/ 6070357 w 11453504"/>
              <a:gd name="connsiteY11" fmla="*/ 0 h 2554545"/>
              <a:gd name="connsiteX12" fmla="*/ 6528497 w 11453504"/>
              <a:gd name="connsiteY12" fmla="*/ 0 h 2554545"/>
              <a:gd name="connsiteX13" fmla="*/ 7101172 w 11453504"/>
              <a:gd name="connsiteY13" fmla="*/ 0 h 2554545"/>
              <a:gd name="connsiteX14" fmla="*/ 7559313 w 11453504"/>
              <a:gd name="connsiteY14" fmla="*/ 0 h 2554545"/>
              <a:gd name="connsiteX15" fmla="*/ 8017453 w 11453504"/>
              <a:gd name="connsiteY15" fmla="*/ 0 h 2554545"/>
              <a:gd name="connsiteX16" fmla="*/ 8246523 w 11453504"/>
              <a:gd name="connsiteY16" fmla="*/ 0 h 2554545"/>
              <a:gd name="connsiteX17" fmla="*/ 8590128 w 11453504"/>
              <a:gd name="connsiteY17" fmla="*/ 0 h 2554545"/>
              <a:gd name="connsiteX18" fmla="*/ 8933733 w 11453504"/>
              <a:gd name="connsiteY18" fmla="*/ 0 h 2554545"/>
              <a:gd name="connsiteX19" fmla="*/ 9735478 w 11453504"/>
              <a:gd name="connsiteY19" fmla="*/ 0 h 2554545"/>
              <a:gd name="connsiteX20" fmla="*/ 10193619 w 11453504"/>
              <a:gd name="connsiteY20" fmla="*/ 0 h 2554545"/>
              <a:gd name="connsiteX21" fmla="*/ 10766294 w 11453504"/>
              <a:gd name="connsiteY21" fmla="*/ 0 h 2554545"/>
              <a:gd name="connsiteX22" fmla="*/ 11453504 w 11453504"/>
              <a:gd name="connsiteY22" fmla="*/ 0 h 2554545"/>
              <a:gd name="connsiteX23" fmla="*/ 11453504 w 11453504"/>
              <a:gd name="connsiteY23" fmla="*/ 510909 h 2554545"/>
              <a:gd name="connsiteX24" fmla="*/ 11453504 w 11453504"/>
              <a:gd name="connsiteY24" fmla="*/ 1072909 h 2554545"/>
              <a:gd name="connsiteX25" fmla="*/ 11453504 w 11453504"/>
              <a:gd name="connsiteY25" fmla="*/ 1507182 h 2554545"/>
              <a:gd name="connsiteX26" fmla="*/ 11453504 w 11453504"/>
              <a:gd name="connsiteY26" fmla="*/ 1992545 h 2554545"/>
              <a:gd name="connsiteX27" fmla="*/ 11453504 w 11453504"/>
              <a:gd name="connsiteY27" fmla="*/ 2554545 h 2554545"/>
              <a:gd name="connsiteX28" fmla="*/ 10880829 w 11453504"/>
              <a:gd name="connsiteY28" fmla="*/ 2554545 h 2554545"/>
              <a:gd name="connsiteX29" fmla="*/ 10651759 w 11453504"/>
              <a:gd name="connsiteY29" fmla="*/ 2554545 h 2554545"/>
              <a:gd name="connsiteX30" fmla="*/ 10079084 w 11453504"/>
              <a:gd name="connsiteY30" fmla="*/ 2554545 h 2554545"/>
              <a:gd name="connsiteX31" fmla="*/ 9391873 w 11453504"/>
              <a:gd name="connsiteY31" fmla="*/ 2554545 h 2554545"/>
              <a:gd name="connsiteX32" fmla="*/ 8704663 w 11453504"/>
              <a:gd name="connsiteY32" fmla="*/ 2554545 h 2554545"/>
              <a:gd name="connsiteX33" fmla="*/ 8246523 w 11453504"/>
              <a:gd name="connsiteY33" fmla="*/ 2554545 h 2554545"/>
              <a:gd name="connsiteX34" fmla="*/ 7559313 w 11453504"/>
              <a:gd name="connsiteY34" fmla="*/ 2554545 h 2554545"/>
              <a:gd name="connsiteX35" fmla="*/ 7215708 w 11453504"/>
              <a:gd name="connsiteY35" fmla="*/ 2554545 h 2554545"/>
              <a:gd name="connsiteX36" fmla="*/ 6757567 w 11453504"/>
              <a:gd name="connsiteY36" fmla="*/ 2554545 h 2554545"/>
              <a:gd name="connsiteX37" fmla="*/ 6528497 w 11453504"/>
              <a:gd name="connsiteY37" fmla="*/ 2554545 h 2554545"/>
              <a:gd name="connsiteX38" fmla="*/ 5726752 w 11453504"/>
              <a:gd name="connsiteY38" fmla="*/ 2554545 h 2554545"/>
              <a:gd name="connsiteX39" fmla="*/ 4925007 w 11453504"/>
              <a:gd name="connsiteY39" fmla="*/ 2554545 h 2554545"/>
              <a:gd name="connsiteX40" fmla="*/ 4466867 w 11453504"/>
              <a:gd name="connsiteY40" fmla="*/ 2554545 h 2554545"/>
              <a:gd name="connsiteX41" fmla="*/ 4008726 w 11453504"/>
              <a:gd name="connsiteY41" fmla="*/ 2554545 h 2554545"/>
              <a:gd name="connsiteX42" fmla="*/ 3321516 w 11453504"/>
              <a:gd name="connsiteY42" fmla="*/ 2554545 h 2554545"/>
              <a:gd name="connsiteX43" fmla="*/ 2519771 w 11453504"/>
              <a:gd name="connsiteY43" fmla="*/ 2554545 h 2554545"/>
              <a:gd name="connsiteX44" fmla="*/ 2061631 w 11453504"/>
              <a:gd name="connsiteY44" fmla="*/ 2554545 h 2554545"/>
              <a:gd name="connsiteX45" fmla="*/ 1832561 w 11453504"/>
              <a:gd name="connsiteY45" fmla="*/ 2554545 h 2554545"/>
              <a:gd name="connsiteX46" fmla="*/ 1488956 w 11453504"/>
              <a:gd name="connsiteY46" fmla="*/ 2554545 h 2554545"/>
              <a:gd name="connsiteX47" fmla="*/ 1259885 w 11453504"/>
              <a:gd name="connsiteY47" fmla="*/ 2554545 h 2554545"/>
              <a:gd name="connsiteX48" fmla="*/ 0 w 11453504"/>
              <a:gd name="connsiteY48" fmla="*/ 2554545 h 2554545"/>
              <a:gd name="connsiteX49" fmla="*/ 0 w 11453504"/>
              <a:gd name="connsiteY49" fmla="*/ 2094727 h 2554545"/>
              <a:gd name="connsiteX50" fmla="*/ 0 w 11453504"/>
              <a:gd name="connsiteY50" fmla="*/ 1532727 h 2554545"/>
              <a:gd name="connsiteX51" fmla="*/ 0 w 11453504"/>
              <a:gd name="connsiteY51" fmla="*/ 970727 h 2554545"/>
              <a:gd name="connsiteX52" fmla="*/ 0 w 11453504"/>
              <a:gd name="connsiteY52" fmla="*/ 485364 h 2554545"/>
              <a:gd name="connsiteX53" fmla="*/ 0 w 11453504"/>
              <a:gd name="connsiteY53"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453504" h="2554545" fill="none" extrusionOk="0">
                <a:moveTo>
                  <a:pt x="0" y="0"/>
                </a:moveTo>
                <a:cubicBezTo>
                  <a:pt x="363763" y="-45057"/>
                  <a:pt x="437853" y="29830"/>
                  <a:pt x="801745" y="0"/>
                </a:cubicBezTo>
                <a:cubicBezTo>
                  <a:pt x="1165638" y="-29830"/>
                  <a:pt x="1229939" y="2738"/>
                  <a:pt x="1603491" y="0"/>
                </a:cubicBezTo>
                <a:cubicBezTo>
                  <a:pt x="1977043" y="-2738"/>
                  <a:pt x="2121508" y="33941"/>
                  <a:pt x="2290701" y="0"/>
                </a:cubicBezTo>
                <a:cubicBezTo>
                  <a:pt x="2459894" y="-33941"/>
                  <a:pt x="2555276" y="13730"/>
                  <a:pt x="2634306" y="0"/>
                </a:cubicBezTo>
                <a:cubicBezTo>
                  <a:pt x="2713337" y="-13730"/>
                  <a:pt x="2926620" y="33509"/>
                  <a:pt x="3206981" y="0"/>
                </a:cubicBezTo>
                <a:cubicBezTo>
                  <a:pt x="3487342" y="-33509"/>
                  <a:pt x="3533388" y="24544"/>
                  <a:pt x="3779656" y="0"/>
                </a:cubicBezTo>
                <a:cubicBezTo>
                  <a:pt x="4025924" y="-24544"/>
                  <a:pt x="4191576" y="21336"/>
                  <a:pt x="4466867" y="0"/>
                </a:cubicBezTo>
                <a:cubicBezTo>
                  <a:pt x="4742158" y="-21336"/>
                  <a:pt x="4736723" y="33771"/>
                  <a:pt x="4810472" y="0"/>
                </a:cubicBezTo>
                <a:cubicBezTo>
                  <a:pt x="4884222" y="-33771"/>
                  <a:pt x="5004591" y="15371"/>
                  <a:pt x="5154077" y="0"/>
                </a:cubicBezTo>
                <a:cubicBezTo>
                  <a:pt x="5303563" y="-15371"/>
                  <a:pt x="5422497" y="12428"/>
                  <a:pt x="5497682" y="0"/>
                </a:cubicBezTo>
                <a:cubicBezTo>
                  <a:pt x="5572868" y="-12428"/>
                  <a:pt x="5932020" y="53489"/>
                  <a:pt x="6070357" y="0"/>
                </a:cubicBezTo>
                <a:cubicBezTo>
                  <a:pt x="6208695" y="-53489"/>
                  <a:pt x="6395086" y="34919"/>
                  <a:pt x="6528497" y="0"/>
                </a:cubicBezTo>
                <a:cubicBezTo>
                  <a:pt x="6661908" y="-34919"/>
                  <a:pt x="6869132" y="31868"/>
                  <a:pt x="7101172" y="0"/>
                </a:cubicBezTo>
                <a:cubicBezTo>
                  <a:pt x="7333212" y="-31868"/>
                  <a:pt x="7466909" y="35707"/>
                  <a:pt x="7559313" y="0"/>
                </a:cubicBezTo>
                <a:cubicBezTo>
                  <a:pt x="7651717" y="-35707"/>
                  <a:pt x="7820885" y="9163"/>
                  <a:pt x="8017453" y="0"/>
                </a:cubicBezTo>
                <a:cubicBezTo>
                  <a:pt x="8214021" y="-9163"/>
                  <a:pt x="8159191" y="9297"/>
                  <a:pt x="8246523" y="0"/>
                </a:cubicBezTo>
                <a:cubicBezTo>
                  <a:pt x="8333855" y="-9297"/>
                  <a:pt x="8450238" y="5756"/>
                  <a:pt x="8590128" y="0"/>
                </a:cubicBezTo>
                <a:cubicBezTo>
                  <a:pt x="8730018" y="-5756"/>
                  <a:pt x="8782575" y="41094"/>
                  <a:pt x="8933733" y="0"/>
                </a:cubicBezTo>
                <a:cubicBezTo>
                  <a:pt x="9084892" y="-41094"/>
                  <a:pt x="9468672" y="89393"/>
                  <a:pt x="9735478" y="0"/>
                </a:cubicBezTo>
                <a:cubicBezTo>
                  <a:pt x="10002284" y="-89393"/>
                  <a:pt x="10033697" y="19015"/>
                  <a:pt x="10193619" y="0"/>
                </a:cubicBezTo>
                <a:cubicBezTo>
                  <a:pt x="10353541" y="-19015"/>
                  <a:pt x="10522759" y="64537"/>
                  <a:pt x="10766294" y="0"/>
                </a:cubicBezTo>
                <a:cubicBezTo>
                  <a:pt x="11009829" y="-64537"/>
                  <a:pt x="11184600" y="69630"/>
                  <a:pt x="11453504" y="0"/>
                </a:cubicBezTo>
                <a:cubicBezTo>
                  <a:pt x="11467414" y="134425"/>
                  <a:pt x="11407515" y="352617"/>
                  <a:pt x="11453504" y="510909"/>
                </a:cubicBezTo>
                <a:cubicBezTo>
                  <a:pt x="11499493" y="669201"/>
                  <a:pt x="11408003" y="909632"/>
                  <a:pt x="11453504" y="1072909"/>
                </a:cubicBezTo>
                <a:cubicBezTo>
                  <a:pt x="11499005" y="1236186"/>
                  <a:pt x="11403048" y="1341151"/>
                  <a:pt x="11453504" y="1507182"/>
                </a:cubicBezTo>
                <a:cubicBezTo>
                  <a:pt x="11503960" y="1673213"/>
                  <a:pt x="11437217" y="1879224"/>
                  <a:pt x="11453504" y="1992545"/>
                </a:cubicBezTo>
                <a:cubicBezTo>
                  <a:pt x="11469791" y="2105866"/>
                  <a:pt x="11421453" y="2373819"/>
                  <a:pt x="11453504" y="2554545"/>
                </a:cubicBezTo>
                <a:cubicBezTo>
                  <a:pt x="11184508" y="2605620"/>
                  <a:pt x="11102969" y="2537952"/>
                  <a:pt x="10880829" y="2554545"/>
                </a:cubicBezTo>
                <a:cubicBezTo>
                  <a:pt x="10658690" y="2571138"/>
                  <a:pt x="10724649" y="2540177"/>
                  <a:pt x="10651759" y="2554545"/>
                </a:cubicBezTo>
                <a:cubicBezTo>
                  <a:pt x="10578869" y="2568913"/>
                  <a:pt x="10299445" y="2518252"/>
                  <a:pt x="10079084" y="2554545"/>
                </a:cubicBezTo>
                <a:cubicBezTo>
                  <a:pt x="9858723" y="2590838"/>
                  <a:pt x="9695171" y="2481023"/>
                  <a:pt x="9391873" y="2554545"/>
                </a:cubicBezTo>
                <a:cubicBezTo>
                  <a:pt x="9088575" y="2628067"/>
                  <a:pt x="8864077" y="2519255"/>
                  <a:pt x="8704663" y="2554545"/>
                </a:cubicBezTo>
                <a:cubicBezTo>
                  <a:pt x="8545249" y="2589835"/>
                  <a:pt x="8390527" y="2527815"/>
                  <a:pt x="8246523" y="2554545"/>
                </a:cubicBezTo>
                <a:cubicBezTo>
                  <a:pt x="8102519" y="2581275"/>
                  <a:pt x="7820381" y="2517350"/>
                  <a:pt x="7559313" y="2554545"/>
                </a:cubicBezTo>
                <a:cubicBezTo>
                  <a:pt x="7298245" y="2591740"/>
                  <a:pt x="7292625" y="2520360"/>
                  <a:pt x="7215708" y="2554545"/>
                </a:cubicBezTo>
                <a:cubicBezTo>
                  <a:pt x="7138792" y="2588730"/>
                  <a:pt x="6927540" y="2513816"/>
                  <a:pt x="6757567" y="2554545"/>
                </a:cubicBezTo>
                <a:cubicBezTo>
                  <a:pt x="6587594" y="2595274"/>
                  <a:pt x="6590082" y="2548047"/>
                  <a:pt x="6528497" y="2554545"/>
                </a:cubicBezTo>
                <a:cubicBezTo>
                  <a:pt x="6466912" y="2561043"/>
                  <a:pt x="6030504" y="2481801"/>
                  <a:pt x="5726752" y="2554545"/>
                </a:cubicBezTo>
                <a:cubicBezTo>
                  <a:pt x="5423000" y="2627289"/>
                  <a:pt x="5181941" y="2518857"/>
                  <a:pt x="4925007" y="2554545"/>
                </a:cubicBezTo>
                <a:cubicBezTo>
                  <a:pt x="4668073" y="2590233"/>
                  <a:pt x="4633409" y="2525613"/>
                  <a:pt x="4466867" y="2554545"/>
                </a:cubicBezTo>
                <a:cubicBezTo>
                  <a:pt x="4300325" y="2583477"/>
                  <a:pt x="4157726" y="2529530"/>
                  <a:pt x="4008726" y="2554545"/>
                </a:cubicBezTo>
                <a:cubicBezTo>
                  <a:pt x="3859726" y="2579560"/>
                  <a:pt x="3595859" y="2526011"/>
                  <a:pt x="3321516" y="2554545"/>
                </a:cubicBezTo>
                <a:cubicBezTo>
                  <a:pt x="3047173" y="2583079"/>
                  <a:pt x="2718652" y="2519614"/>
                  <a:pt x="2519771" y="2554545"/>
                </a:cubicBezTo>
                <a:cubicBezTo>
                  <a:pt x="2320891" y="2589476"/>
                  <a:pt x="2188488" y="2537020"/>
                  <a:pt x="2061631" y="2554545"/>
                </a:cubicBezTo>
                <a:cubicBezTo>
                  <a:pt x="1934774" y="2572070"/>
                  <a:pt x="1937012" y="2541860"/>
                  <a:pt x="1832561" y="2554545"/>
                </a:cubicBezTo>
                <a:cubicBezTo>
                  <a:pt x="1728110" y="2567230"/>
                  <a:pt x="1660287" y="2548221"/>
                  <a:pt x="1488956" y="2554545"/>
                </a:cubicBezTo>
                <a:cubicBezTo>
                  <a:pt x="1317626" y="2560869"/>
                  <a:pt x="1355106" y="2542973"/>
                  <a:pt x="1259885" y="2554545"/>
                </a:cubicBezTo>
                <a:cubicBezTo>
                  <a:pt x="1164664" y="2566117"/>
                  <a:pt x="267679" y="2446719"/>
                  <a:pt x="0" y="2554545"/>
                </a:cubicBezTo>
                <a:cubicBezTo>
                  <a:pt x="-22923" y="2440975"/>
                  <a:pt x="10464" y="2322744"/>
                  <a:pt x="0" y="2094727"/>
                </a:cubicBezTo>
                <a:cubicBezTo>
                  <a:pt x="-10464" y="1866710"/>
                  <a:pt x="16687" y="1757828"/>
                  <a:pt x="0" y="1532727"/>
                </a:cubicBezTo>
                <a:cubicBezTo>
                  <a:pt x="-16687" y="1307626"/>
                  <a:pt x="23285" y="1130103"/>
                  <a:pt x="0" y="970727"/>
                </a:cubicBezTo>
                <a:cubicBezTo>
                  <a:pt x="-23285" y="811351"/>
                  <a:pt x="29363" y="721626"/>
                  <a:pt x="0" y="485364"/>
                </a:cubicBezTo>
                <a:cubicBezTo>
                  <a:pt x="-29363" y="249102"/>
                  <a:pt x="41135" y="211678"/>
                  <a:pt x="0" y="0"/>
                </a:cubicBezTo>
                <a:close/>
              </a:path>
              <a:path w="11453504" h="2554545" stroke="0" extrusionOk="0">
                <a:moveTo>
                  <a:pt x="0" y="0"/>
                </a:moveTo>
                <a:cubicBezTo>
                  <a:pt x="195411" y="-63279"/>
                  <a:pt x="424203" y="56528"/>
                  <a:pt x="572675" y="0"/>
                </a:cubicBezTo>
                <a:cubicBezTo>
                  <a:pt x="721148" y="-56528"/>
                  <a:pt x="971143" y="35361"/>
                  <a:pt x="1259885" y="0"/>
                </a:cubicBezTo>
                <a:cubicBezTo>
                  <a:pt x="1548627" y="-35361"/>
                  <a:pt x="1442137" y="2774"/>
                  <a:pt x="1488956" y="0"/>
                </a:cubicBezTo>
                <a:cubicBezTo>
                  <a:pt x="1535775" y="-2774"/>
                  <a:pt x="1892083" y="40570"/>
                  <a:pt x="2061631" y="0"/>
                </a:cubicBezTo>
                <a:cubicBezTo>
                  <a:pt x="2231179" y="-40570"/>
                  <a:pt x="2401203" y="6231"/>
                  <a:pt x="2519771" y="0"/>
                </a:cubicBezTo>
                <a:cubicBezTo>
                  <a:pt x="2638339" y="-6231"/>
                  <a:pt x="2658084" y="1462"/>
                  <a:pt x="2748841" y="0"/>
                </a:cubicBezTo>
                <a:cubicBezTo>
                  <a:pt x="2839598" y="-1462"/>
                  <a:pt x="2865664" y="12731"/>
                  <a:pt x="2977911" y="0"/>
                </a:cubicBezTo>
                <a:cubicBezTo>
                  <a:pt x="3090158" y="-12731"/>
                  <a:pt x="3121452" y="22193"/>
                  <a:pt x="3206981" y="0"/>
                </a:cubicBezTo>
                <a:cubicBezTo>
                  <a:pt x="3292510" y="-22193"/>
                  <a:pt x="3460072" y="38904"/>
                  <a:pt x="3550586" y="0"/>
                </a:cubicBezTo>
                <a:cubicBezTo>
                  <a:pt x="3641101" y="-38904"/>
                  <a:pt x="3702812" y="7179"/>
                  <a:pt x="3779656" y="0"/>
                </a:cubicBezTo>
                <a:cubicBezTo>
                  <a:pt x="3856500" y="-7179"/>
                  <a:pt x="4106625" y="22418"/>
                  <a:pt x="4352332" y="0"/>
                </a:cubicBezTo>
                <a:cubicBezTo>
                  <a:pt x="4598039" y="-22418"/>
                  <a:pt x="4657614" y="64014"/>
                  <a:pt x="4925007" y="0"/>
                </a:cubicBezTo>
                <a:cubicBezTo>
                  <a:pt x="5192400" y="-64014"/>
                  <a:pt x="5380525" y="38898"/>
                  <a:pt x="5726752" y="0"/>
                </a:cubicBezTo>
                <a:cubicBezTo>
                  <a:pt x="6072980" y="-38898"/>
                  <a:pt x="6155556" y="72505"/>
                  <a:pt x="6528497" y="0"/>
                </a:cubicBezTo>
                <a:cubicBezTo>
                  <a:pt x="6901438" y="-72505"/>
                  <a:pt x="6693094" y="19553"/>
                  <a:pt x="6757567" y="0"/>
                </a:cubicBezTo>
                <a:cubicBezTo>
                  <a:pt x="6822040" y="-19553"/>
                  <a:pt x="7039251" y="10086"/>
                  <a:pt x="7215708" y="0"/>
                </a:cubicBezTo>
                <a:cubicBezTo>
                  <a:pt x="7392165" y="-10086"/>
                  <a:pt x="7463964" y="30560"/>
                  <a:pt x="7673848" y="0"/>
                </a:cubicBezTo>
                <a:cubicBezTo>
                  <a:pt x="7883732" y="-30560"/>
                  <a:pt x="7917838" y="12762"/>
                  <a:pt x="8017453" y="0"/>
                </a:cubicBezTo>
                <a:cubicBezTo>
                  <a:pt x="8117069" y="-12762"/>
                  <a:pt x="8593038" y="93969"/>
                  <a:pt x="8819198" y="0"/>
                </a:cubicBezTo>
                <a:cubicBezTo>
                  <a:pt x="9045358" y="-93969"/>
                  <a:pt x="8979577" y="16186"/>
                  <a:pt x="9048268" y="0"/>
                </a:cubicBezTo>
                <a:cubicBezTo>
                  <a:pt x="9116959" y="-16186"/>
                  <a:pt x="9398732" y="46459"/>
                  <a:pt x="9506408" y="0"/>
                </a:cubicBezTo>
                <a:cubicBezTo>
                  <a:pt x="9614084" y="-46459"/>
                  <a:pt x="9720718" y="35305"/>
                  <a:pt x="9850013" y="0"/>
                </a:cubicBezTo>
                <a:cubicBezTo>
                  <a:pt x="9979308" y="-35305"/>
                  <a:pt x="10329835" y="9952"/>
                  <a:pt x="10537224" y="0"/>
                </a:cubicBezTo>
                <a:cubicBezTo>
                  <a:pt x="10744613" y="-9952"/>
                  <a:pt x="11234018" y="13058"/>
                  <a:pt x="11453504" y="0"/>
                </a:cubicBezTo>
                <a:cubicBezTo>
                  <a:pt x="11502432" y="122449"/>
                  <a:pt x="11437861" y="256228"/>
                  <a:pt x="11453504" y="459818"/>
                </a:cubicBezTo>
                <a:cubicBezTo>
                  <a:pt x="11469147" y="663408"/>
                  <a:pt x="11449233" y="754952"/>
                  <a:pt x="11453504" y="1021818"/>
                </a:cubicBezTo>
                <a:cubicBezTo>
                  <a:pt x="11457775" y="1288684"/>
                  <a:pt x="11406670" y="1354531"/>
                  <a:pt x="11453504" y="1507182"/>
                </a:cubicBezTo>
                <a:cubicBezTo>
                  <a:pt x="11500338" y="1659833"/>
                  <a:pt x="11419125" y="1778917"/>
                  <a:pt x="11453504" y="1992545"/>
                </a:cubicBezTo>
                <a:cubicBezTo>
                  <a:pt x="11487883" y="2206173"/>
                  <a:pt x="11428462" y="2288037"/>
                  <a:pt x="11453504" y="2554545"/>
                </a:cubicBezTo>
                <a:cubicBezTo>
                  <a:pt x="11404356" y="2581911"/>
                  <a:pt x="11290942" y="2547854"/>
                  <a:pt x="11224434" y="2554545"/>
                </a:cubicBezTo>
                <a:cubicBezTo>
                  <a:pt x="11157926" y="2561236"/>
                  <a:pt x="11079414" y="2542342"/>
                  <a:pt x="10995364" y="2554545"/>
                </a:cubicBezTo>
                <a:cubicBezTo>
                  <a:pt x="10911314" y="2566748"/>
                  <a:pt x="10665468" y="2508204"/>
                  <a:pt x="10537224" y="2554545"/>
                </a:cubicBezTo>
                <a:cubicBezTo>
                  <a:pt x="10408980" y="2600886"/>
                  <a:pt x="10303462" y="2554416"/>
                  <a:pt x="10079084" y="2554545"/>
                </a:cubicBezTo>
                <a:cubicBezTo>
                  <a:pt x="9854706" y="2554674"/>
                  <a:pt x="9603742" y="2543522"/>
                  <a:pt x="9391873" y="2554545"/>
                </a:cubicBezTo>
                <a:cubicBezTo>
                  <a:pt x="9180004" y="2565568"/>
                  <a:pt x="8975789" y="2512705"/>
                  <a:pt x="8590128" y="2554545"/>
                </a:cubicBezTo>
                <a:cubicBezTo>
                  <a:pt x="8204468" y="2596385"/>
                  <a:pt x="8468973" y="2544715"/>
                  <a:pt x="8361058" y="2554545"/>
                </a:cubicBezTo>
                <a:cubicBezTo>
                  <a:pt x="8253143" y="2564375"/>
                  <a:pt x="7863201" y="2496199"/>
                  <a:pt x="7673848" y="2554545"/>
                </a:cubicBezTo>
                <a:cubicBezTo>
                  <a:pt x="7484495" y="2612891"/>
                  <a:pt x="7266131" y="2502144"/>
                  <a:pt x="6986637" y="2554545"/>
                </a:cubicBezTo>
                <a:cubicBezTo>
                  <a:pt x="6707143" y="2606946"/>
                  <a:pt x="6630571" y="2527679"/>
                  <a:pt x="6413962" y="2554545"/>
                </a:cubicBezTo>
                <a:cubicBezTo>
                  <a:pt x="6197353" y="2581411"/>
                  <a:pt x="5813037" y="2504547"/>
                  <a:pt x="5612217" y="2554545"/>
                </a:cubicBezTo>
                <a:cubicBezTo>
                  <a:pt x="5411398" y="2604543"/>
                  <a:pt x="5137759" y="2491760"/>
                  <a:pt x="4810472" y="2554545"/>
                </a:cubicBezTo>
                <a:cubicBezTo>
                  <a:pt x="4483186" y="2617330"/>
                  <a:pt x="4285203" y="2499716"/>
                  <a:pt x="4008726" y="2554545"/>
                </a:cubicBezTo>
                <a:cubicBezTo>
                  <a:pt x="3732249" y="2609374"/>
                  <a:pt x="3492194" y="2477647"/>
                  <a:pt x="3321516" y="2554545"/>
                </a:cubicBezTo>
                <a:cubicBezTo>
                  <a:pt x="3150838" y="2631443"/>
                  <a:pt x="2957773" y="2538970"/>
                  <a:pt x="2748841" y="2554545"/>
                </a:cubicBezTo>
                <a:cubicBezTo>
                  <a:pt x="2539910" y="2570120"/>
                  <a:pt x="2250814" y="2512615"/>
                  <a:pt x="2061631" y="2554545"/>
                </a:cubicBezTo>
                <a:cubicBezTo>
                  <a:pt x="1872448" y="2596475"/>
                  <a:pt x="1671845" y="2532939"/>
                  <a:pt x="1488956" y="2554545"/>
                </a:cubicBezTo>
                <a:cubicBezTo>
                  <a:pt x="1306068" y="2576151"/>
                  <a:pt x="1065459" y="2475648"/>
                  <a:pt x="801745" y="2554545"/>
                </a:cubicBezTo>
                <a:cubicBezTo>
                  <a:pt x="538031" y="2633442"/>
                  <a:pt x="372313" y="2511668"/>
                  <a:pt x="0" y="2554545"/>
                </a:cubicBezTo>
                <a:cubicBezTo>
                  <a:pt x="-41395" y="2344168"/>
                  <a:pt x="52337" y="2264436"/>
                  <a:pt x="0" y="2094727"/>
                </a:cubicBezTo>
                <a:cubicBezTo>
                  <a:pt x="-52337" y="1925018"/>
                  <a:pt x="55080" y="1704955"/>
                  <a:pt x="0" y="1532727"/>
                </a:cubicBezTo>
                <a:cubicBezTo>
                  <a:pt x="-55080" y="1360499"/>
                  <a:pt x="12214" y="1225784"/>
                  <a:pt x="0" y="996273"/>
                </a:cubicBezTo>
                <a:cubicBezTo>
                  <a:pt x="-12214" y="766762"/>
                  <a:pt x="17849" y="712110"/>
                  <a:pt x="0" y="485364"/>
                </a:cubicBezTo>
                <a:cubicBezTo>
                  <a:pt x="-17849" y="258618"/>
                  <a:pt x="1537" y="172708"/>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xmlns="" sd="196326556">
                  <a:prstGeom prst="rect">
                    <a:avLst/>
                  </a:prstGeom>
                  <ask:type>
                    <ask:lineSketchScribble/>
                  </ask:type>
                </ask:lineSketchStyleProps>
              </a:ext>
            </a:extLst>
          </a:ln>
          <a:effectLst/>
        </p:spPr>
        <p:txBody>
          <a:bodyPr wrap="square">
            <a:spAutoFit/>
          </a:bodyPr>
          <a:lstStyle/>
          <a:p>
            <a:pPr lvl="0" algn="just"/>
            <a:r>
              <a:rPr lang="vi-VN" sz="4000" b="1"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kế thủy ngân sẽ ra kết quả chuẩn và nhưng hơi chậm, nhiệt kế hồng ngoại và điện tử cho ra kết quả chưa chính xác nhưng lại nhanh hơn nhiệt kế hồng ngoại. </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3" name="Picture 2">
            <a:extLst>
              <a:ext uri="{FF2B5EF4-FFF2-40B4-BE49-F238E27FC236}">
                <a16:creationId xmlns:a16="http://schemas.microsoft.com/office/drawing/2014/main" id="{DC86F2FD-9CAC-185C-CF71-8305E84AE504}"/>
              </a:ext>
            </a:extLst>
          </p:cNvPr>
          <p:cNvPicPr>
            <a:picLocks noChangeAspect="1"/>
          </p:cNvPicPr>
          <p:nvPr/>
        </p:nvPicPr>
        <p:blipFill>
          <a:blip r:embed="rId3"/>
          <a:stretch>
            <a:fillRect/>
          </a:stretch>
        </p:blipFill>
        <p:spPr>
          <a:xfrm>
            <a:off x="3810529" y="585855"/>
            <a:ext cx="4145639" cy="1603387"/>
          </a:xfrm>
          <a:prstGeom prst="rect">
            <a:avLst/>
          </a:prstGeom>
        </p:spPr>
      </p:pic>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prstClr val="white"/>
                </a:solidFill>
                <a:latin typeface="Calibri"/>
              </a:rPr>
              <a:t>Hoạt động 4: Đo nhiệt độ trong phòng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4"/>
          <a:stretch>
            <a:fillRect/>
          </a:stretch>
        </p:blipFill>
        <p:spPr>
          <a:xfrm>
            <a:off x="1221023" y="3212276"/>
            <a:ext cx="2969009" cy="3645724"/>
          </a:xfrm>
          <a:prstGeom prst="rect">
            <a:avLst/>
          </a:prstGeom>
        </p:spPr>
      </p:pic>
      <p:pic>
        <p:nvPicPr>
          <p:cNvPr id="2" name="Picture 4" descr="Nhiệt độ không khí là gì? Hướng dẫn cách đo nhiệt độ không khí chính xác -  KHBVPTR">
            <a:extLst>
              <a:ext uri="{FF2B5EF4-FFF2-40B4-BE49-F238E27FC236}">
                <a16:creationId xmlns:a16="http://schemas.microsoft.com/office/drawing/2014/main" id="{EFAE777A-390F-DB29-E253-4609FAE530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16" r="1" b="1"/>
          <a:stretch/>
        </p:blipFill>
        <p:spPr bwMode="auto">
          <a:xfrm>
            <a:off x="8676167" y="3815135"/>
            <a:ext cx="3271284" cy="279468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267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EB60F33-69F4-380D-FFFF-B3EC5CF60FF8}"/>
              </a:ext>
            </a:extLst>
          </p:cNvPr>
          <p:cNvSpPr txBox="1">
            <a:spLocks/>
          </p:cNvSpPr>
          <p:nvPr/>
        </p:nvSpPr>
        <p:spPr>
          <a:xfrm>
            <a:off x="5149701" y="701122"/>
            <a:ext cx="6439787" cy="2233208"/>
          </a:xfrm>
          <a:custGeom>
            <a:avLst/>
            <a:gdLst>
              <a:gd name="connsiteX0" fmla="*/ -283286 w 6439787"/>
              <a:gd name="connsiteY0" fmla="*/ 1909393 h 2233208"/>
              <a:gd name="connsiteX1" fmla="*/ 237160 w 6439787"/>
              <a:gd name="connsiteY1" fmla="*/ 1537201 h 2233208"/>
              <a:gd name="connsiteX2" fmla="*/ 3010007 w 6439787"/>
              <a:gd name="connsiteY2" fmla="*/ 2375 h 2233208"/>
              <a:gd name="connsiteX3" fmla="*/ 5879840 w 6439787"/>
              <a:gd name="connsiteY3" fmla="*/ 487367 h 2233208"/>
              <a:gd name="connsiteX4" fmla="*/ 3537479 w 6439787"/>
              <a:gd name="connsiteY4" fmla="*/ 2227764 h 2233208"/>
              <a:gd name="connsiteX5" fmla="*/ 908694 w 6439787"/>
              <a:gd name="connsiteY5" fmla="*/ 1894053 h 2233208"/>
              <a:gd name="connsiteX6" fmla="*/ -283286 w 6439787"/>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787" h="2233208" fill="none" extrusionOk="0">
                <a:moveTo>
                  <a:pt x="-283286" y="1909393"/>
                </a:moveTo>
                <a:cubicBezTo>
                  <a:pt x="-131674" y="1794546"/>
                  <a:pt x="168338" y="1624417"/>
                  <a:pt x="237160" y="1537201"/>
                </a:cubicBezTo>
                <a:cubicBezTo>
                  <a:pt x="-624603" y="881708"/>
                  <a:pt x="797582" y="-74115"/>
                  <a:pt x="3010007" y="2375"/>
                </a:cubicBezTo>
                <a:cubicBezTo>
                  <a:pt x="4167699" y="105509"/>
                  <a:pt x="5345408" y="81529"/>
                  <a:pt x="5879840" y="487367"/>
                </a:cubicBezTo>
                <a:cubicBezTo>
                  <a:pt x="7491742" y="1151262"/>
                  <a:pt x="6010105" y="2376682"/>
                  <a:pt x="3537479" y="2227764"/>
                </a:cubicBezTo>
                <a:cubicBezTo>
                  <a:pt x="2682223" y="2206866"/>
                  <a:pt x="1592020" y="2166828"/>
                  <a:pt x="908694" y="1894053"/>
                </a:cubicBezTo>
                <a:cubicBezTo>
                  <a:pt x="672382" y="1905590"/>
                  <a:pt x="-140473" y="1821512"/>
                  <a:pt x="-283286" y="1909393"/>
                </a:cubicBezTo>
                <a:close/>
              </a:path>
              <a:path w="6439787" h="2233208" stroke="0" extrusionOk="0">
                <a:moveTo>
                  <a:pt x="-283286" y="1909393"/>
                </a:moveTo>
                <a:cubicBezTo>
                  <a:pt x="-112476" y="1801298"/>
                  <a:pt x="88817" y="1610707"/>
                  <a:pt x="237160" y="1537201"/>
                </a:cubicBezTo>
                <a:cubicBezTo>
                  <a:pt x="-739889" y="785892"/>
                  <a:pt x="628372" y="274475"/>
                  <a:pt x="3010007" y="2375"/>
                </a:cubicBezTo>
                <a:cubicBezTo>
                  <a:pt x="4117978" y="44730"/>
                  <a:pt x="5138462" y="243786"/>
                  <a:pt x="5879840" y="487367"/>
                </a:cubicBezTo>
                <a:cubicBezTo>
                  <a:pt x="7064486" y="1026870"/>
                  <a:pt x="6066409" y="2099677"/>
                  <a:pt x="3537479" y="2227764"/>
                </a:cubicBezTo>
                <a:cubicBezTo>
                  <a:pt x="2579703" y="2267895"/>
                  <a:pt x="1565626" y="2004226"/>
                  <a:pt x="908694" y="1894053"/>
                </a:cubicBezTo>
                <a:cubicBezTo>
                  <a:pt x="591482" y="1838580"/>
                  <a:pt x="-24048" y="1831070"/>
                  <a:pt x="-283286"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Chuẩn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bị</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dụng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cụ</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nghiệm</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chiếc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kế</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không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khí</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pic>
        <p:nvPicPr>
          <p:cNvPr id="3" name="Picture 2">
            <a:extLst>
              <a:ext uri="{FF2B5EF4-FFF2-40B4-BE49-F238E27FC236}">
                <a16:creationId xmlns:a16="http://schemas.microsoft.com/office/drawing/2014/main" id="{2BFCFC85-CDBB-0966-8F21-2BA55E121364}"/>
              </a:ext>
            </a:extLst>
          </p:cNvPr>
          <p:cNvPicPr>
            <a:picLocks noChangeAspect="1"/>
          </p:cNvPicPr>
          <p:nvPr/>
        </p:nvPicPr>
        <p:blipFill>
          <a:blip r:embed="rId3"/>
          <a:stretch>
            <a:fillRect/>
          </a:stretch>
        </p:blipFill>
        <p:spPr>
          <a:xfrm>
            <a:off x="978196" y="2557264"/>
            <a:ext cx="5015314" cy="3706971"/>
          </a:xfrm>
          <a:prstGeom prst="rect">
            <a:avLst/>
          </a:prstGeom>
        </p:spPr>
      </p:pic>
      <p:sp>
        <p:nvSpPr>
          <p:cNvPr id="4" name="Title 3">
            <a:extLst>
              <a:ext uri="{FF2B5EF4-FFF2-40B4-BE49-F238E27FC236}">
                <a16:creationId xmlns:a16="http://schemas.microsoft.com/office/drawing/2014/main" id="{90073B0A-AB86-E9F9-6123-B20D950511FF}"/>
              </a:ext>
            </a:extLst>
          </p:cNvPr>
          <p:cNvSpPr txBox="1">
            <a:spLocks/>
          </p:cNvSpPr>
          <p:nvPr/>
        </p:nvSpPr>
        <p:spPr>
          <a:xfrm>
            <a:off x="5915246" y="3327364"/>
            <a:ext cx="6099546" cy="2233208"/>
          </a:xfrm>
          <a:custGeom>
            <a:avLst/>
            <a:gdLst>
              <a:gd name="connsiteX0" fmla="*/ -268319 w 6099546"/>
              <a:gd name="connsiteY0" fmla="*/ 1909393 h 2233208"/>
              <a:gd name="connsiteX1" fmla="*/ 224630 w 6099546"/>
              <a:gd name="connsiteY1" fmla="*/ 1537201 h 2233208"/>
              <a:gd name="connsiteX2" fmla="*/ 2828477 w 6099546"/>
              <a:gd name="connsiteY2" fmla="*/ 2944 h 2233208"/>
              <a:gd name="connsiteX3" fmla="*/ 5569957 w 6099546"/>
              <a:gd name="connsiteY3" fmla="*/ 487783 h 2233208"/>
              <a:gd name="connsiteX4" fmla="*/ 3384464 w 6099546"/>
              <a:gd name="connsiteY4" fmla="*/ 2226465 h 2233208"/>
              <a:gd name="connsiteX5" fmla="*/ 860684 w 6099546"/>
              <a:gd name="connsiteY5" fmla="*/ 1894054 h 2233208"/>
              <a:gd name="connsiteX6" fmla="*/ -268319 w 6099546"/>
              <a:gd name="connsiteY6" fmla="*/ 1909393 h 223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9546" h="2233208" fill="none" extrusionOk="0">
                <a:moveTo>
                  <a:pt x="-268319" y="1909393"/>
                </a:moveTo>
                <a:cubicBezTo>
                  <a:pt x="-150287" y="1756683"/>
                  <a:pt x="9866" y="1644671"/>
                  <a:pt x="224630" y="1537201"/>
                </a:cubicBezTo>
                <a:cubicBezTo>
                  <a:pt x="-697422" y="1042223"/>
                  <a:pt x="749018" y="-27092"/>
                  <a:pt x="2828477" y="2944"/>
                </a:cubicBezTo>
                <a:cubicBezTo>
                  <a:pt x="3922004" y="28961"/>
                  <a:pt x="5060043" y="82951"/>
                  <a:pt x="5569957" y="487783"/>
                </a:cubicBezTo>
                <a:cubicBezTo>
                  <a:pt x="6899723" y="1178280"/>
                  <a:pt x="5704244" y="2330968"/>
                  <a:pt x="3384464" y="2226465"/>
                </a:cubicBezTo>
                <a:cubicBezTo>
                  <a:pt x="2507912" y="2237596"/>
                  <a:pt x="1515648" y="2214249"/>
                  <a:pt x="860684" y="1894054"/>
                </a:cubicBezTo>
                <a:cubicBezTo>
                  <a:pt x="627171" y="1832856"/>
                  <a:pt x="-9267" y="1910113"/>
                  <a:pt x="-268319" y="1909393"/>
                </a:cubicBezTo>
                <a:close/>
              </a:path>
              <a:path w="6099546" h="2233208" stroke="0" extrusionOk="0">
                <a:moveTo>
                  <a:pt x="-268319" y="1909393"/>
                </a:moveTo>
                <a:cubicBezTo>
                  <a:pt x="-10755" y="1767866"/>
                  <a:pt x="147892" y="1555851"/>
                  <a:pt x="224630" y="1537201"/>
                </a:cubicBezTo>
                <a:cubicBezTo>
                  <a:pt x="-579450" y="827445"/>
                  <a:pt x="721192" y="106742"/>
                  <a:pt x="2828477" y="2944"/>
                </a:cubicBezTo>
                <a:cubicBezTo>
                  <a:pt x="3893996" y="19282"/>
                  <a:pt x="4890432" y="214614"/>
                  <a:pt x="5569957" y="487783"/>
                </a:cubicBezTo>
                <a:cubicBezTo>
                  <a:pt x="6792981" y="1123452"/>
                  <a:pt x="5880959" y="2036656"/>
                  <a:pt x="3384464" y="2226465"/>
                </a:cubicBezTo>
                <a:cubicBezTo>
                  <a:pt x="2527050" y="2290970"/>
                  <a:pt x="1496020" y="2038476"/>
                  <a:pt x="860684" y="1894054"/>
                </a:cubicBezTo>
                <a:cubicBezTo>
                  <a:pt x="629672" y="1901292"/>
                  <a:pt x="161782" y="1903698"/>
                  <a:pt x="-268319" y="190939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3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bạn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lên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thực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hiện</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đo</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nhiệt</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độ</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trong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phòng</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lớp</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r>
              <a:rPr lang="en-US" sz="3600" b="1" dirty="0" err="1">
                <a:solidFill>
                  <a:srgbClr val="002060"/>
                </a:solidFill>
                <a:effectLst>
                  <a:outerShdw blurRad="38100" dist="38100" dir="2700000" algn="tl">
                    <a:srgbClr val="000000">
                      <a:alpha val="43137"/>
                    </a:srgbClr>
                  </a:outerShdw>
                </a:effectLst>
                <a:cs typeface="#9Slide03 Arima Madurai Black" panose="00000A00000000000000" pitchFamily="2" charset="0"/>
              </a:rPr>
              <a:t>học</a:t>
            </a:r>
            <a:r>
              <a:rPr lang="en-US" sz="3600" b="1" dirty="0">
                <a:solidFill>
                  <a:srgbClr val="002060"/>
                </a:solidFill>
                <a:effectLst>
                  <a:outerShdw blurRad="38100" dist="38100" dir="2700000" algn="tl">
                    <a:srgbClr val="000000">
                      <a:alpha val="43137"/>
                    </a:srgbClr>
                  </a:outerShdw>
                </a:effectLst>
                <a:cs typeface="#9Slide03 Arima Madurai Black" panose="00000A00000000000000" pitchFamily="2" charset="0"/>
              </a:rPr>
              <a:t>. </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cs typeface="#9Slide03 Arima Madurai Black" panose="00000A00000000000000" pitchFamily="2" charset="0"/>
            </a:endParaRPr>
          </a:p>
        </p:txBody>
      </p:sp>
    </p:spTree>
    <p:extLst>
      <p:ext uri="{BB962C8B-B14F-4D97-AF65-F5344CB8AC3E}">
        <p14:creationId xmlns:p14="http://schemas.microsoft.com/office/powerpoint/2010/main" val="6866181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3600" b="1">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3"/>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nl-NL" sz="4000" b="1" i="1" dirty="0">
                <a:ea typeface="Times New Roman" panose="02020603050405020304" pitchFamily="18" charset="0"/>
              </a:rPr>
              <a:t>Nhiệt độ trong phòng học phù hợp từ 21</a:t>
            </a:r>
            <a:r>
              <a:rPr lang="nl-NL" sz="4000" b="1" i="1" baseline="30000" dirty="0">
                <a:ea typeface="Times New Roman" panose="02020603050405020304" pitchFamily="18" charset="0"/>
              </a:rPr>
              <a:t>0</a:t>
            </a:r>
            <a:r>
              <a:rPr lang="nl-NL" sz="4000" b="1" i="1" dirty="0">
                <a:ea typeface="Times New Roman" panose="02020603050405020304" pitchFamily="18" charset="0"/>
              </a:rPr>
              <a:t>C – 25 </a:t>
            </a:r>
            <a:r>
              <a:rPr lang="nl-NL" sz="4000" b="1" i="1" baseline="30000" dirty="0">
                <a:ea typeface="Times New Roman" panose="02020603050405020304" pitchFamily="18" charset="0"/>
              </a:rPr>
              <a:t>0</a:t>
            </a:r>
            <a:r>
              <a:rPr lang="nl-NL" sz="4000" b="1" i="1" dirty="0">
                <a:ea typeface="Times New Roman" panose="02020603050405020304" pitchFamily="18" charset="0"/>
              </a:rPr>
              <a:t>C để tránh tình trạng mệt mỏi, buồn ngủ, mất tập trung.</a:t>
            </a:r>
            <a:endParaRPr lang="en-US" altLang="en-US" sz="4000" b="1" dirty="0">
              <a:solidFill>
                <a:srgbClr val="00B050"/>
              </a:solidFill>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18426"/>
            <a:ext cx="8725221" cy="1190517"/>
            <a:chOff x="761086" y="2540001"/>
            <a:chExt cx="10520907" cy="1949367"/>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928187"/>
              <a:ext cx="8584663" cy="95751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 chỉ của nhiệt kế cho biết điều gì?</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1569660"/>
          </a:xfrm>
          <a:custGeom>
            <a:avLst/>
            <a:gdLst>
              <a:gd name="connsiteX0" fmla="*/ 0 w 8053343"/>
              <a:gd name="connsiteY0" fmla="*/ 0 h 1569660"/>
              <a:gd name="connsiteX1" fmla="*/ 8053343 w 8053343"/>
              <a:gd name="connsiteY1" fmla="*/ 0 h 1569660"/>
              <a:gd name="connsiteX2" fmla="*/ 8053343 w 8053343"/>
              <a:gd name="connsiteY2" fmla="*/ 1569660 h 1569660"/>
              <a:gd name="connsiteX3" fmla="*/ 0 w 8053343"/>
              <a:gd name="connsiteY3" fmla="*/ 1569660 h 1569660"/>
              <a:gd name="connsiteX4" fmla="*/ 0 w 805334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569660" fill="none" extrusionOk="0">
                <a:moveTo>
                  <a:pt x="0" y="0"/>
                </a:moveTo>
                <a:cubicBezTo>
                  <a:pt x="1621433" y="5222"/>
                  <a:pt x="5759900" y="24918"/>
                  <a:pt x="8053343" y="0"/>
                </a:cubicBezTo>
                <a:cubicBezTo>
                  <a:pt x="8150904" y="257633"/>
                  <a:pt x="8004952" y="890565"/>
                  <a:pt x="8053343" y="1569660"/>
                </a:cubicBezTo>
                <a:cubicBezTo>
                  <a:pt x="6875459" y="1404899"/>
                  <a:pt x="2296591" y="1687810"/>
                  <a:pt x="0" y="1569660"/>
                </a:cubicBezTo>
                <a:cubicBezTo>
                  <a:pt x="-74708" y="1232144"/>
                  <a:pt x="128259" y="683735"/>
                  <a:pt x="0" y="0"/>
                </a:cubicBezTo>
                <a:close/>
              </a:path>
              <a:path w="8053343" h="1569660" stroke="0" extrusionOk="0">
                <a:moveTo>
                  <a:pt x="0" y="0"/>
                </a:moveTo>
                <a:cubicBezTo>
                  <a:pt x="1988656" y="11849"/>
                  <a:pt x="4107823" y="-161459"/>
                  <a:pt x="8053343" y="0"/>
                </a:cubicBezTo>
                <a:cubicBezTo>
                  <a:pt x="8027455" y="662121"/>
                  <a:pt x="8122755" y="1402874"/>
                  <a:pt x="8053343" y="1569660"/>
                </a:cubicBezTo>
                <a:cubicBezTo>
                  <a:pt x="4636886" y="1423800"/>
                  <a:pt x="1290372"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4800" b="1" dirty="0">
                <a:latin typeface="Calibri" panose="020F0502020204030204" pitchFamily="34" charset="0"/>
                <a:cs typeface="Calibri" panose="020F0502020204030204" pitchFamily="34" charset="0"/>
              </a:rPr>
              <a:t>Số chỉ của nhiệt kế cho biết nhiệt độ của vật được đo.</a:t>
            </a: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4634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1009278"/>
            <a:ext cx="8725221" cy="1199665"/>
            <a:chOff x="761086" y="2525022"/>
            <a:chExt cx="10520907" cy="1964346"/>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2525022"/>
              <a:ext cx="8584663" cy="1763850"/>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Làm thế nào biết vật này nóng hơn hay lạnh hơn vật kia?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29730" y="2615076"/>
            <a:ext cx="8053343" cy="2308324"/>
          </a:xfrm>
          <a:custGeom>
            <a:avLst/>
            <a:gdLst>
              <a:gd name="connsiteX0" fmla="*/ 0 w 8053343"/>
              <a:gd name="connsiteY0" fmla="*/ 0 h 2308324"/>
              <a:gd name="connsiteX1" fmla="*/ 8053343 w 8053343"/>
              <a:gd name="connsiteY1" fmla="*/ 0 h 2308324"/>
              <a:gd name="connsiteX2" fmla="*/ 8053343 w 8053343"/>
              <a:gd name="connsiteY2" fmla="*/ 2308324 h 2308324"/>
              <a:gd name="connsiteX3" fmla="*/ 0 w 8053343"/>
              <a:gd name="connsiteY3" fmla="*/ 2308324 h 2308324"/>
              <a:gd name="connsiteX4" fmla="*/ 0 w 805334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2308324" fill="none" extrusionOk="0">
                <a:moveTo>
                  <a:pt x="0" y="0"/>
                </a:moveTo>
                <a:cubicBezTo>
                  <a:pt x="1621433" y="5222"/>
                  <a:pt x="5759900" y="24918"/>
                  <a:pt x="8053343" y="0"/>
                </a:cubicBezTo>
                <a:cubicBezTo>
                  <a:pt x="7892098" y="295473"/>
                  <a:pt x="8009583" y="1186317"/>
                  <a:pt x="8053343" y="2308324"/>
                </a:cubicBezTo>
                <a:cubicBezTo>
                  <a:pt x="6875459" y="2143563"/>
                  <a:pt x="2296591" y="2426474"/>
                  <a:pt x="0" y="2308324"/>
                </a:cubicBezTo>
                <a:cubicBezTo>
                  <a:pt x="-55725" y="1490219"/>
                  <a:pt x="17072" y="609588"/>
                  <a:pt x="0" y="0"/>
                </a:cubicBezTo>
                <a:close/>
              </a:path>
              <a:path w="8053343" h="2308324" stroke="0" extrusionOk="0">
                <a:moveTo>
                  <a:pt x="0" y="0"/>
                </a:moveTo>
                <a:cubicBezTo>
                  <a:pt x="1988656" y="11849"/>
                  <a:pt x="4107823" y="-161459"/>
                  <a:pt x="8053343" y="0"/>
                </a:cubicBezTo>
                <a:cubicBezTo>
                  <a:pt x="8056473" y="699270"/>
                  <a:pt x="7952167" y="2031698"/>
                  <a:pt x="8053343" y="2308324"/>
                </a:cubicBezTo>
                <a:cubicBezTo>
                  <a:pt x="4636886" y="2162464"/>
                  <a:pt x="1290372"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pitchFamily="34" charset="0"/>
                <a:cs typeface="Calibri" panose="020F0502020204030204" pitchFamily="34" charset="0"/>
              </a:rPr>
              <a:t>So sánh nhiệt độ của hai vật sẽ biết vật nào nóng hơn hay lạnh hơn vật nào.</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720272" y="2226954"/>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734693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7586B1-8A40-3052-2380-827F7A97A5F7}"/>
              </a:ext>
            </a:extLst>
          </p:cNvPr>
          <p:cNvGrpSpPr/>
          <p:nvPr/>
        </p:nvGrpSpPr>
        <p:grpSpPr>
          <a:xfrm>
            <a:off x="1466742" y="226032"/>
            <a:ext cx="9947847" cy="2866490"/>
            <a:chOff x="761086" y="1718692"/>
            <a:chExt cx="10520907" cy="3376512"/>
          </a:xfrm>
        </p:grpSpPr>
        <p:grpSp>
          <p:nvGrpSpPr>
            <p:cNvPr id="5" name="Group 4">
              <a:extLst>
                <a:ext uri="{FF2B5EF4-FFF2-40B4-BE49-F238E27FC236}">
                  <a16:creationId xmlns:a16="http://schemas.microsoft.com/office/drawing/2014/main" id="{3B38D22B-AF19-877A-CDBB-1EEFDFF7BA60}"/>
                </a:ext>
              </a:extLst>
            </p:cNvPr>
            <p:cNvGrpSpPr/>
            <p:nvPr/>
          </p:nvGrpSpPr>
          <p:grpSpPr>
            <a:xfrm>
              <a:off x="1062408" y="2540001"/>
              <a:ext cx="10219585" cy="1949367"/>
              <a:chOff x="986208" y="774700"/>
              <a:chExt cx="10219585" cy="5533688"/>
            </a:xfrm>
          </p:grpSpPr>
          <p:grpSp>
            <p:nvGrpSpPr>
              <p:cNvPr id="8" name="Group 7">
                <a:extLst>
                  <a:ext uri="{FF2B5EF4-FFF2-40B4-BE49-F238E27FC236}">
                    <a16:creationId xmlns:a16="http://schemas.microsoft.com/office/drawing/2014/main" id="{2A7251CD-99E6-384B-396F-71998E4F6479}"/>
                  </a:ext>
                </a:extLst>
              </p:cNvPr>
              <p:cNvGrpSpPr/>
              <p:nvPr/>
            </p:nvGrpSpPr>
            <p:grpSpPr>
              <a:xfrm>
                <a:off x="986208" y="774700"/>
                <a:ext cx="10219585" cy="5533688"/>
                <a:chOff x="986208" y="774700"/>
                <a:chExt cx="10219585" cy="5533688"/>
              </a:xfrm>
            </p:grpSpPr>
            <p:sp>
              <p:nvSpPr>
                <p:cNvPr id="10" name="Rectangle: Rounded Corners 9">
                  <a:extLst>
                    <a:ext uri="{FF2B5EF4-FFF2-40B4-BE49-F238E27FC236}">
                      <a16:creationId xmlns:a16="http://schemas.microsoft.com/office/drawing/2014/main" id="{A49A5D53-C14F-B693-B02B-F91034825457}"/>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BCFD67C-EB24-1640-ED91-DC07A179AD9B}"/>
                    </a:ext>
                  </a:extLst>
                </p:cNvPr>
                <p:cNvSpPr/>
                <p:nvPr/>
              </p:nvSpPr>
              <p:spPr>
                <a:xfrm>
                  <a:off x="1161143" y="957492"/>
                  <a:ext cx="9869714" cy="494301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9" name="标题 1">
                <a:extLst>
                  <a:ext uri="{FF2B5EF4-FFF2-40B4-BE49-F238E27FC236}">
                    <a16:creationId xmlns:a16="http://schemas.microsoft.com/office/drawing/2014/main" id="{0328CAEA-384E-B0B1-2C9F-2B36ABE71E2D}"/>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6" name="Picture 2" descr="Dấu chấm hỏi png | PNGEgg">
              <a:extLst>
                <a:ext uri="{FF2B5EF4-FFF2-40B4-BE49-F238E27FC236}">
                  <a16:creationId xmlns:a16="http://schemas.microsoft.com/office/drawing/2014/main" id="{6C294E72-3352-3A3B-82EC-11504A3FA07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30E4D94-5941-7541-5ED3-F40B14095BCA}"/>
                </a:ext>
              </a:extLst>
            </p:cNvPr>
            <p:cNvSpPr/>
            <p:nvPr/>
          </p:nvSpPr>
          <p:spPr>
            <a:xfrm>
              <a:off x="2288520" y="1718692"/>
              <a:ext cx="8584663" cy="337651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đổ một phần nước nóng ở cốc c (hình 1c) và cốc nước (hình 1a) thì nhiệt độ của cốc nước ở cốc a tăng lên hay giảm đi?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F251B4B2-9FB0-7B3E-DB52-E30972C9B4B8}"/>
              </a:ext>
            </a:extLst>
          </p:cNvPr>
          <p:cNvSpPr txBox="1"/>
          <p:nvPr/>
        </p:nvSpPr>
        <p:spPr>
          <a:xfrm>
            <a:off x="2940004" y="3683587"/>
            <a:ext cx="8053343" cy="1938992"/>
          </a:xfrm>
          <a:custGeom>
            <a:avLst/>
            <a:gdLst>
              <a:gd name="connsiteX0" fmla="*/ 0 w 8053343"/>
              <a:gd name="connsiteY0" fmla="*/ 0 h 1938992"/>
              <a:gd name="connsiteX1" fmla="*/ 8053343 w 8053343"/>
              <a:gd name="connsiteY1" fmla="*/ 0 h 1938992"/>
              <a:gd name="connsiteX2" fmla="*/ 8053343 w 8053343"/>
              <a:gd name="connsiteY2" fmla="*/ 1938992 h 1938992"/>
              <a:gd name="connsiteX3" fmla="*/ 0 w 8053343"/>
              <a:gd name="connsiteY3" fmla="*/ 1938992 h 1938992"/>
              <a:gd name="connsiteX4" fmla="*/ 0 w 8053343"/>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343" h="1938992" fill="none" extrusionOk="0">
                <a:moveTo>
                  <a:pt x="0" y="0"/>
                </a:moveTo>
                <a:cubicBezTo>
                  <a:pt x="1621433" y="5222"/>
                  <a:pt x="5759900" y="24918"/>
                  <a:pt x="8053343" y="0"/>
                </a:cubicBezTo>
                <a:cubicBezTo>
                  <a:pt x="7892098" y="738305"/>
                  <a:pt x="8009583" y="1407801"/>
                  <a:pt x="8053343" y="1938992"/>
                </a:cubicBezTo>
                <a:cubicBezTo>
                  <a:pt x="6875459" y="1774231"/>
                  <a:pt x="2296591" y="2057142"/>
                  <a:pt x="0" y="1938992"/>
                </a:cubicBezTo>
                <a:cubicBezTo>
                  <a:pt x="-55725" y="1490404"/>
                  <a:pt x="17072" y="314236"/>
                  <a:pt x="0" y="0"/>
                </a:cubicBezTo>
                <a:close/>
              </a:path>
              <a:path w="8053343" h="1938992" stroke="0" extrusionOk="0">
                <a:moveTo>
                  <a:pt x="0" y="0"/>
                </a:moveTo>
                <a:cubicBezTo>
                  <a:pt x="1988656" y="11849"/>
                  <a:pt x="4107823" y="-161459"/>
                  <a:pt x="8053343" y="0"/>
                </a:cubicBezTo>
                <a:cubicBezTo>
                  <a:pt x="8056473" y="920782"/>
                  <a:pt x="7952167" y="1107979"/>
                  <a:pt x="8053343" y="1938992"/>
                </a:cubicBezTo>
                <a:cubicBezTo>
                  <a:pt x="4636886" y="1793132"/>
                  <a:pt x="1290372"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6000" b="1" dirty="0">
                <a:solidFill>
                  <a:prstClr val="black"/>
                </a:solidFill>
                <a:latin typeface="Calibri" panose="020F0502020204030204" pitchFamily="34" charset="0"/>
                <a:cs typeface="Calibri" panose="020F0502020204030204" pitchFamily="34" charset="0"/>
              </a:rPr>
              <a:t>Nhiệt độ của nước ở cốc a tăng lên.</a:t>
            </a:r>
            <a:endParaRPr kumimoji="0" lang="vi-VN" sz="6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Freeform: Shape 34">
            <a:extLst>
              <a:ext uri="{FF2B5EF4-FFF2-40B4-BE49-F238E27FC236}">
                <a16:creationId xmlns:a16="http://schemas.microsoft.com/office/drawing/2014/main" id="{32B71523-7D43-9913-9C99-CCD29491E854}"/>
              </a:ext>
            </a:extLst>
          </p:cNvPr>
          <p:cNvSpPr/>
          <p:nvPr/>
        </p:nvSpPr>
        <p:spPr>
          <a:xfrm>
            <a:off x="1946304" y="2607098"/>
            <a:ext cx="1064025" cy="1029954"/>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50492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57" name="TextBox 56">
            <a:extLst>
              <a:ext uri="{FF2B5EF4-FFF2-40B4-BE49-F238E27FC236}">
                <a16:creationId xmlns:a16="http://schemas.microsoft.com/office/drawing/2014/main" id="{30FC9C40-7EB5-4FD2-8101-F727FF3B51DD}"/>
              </a:ext>
            </a:extLst>
          </p:cNvPr>
          <p:cNvSpPr txBox="1"/>
          <p:nvPr/>
        </p:nvSpPr>
        <p:spPr>
          <a:xfrm>
            <a:off x="4433019" y="2731350"/>
            <a:ext cx="6412189" cy="2308324"/>
          </a:xfrm>
          <a:custGeom>
            <a:avLst/>
            <a:gdLst>
              <a:gd name="connsiteX0" fmla="*/ 0 w 6412189"/>
              <a:gd name="connsiteY0" fmla="*/ 0 h 2308324"/>
              <a:gd name="connsiteX1" fmla="*/ 582926 w 6412189"/>
              <a:gd name="connsiteY1" fmla="*/ 0 h 2308324"/>
              <a:gd name="connsiteX2" fmla="*/ 1229974 w 6412189"/>
              <a:gd name="connsiteY2" fmla="*/ 0 h 2308324"/>
              <a:gd name="connsiteX3" fmla="*/ 1877023 w 6412189"/>
              <a:gd name="connsiteY3" fmla="*/ 0 h 2308324"/>
              <a:gd name="connsiteX4" fmla="*/ 2524071 w 6412189"/>
              <a:gd name="connsiteY4" fmla="*/ 0 h 2308324"/>
              <a:gd name="connsiteX5" fmla="*/ 3235241 w 6412189"/>
              <a:gd name="connsiteY5" fmla="*/ 0 h 2308324"/>
              <a:gd name="connsiteX6" fmla="*/ 3946411 w 6412189"/>
              <a:gd name="connsiteY6" fmla="*/ 0 h 2308324"/>
              <a:gd name="connsiteX7" fmla="*/ 4657581 w 6412189"/>
              <a:gd name="connsiteY7" fmla="*/ 0 h 2308324"/>
              <a:gd name="connsiteX8" fmla="*/ 5240507 w 6412189"/>
              <a:gd name="connsiteY8" fmla="*/ 0 h 2308324"/>
              <a:gd name="connsiteX9" fmla="*/ 5695190 w 6412189"/>
              <a:gd name="connsiteY9" fmla="*/ 0 h 2308324"/>
              <a:gd name="connsiteX10" fmla="*/ 6412189 w 6412189"/>
              <a:gd name="connsiteY10" fmla="*/ 0 h 2308324"/>
              <a:gd name="connsiteX11" fmla="*/ 6412189 w 6412189"/>
              <a:gd name="connsiteY11" fmla="*/ 577081 h 2308324"/>
              <a:gd name="connsiteX12" fmla="*/ 6412189 w 6412189"/>
              <a:gd name="connsiteY12" fmla="*/ 1177245 h 2308324"/>
              <a:gd name="connsiteX13" fmla="*/ 6412189 w 6412189"/>
              <a:gd name="connsiteY13" fmla="*/ 1685077 h 2308324"/>
              <a:gd name="connsiteX14" fmla="*/ 6412189 w 6412189"/>
              <a:gd name="connsiteY14" fmla="*/ 2308324 h 2308324"/>
              <a:gd name="connsiteX15" fmla="*/ 5701019 w 6412189"/>
              <a:gd name="connsiteY15" fmla="*/ 2308324 h 2308324"/>
              <a:gd name="connsiteX16" fmla="*/ 5310458 w 6412189"/>
              <a:gd name="connsiteY16" fmla="*/ 2308324 h 2308324"/>
              <a:gd name="connsiteX17" fmla="*/ 4599288 w 6412189"/>
              <a:gd name="connsiteY17" fmla="*/ 2308324 h 2308324"/>
              <a:gd name="connsiteX18" fmla="*/ 4144606 w 6412189"/>
              <a:gd name="connsiteY18" fmla="*/ 2308324 h 2308324"/>
              <a:gd name="connsiteX19" fmla="*/ 3625801 w 6412189"/>
              <a:gd name="connsiteY19" fmla="*/ 2308324 h 2308324"/>
              <a:gd name="connsiteX20" fmla="*/ 3042875 w 6412189"/>
              <a:gd name="connsiteY20" fmla="*/ 2308324 h 2308324"/>
              <a:gd name="connsiteX21" fmla="*/ 2588193 w 6412189"/>
              <a:gd name="connsiteY21" fmla="*/ 2308324 h 2308324"/>
              <a:gd name="connsiteX22" fmla="*/ 2197632 w 6412189"/>
              <a:gd name="connsiteY22" fmla="*/ 2308324 h 2308324"/>
              <a:gd name="connsiteX23" fmla="*/ 1678828 w 6412189"/>
              <a:gd name="connsiteY23" fmla="*/ 2308324 h 2308324"/>
              <a:gd name="connsiteX24" fmla="*/ 1160023 w 6412189"/>
              <a:gd name="connsiteY24" fmla="*/ 2308324 h 2308324"/>
              <a:gd name="connsiteX25" fmla="*/ 577097 w 6412189"/>
              <a:gd name="connsiteY25" fmla="*/ 2308324 h 2308324"/>
              <a:gd name="connsiteX26" fmla="*/ 0 w 6412189"/>
              <a:gd name="connsiteY26" fmla="*/ 2308324 h 2308324"/>
              <a:gd name="connsiteX27" fmla="*/ 0 w 6412189"/>
              <a:gd name="connsiteY27" fmla="*/ 1685077 h 2308324"/>
              <a:gd name="connsiteX28" fmla="*/ 0 w 6412189"/>
              <a:gd name="connsiteY28" fmla="*/ 1131079 h 2308324"/>
              <a:gd name="connsiteX29" fmla="*/ 0 w 6412189"/>
              <a:gd name="connsiteY29" fmla="*/ 553998 h 2308324"/>
              <a:gd name="connsiteX30" fmla="*/ 0 w 6412189"/>
              <a:gd name="connsiteY30"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12189" h="2308324" fill="none" extrusionOk="0">
                <a:moveTo>
                  <a:pt x="0" y="0"/>
                </a:moveTo>
                <a:cubicBezTo>
                  <a:pt x="213538" y="-13338"/>
                  <a:pt x="363678" y="50365"/>
                  <a:pt x="582926" y="0"/>
                </a:cubicBezTo>
                <a:cubicBezTo>
                  <a:pt x="802174" y="-50365"/>
                  <a:pt x="930750" y="71983"/>
                  <a:pt x="1229974" y="0"/>
                </a:cubicBezTo>
                <a:cubicBezTo>
                  <a:pt x="1529198" y="-71983"/>
                  <a:pt x="1649052" y="24841"/>
                  <a:pt x="1877023" y="0"/>
                </a:cubicBezTo>
                <a:cubicBezTo>
                  <a:pt x="2104994" y="-24841"/>
                  <a:pt x="2246071" y="6101"/>
                  <a:pt x="2524071" y="0"/>
                </a:cubicBezTo>
                <a:cubicBezTo>
                  <a:pt x="2802071" y="-6101"/>
                  <a:pt x="3038611" y="8871"/>
                  <a:pt x="3235241" y="0"/>
                </a:cubicBezTo>
                <a:cubicBezTo>
                  <a:pt x="3431871" y="-8871"/>
                  <a:pt x="3744211" y="43469"/>
                  <a:pt x="3946411" y="0"/>
                </a:cubicBezTo>
                <a:cubicBezTo>
                  <a:pt x="4148611" y="-43469"/>
                  <a:pt x="4485398" y="17299"/>
                  <a:pt x="4657581" y="0"/>
                </a:cubicBezTo>
                <a:cubicBezTo>
                  <a:pt x="4829764" y="-17299"/>
                  <a:pt x="5050105" y="67432"/>
                  <a:pt x="5240507" y="0"/>
                </a:cubicBezTo>
                <a:cubicBezTo>
                  <a:pt x="5430909" y="-67432"/>
                  <a:pt x="5580260" y="30260"/>
                  <a:pt x="5695190" y="0"/>
                </a:cubicBezTo>
                <a:cubicBezTo>
                  <a:pt x="5810120" y="-30260"/>
                  <a:pt x="6111204" y="28127"/>
                  <a:pt x="6412189" y="0"/>
                </a:cubicBezTo>
                <a:cubicBezTo>
                  <a:pt x="6414493" y="194748"/>
                  <a:pt x="6348597" y="291263"/>
                  <a:pt x="6412189" y="577081"/>
                </a:cubicBezTo>
                <a:cubicBezTo>
                  <a:pt x="6475781" y="862899"/>
                  <a:pt x="6364672" y="1055540"/>
                  <a:pt x="6412189" y="1177245"/>
                </a:cubicBezTo>
                <a:cubicBezTo>
                  <a:pt x="6459706" y="1298950"/>
                  <a:pt x="6370733" y="1456960"/>
                  <a:pt x="6412189" y="1685077"/>
                </a:cubicBezTo>
                <a:cubicBezTo>
                  <a:pt x="6453645" y="1913194"/>
                  <a:pt x="6359918" y="2118224"/>
                  <a:pt x="6412189" y="2308324"/>
                </a:cubicBezTo>
                <a:cubicBezTo>
                  <a:pt x="6191695" y="2326004"/>
                  <a:pt x="5902872" y="2308137"/>
                  <a:pt x="5701019" y="2308324"/>
                </a:cubicBezTo>
                <a:cubicBezTo>
                  <a:pt x="5499166" y="2308511"/>
                  <a:pt x="5485414" y="2286136"/>
                  <a:pt x="5310458" y="2308324"/>
                </a:cubicBezTo>
                <a:cubicBezTo>
                  <a:pt x="5135502" y="2330512"/>
                  <a:pt x="4768923" y="2265832"/>
                  <a:pt x="4599288" y="2308324"/>
                </a:cubicBezTo>
                <a:cubicBezTo>
                  <a:pt x="4429653" y="2350816"/>
                  <a:pt x="4353198" y="2291507"/>
                  <a:pt x="4144606" y="2308324"/>
                </a:cubicBezTo>
                <a:cubicBezTo>
                  <a:pt x="3936014" y="2325141"/>
                  <a:pt x="3875340" y="2282175"/>
                  <a:pt x="3625801" y="2308324"/>
                </a:cubicBezTo>
                <a:cubicBezTo>
                  <a:pt x="3376262" y="2334473"/>
                  <a:pt x="3163650" y="2299442"/>
                  <a:pt x="3042875" y="2308324"/>
                </a:cubicBezTo>
                <a:cubicBezTo>
                  <a:pt x="2922100" y="2317206"/>
                  <a:pt x="2755922" y="2273841"/>
                  <a:pt x="2588193" y="2308324"/>
                </a:cubicBezTo>
                <a:cubicBezTo>
                  <a:pt x="2420464" y="2342807"/>
                  <a:pt x="2357005" y="2284464"/>
                  <a:pt x="2197632" y="2308324"/>
                </a:cubicBezTo>
                <a:cubicBezTo>
                  <a:pt x="2038259" y="2332184"/>
                  <a:pt x="1812686" y="2279114"/>
                  <a:pt x="1678828" y="2308324"/>
                </a:cubicBezTo>
                <a:cubicBezTo>
                  <a:pt x="1544970" y="2337534"/>
                  <a:pt x="1405397" y="2260601"/>
                  <a:pt x="1160023" y="2308324"/>
                </a:cubicBezTo>
                <a:cubicBezTo>
                  <a:pt x="914650" y="2356047"/>
                  <a:pt x="713807" y="2257097"/>
                  <a:pt x="577097" y="2308324"/>
                </a:cubicBezTo>
                <a:cubicBezTo>
                  <a:pt x="440387" y="2359551"/>
                  <a:pt x="185995" y="2294745"/>
                  <a:pt x="0" y="2308324"/>
                </a:cubicBezTo>
                <a:cubicBezTo>
                  <a:pt x="-2629" y="2067268"/>
                  <a:pt x="60233" y="1948493"/>
                  <a:pt x="0" y="1685077"/>
                </a:cubicBezTo>
                <a:cubicBezTo>
                  <a:pt x="-60233" y="1421661"/>
                  <a:pt x="9575" y="1316364"/>
                  <a:pt x="0" y="1131079"/>
                </a:cubicBezTo>
                <a:cubicBezTo>
                  <a:pt x="-9575" y="945794"/>
                  <a:pt x="33282" y="827220"/>
                  <a:pt x="0" y="553998"/>
                </a:cubicBezTo>
                <a:cubicBezTo>
                  <a:pt x="-33282" y="280776"/>
                  <a:pt x="40940" y="121000"/>
                  <a:pt x="0" y="0"/>
                </a:cubicBezTo>
                <a:close/>
              </a:path>
              <a:path w="6412189" h="2308324" stroke="0" extrusionOk="0">
                <a:moveTo>
                  <a:pt x="0" y="0"/>
                </a:moveTo>
                <a:cubicBezTo>
                  <a:pt x="239674" y="-6658"/>
                  <a:pt x="472933" y="76718"/>
                  <a:pt x="647048" y="0"/>
                </a:cubicBezTo>
                <a:cubicBezTo>
                  <a:pt x="821163" y="-76718"/>
                  <a:pt x="979051" y="24226"/>
                  <a:pt x="1229974" y="0"/>
                </a:cubicBezTo>
                <a:cubicBezTo>
                  <a:pt x="1480897" y="-24226"/>
                  <a:pt x="1609170" y="32549"/>
                  <a:pt x="1748779" y="0"/>
                </a:cubicBezTo>
                <a:cubicBezTo>
                  <a:pt x="1888388" y="-32549"/>
                  <a:pt x="2161631" y="23072"/>
                  <a:pt x="2395827" y="0"/>
                </a:cubicBezTo>
                <a:cubicBezTo>
                  <a:pt x="2630023" y="-23072"/>
                  <a:pt x="2739281" y="4527"/>
                  <a:pt x="3042875" y="0"/>
                </a:cubicBezTo>
                <a:cubicBezTo>
                  <a:pt x="3346469" y="-4527"/>
                  <a:pt x="3478380" y="42888"/>
                  <a:pt x="3689923" y="0"/>
                </a:cubicBezTo>
                <a:cubicBezTo>
                  <a:pt x="3901466" y="-42888"/>
                  <a:pt x="4106123" y="45226"/>
                  <a:pt x="4272850" y="0"/>
                </a:cubicBezTo>
                <a:cubicBezTo>
                  <a:pt x="4439577" y="-45226"/>
                  <a:pt x="4568948" y="17219"/>
                  <a:pt x="4855776" y="0"/>
                </a:cubicBezTo>
                <a:cubicBezTo>
                  <a:pt x="5142604" y="-17219"/>
                  <a:pt x="5156986" y="21450"/>
                  <a:pt x="5310458" y="0"/>
                </a:cubicBezTo>
                <a:cubicBezTo>
                  <a:pt x="5463930" y="-21450"/>
                  <a:pt x="5882348" y="99623"/>
                  <a:pt x="6412189" y="0"/>
                </a:cubicBezTo>
                <a:cubicBezTo>
                  <a:pt x="6437103" y="120816"/>
                  <a:pt x="6397599" y="321439"/>
                  <a:pt x="6412189" y="577081"/>
                </a:cubicBezTo>
                <a:cubicBezTo>
                  <a:pt x="6426779" y="832723"/>
                  <a:pt x="6361632" y="950529"/>
                  <a:pt x="6412189" y="1200328"/>
                </a:cubicBezTo>
                <a:cubicBezTo>
                  <a:pt x="6462746" y="1450127"/>
                  <a:pt x="6365296" y="1608264"/>
                  <a:pt x="6412189" y="1731243"/>
                </a:cubicBezTo>
                <a:cubicBezTo>
                  <a:pt x="6459082" y="1854222"/>
                  <a:pt x="6378076" y="2154813"/>
                  <a:pt x="6412189" y="2308324"/>
                </a:cubicBezTo>
                <a:cubicBezTo>
                  <a:pt x="6281690" y="2344710"/>
                  <a:pt x="6149284" y="2270090"/>
                  <a:pt x="6021628" y="2308324"/>
                </a:cubicBezTo>
                <a:cubicBezTo>
                  <a:pt x="5893972" y="2346558"/>
                  <a:pt x="5647638" y="2253779"/>
                  <a:pt x="5310458" y="2308324"/>
                </a:cubicBezTo>
                <a:cubicBezTo>
                  <a:pt x="4973278" y="2362869"/>
                  <a:pt x="4938901" y="2291654"/>
                  <a:pt x="4727532" y="2308324"/>
                </a:cubicBezTo>
                <a:cubicBezTo>
                  <a:pt x="4516163" y="2324994"/>
                  <a:pt x="4199774" y="2295952"/>
                  <a:pt x="4016362" y="2308324"/>
                </a:cubicBezTo>
                <a:cubicBezTo>
                  <a:pt x="3832950" y="2320696"/>
                  <a:pt x="3588257" y="2269983"/>
                  <a:pt x="3369314" y="2308324"/>
                </a:cubicBezTo>
                <a:cubicBezTo>
                  <a:pt x="3150371" y="2346665"/>
                  <a:pt x="2963417" y="2294230"/>
                  <a:pt x="2850509" y="2308324"/>
                </a:cubicBezTo>
                <a:cubicBezTo>
                  <a:pt x="2737601" y="2322418"/>
                  <a:pt x="2472029" y="2252645"/>
                  <a:pt x="2331705" y="2308324"/>
                </a:cubicBezTo>
                <a:cubicBezTo>
                  <a:pt x="2191381" y="2364003"/>
                  <a:pt x="1994861" y="2276129"/>
                  <a:pt x="1877023" y="2308324"/>
                </a:cubicBezTo>
                <a:cubicBezTo>
                  <a:pt x="1759185" y="2340519"/>
                  <a:pt x="1437369" y="2272983"/>
                  <a:pt x="1229974" y="2308324"/>
                </a:cubicBezTo>
                <a:cubicBezTo>
                  <a:pt x="1022579" y="2343665"/>
                  <a:pt x="992540" y="2292031"/>
                  <a:pt x="839414" y="2308324"/>
                </a:cubicBezTo>
                <a:cubicBezTo>
                  <a:pt x="686288" y="2324617"/>
                  <a:pt x="345817" y="2225248"/>
                  <a:pt x="0" y="2308324"/>
                </a:cubicBezTo>
                <a:cubicBezTo>
                  <a:pt x="-59155" y="2149028"/>
                  <a:pt x="1471" y="1991553"/>
                  <a:pt x="0" y="1731243"/>
                </a:cubicBezTo>
                <a:cubicBezTo>
                  <a:pt x="-1471" y="1470933"/>
                  <a:pt x="8781" y="1245457"/>
                  <a:pt x="0" y="1107996"/>
                </a:cubicBezTo>
                <a:cubicBezTo>
                  <a:pt x="-8781" y="970535"/>
                  <a:pt x="68078" y="785864"/>
                  <a:pt x="0" y="507831"/>
                </a:cubicBezTo>
                <a:cubicBezTo>
                  <a:pt x="-68078" y="229798"/>
                  <a:pt x="20246" y="104881"/>
                  <a:pt x="0" y="0"/>
                </a:cubicBezTo>
                <a:close/>
              </a:path>
            </a:pathLst>
          </a:custGeom>
          <a:solidFill>
            <a:srgbClr val="FDE3E9"/>
          </a:solidFill>
          <a:ln w="28575">
            <a:solidFill>
              <a:srgbClr val="70391B"/>
            </a:solidFill>
            <a:prstDash val="dashDot"/>
            <a:extLst>
              <a:ext uri="{C807C97D-BFC1-408E-A445-0C87EB9F89A2}">
                <ask:lineSketchStyleProps xmlns:ask="http://schemas.microsoft.com/office/drawing/2018/sketchyshapes" xmlns="" sd="2711469338">
                  <a:prstGeom prst="rect">
                    <a:avLst/>
                  </a:prstGeom>
                  <ask:type>
                    <ask:lineSketchScribble/>
                  </ask:type>
                </ask:lineSketchStyleProps>
              </a:ext>
            </a:extLst>
          </a:ln>
        </p:spPr>
        <p:txBody>
          <a:bodyPr wrap="square">
            <a:spAutoFit/>
          </a:bodyPr>
          <a:lstStyle/>
          <a:p>
            <a:pPr algn="just"/>
            <a:r>
              <a:rPr lang="nl-NL" sz="4800" b="1" dirty="0">
                <a:latin typeface="Cambria" panose="02040503050406030204" pitchFamily="18" charset="0"/>
                <a:ea typeface="Cambria" panose="02040503050406030204" pitchFamily="18" charset="0"/>
              </a:rPr>
              <a:t>Về nhà: Đo thân nhiệt cho người thân trong gia đình.</a:t>
            </a:r>
            <a:endParaRPr lang="en-US" sz="4800" b="1" dirty="0">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4"/>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5"/>
          <a:stretch>
            <a:fillRect/>
          </a:stretch>
        </p:blipFill>
        <p:spPr>
          <a:xfrm>
            <a:off x="4229470" y="648586"/>
            <a:ext cx="6986622" cy="1926503"/>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by="(-#ppt_w*2)" calcmode="lin" valueType="num">
                                      <p:cBhvr rctx="PPT">
                                        <p:cTn id="7" dur="500" autoRev="1" fill="hold">
                                          <p:stCondLst>
                                            <p:cond delay="0"/>
                                          </p:stCondLst>
                                        </p:cTn>
                                        <p:tgtEl>
                                          <p:spTgt spid="57"/>
                                        </p:tgtEl>
                                        <p:attrNameLst>
                                          <p:attrName>ppt_w</p:attrName>
                                        </p:attrNameLst>
                                      </p:cBhvr>
                                    </p:anim>
                                    <p:anim by="(#ppt_w*0.50)" calcmode="lin" valueType="num">
                                      <p:cBhvr>
                                        <p:cTn id="8" dur="500" decel="50000" autoRev="1" fill="hold">
                                          <p:stCondLst>
                                            <p:cond delay="0"/>
                                          </p:stCondLst>
                                        </p:cTn>
                                        <p:tgtEl>
                                          <p:spTgt spid="57"/>
                                        </p:tgtEl>
                                        <p:attrNameLst>
                                          <p:attrName>ppt_x</p:attrName>
                                        </p:attrNameLst>
                                      </p:cBhvr>
                                    </p:anim>
                                    <p:anim from="(-#ppt_h/2)" to="(#ppt_y)" calcmode="lin" valueType="num">
                                      <p:cBhvr>
                                        <p:cTn id="9" dur="1000" fill="hold">
                                          <p:stCondLst>
                                            <p:cond delay="0"/>
                                          </p:stCondLst>
                                        </p:cTn>
                                        <p:tgtEl>
                                          <p:spTgt spid="57"/>
                                        </p:tgtEl>
                                        <p:attrNameLst>
                                          <p:attrName>ppt_y</p:attrName>
                                        </p:attrNameLst>
                                      </p:cBhvr>
                                    </p:anim>
                                    <p:animRot by="21600000">
                                      <p:cBhvr>
                                        <p:cTn id="10" dur="1000" fill="hold">
                                          <p:stCondLst>
                                            <p:cond delay="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9"/>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10"/>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Khởi</a:t>
            </a:r>
            <a:r>
              <a:rPr lang="en-US" sz="6600" b="1" dirty="0">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 </a:t>
            </a:r>
            <a:r>
              <a:rPr lang="en-US" sz="6600" b="1" dirty="0" err="1">
                <a:solidFill>
                  <a:prstClr val="white"/>
                </a:solidFill>
                <a:effectLst>
                  <a:outerShdw blurRad="38100" dist="38100" dir="2700000" algn="tl">
                    <a:srgbClr val="000000">
                      <a:alpha val="43137"/>
                    </a:srgbClr>
                  </a:outerShdw>
                </a:effectLst>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xmln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5"/>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white"/>
                </a:solidFill>
              </a:rPr>
              <a:t>Hoạt</a:t>
            </a:r>
            <a:r>
              <a:rPr lang="en-US" sz="5400" b="1" dirty="0">
                <a:solidFill>
                  <a:prstClr val="white"/>
                </a:solidFill>
              </a:rPr>
              <a:t> </a:t>
            </a:r>
            <a:r>
              <a:rPr lang="en-US" sz="5400" b="1" dirty="0" err="1">
                <a:solidFill>
                  <a:prstClr val="white"/>
                </a:solidFill>
              </a:rPr>
              <a:t>động</a:t>
            </a:r>
            <a:r>
              <a:rPr lang="en-US" sz="5400" b="1" dirty="0">
                <a:solidFill>
                  <a:prstClr val="white"/>
                </a:solidFill>
              </a:rPr>
              <a:t> 1: </a:t>
            </a:r>
            <a:r>
              <a:rPr lang="en-US" sz="5400" b="1" dirty="0" err="1">
                <a:solidFill>
                  <a:prstClr val="white"/>
                </a:solidFill>
              </a:rPr>
              <a:t>Nóng</a:t>
            </a:r>
            <a:r>
              <a:rPr lang="en-US" sz="5400" b="1" dirty="0">
                <a:solidFill>
                  <a:prstClr val="white"/>
                </a:solidFill>
              </a:rPr>
              <a:t>, </a:t>
            </a:r>
            <a:r>
              <a:rPr lang="en-US" sz="5400" b="1" dirty="0" err="1">
                <a:solidFill>
                  <a:prstClr val="white"/>
                </a:solidFill>
              </a:rPr>
              <a:t>lạnh</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nhiệt</a:t>
            </a:r>
            <a:r>
              <a:rPr lang="en-US" sz="5400" b="1" dirty="0">
                <a:solidFill>
                  <a:prstClr val="white"/>
                </a:solidFill>
              </a:rPr>
              <a:t> </a:t>
            </a:r>
            <a:r>
              <a:rPr lang="en-US" sz="5400" b="1" dirty="0" err="1">
                <a:solidFill>
                  <a:prstClr val="white"/>
                </a:solidFill>
              </a:rPr>
              <a:t>độ</a:t>
            </a:r>
            <a:endParaRPr kumimoji="0" lang="en-US" sz="54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4"/>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40927" y="3779375"/>
            <a:ext cx="10556713" cy="2862322"/>
          </a:xfrm>
          <a:prstGeom prst="rect">
            <a:avLst/>
          </a:prstGeom>
          <a:noFill/>
        </p:spPr>
        <p:txBody>
          <a:bodyPr wrap="square">
            <a:spAutoFit/>
          </a:bodyPr>
          <a:lstStyle/>
          <a:p>
            <a:pPr lvl="0" algn="just"/>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Nhiệt kế là dụng cụ đo nhiệt độ, đơn vị</a:t>
            </a:r>
            <a:r>
              <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đo nhiệt độ thường dùng theo thang nhiệt độ Xen-xi-út là độ C, kí hiệu C.</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4461328" y="358786"/>
            <a:ext cx="3716617" cy="1325563"/>
          </a:xfrm>
          <a:prstGeom prst="rect">
            <a:avLst/>
          </a:prstGeom>
        </p:spPr>
        <p:txBody>
          <a:bodyPr/>
          <a:lstStyle/>
          <a:p>
            <a:r>
              <a:rPr lang="en-US" sz="5400" dirty="0" err="1">
                <a:solidFill>
                  <a:srgbClr val="FFFF00"/>
                </a:solidFill>
                <a:latin typeface="Cambria" panose="02040503050406030204" pitchFamily="18" charset="0"/>
                <a:ea typeface="Cambria" panose="02040503050406030204" pitchFamily="18" charset="0"/>
              </a:rPr>
              <a:t>Thí</a:t>
            </a:r>
            <a:r>
              <a:rPr lang="en-US" sz="5400" dirty="0">
                <a:solidFill>
                  <a:srgbClr val="FFFF00"/>
                </a:solidFill>
                <a:latin typeface="Cambria" panose="02040503050406030204" pitchFamily="18" charset="0"/>
                <a:ea typeface="Cambria" panose="02040503050406030204" pitchFamily="18" charset="0"/>
              </a:rPr>
              <a:t> </a:t>
            </a:r>
            <a:r>
              <a:rPr lang="en-US" sz="5400" dirty="0" err="1">
                <a:solidFill>
                  <a:srgbClr val="FFFF00"/>
                </a:solidFill>
                <a:latin typeface="Cambria" panose="02040503050406030204" pitchFamily="18" charset="0"/>
                <a:ea typeface="Cambria" panose="02040503050406030204" pitchFamily="18" charset="0"/>
              </a:rPr>
              <a:t>nghiệm</a:t>
            </a:r>
            <a:endParaRPr lang="en-US" sz="5400" dirty="0">
              <a:solidFill>
                <a:srgbClr val="FFFF0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1E4DAEF7-0719-441B-90BB-1E98F613DD7F}"/>
              </a:ext>
            </a:extLst>
          </p:cNvPr>
          <p:cNvSpPr txBox="1"/>
          <p:nvPr/>
        </p:nvSpPr>
        <p:spPr>
          <a:xfrm>
            <a:off x="454009" y="1328812"/>
            <a:ext cx="11337498" cy="954107"/>
          </a:xfrm>
          <a:prstGeom prst="rect">
            <a:avLst/>
          </a:prstGeom>
          <a:noFill/>
        </p:spPr>
        <p:txBody>
          <a:bodyPr wrap="square">
            <a:spAutoFit/>
          </a:bodyPr>
          <a:lstStyle/>
          <a:p>
            <a:pPr lvl="0" algn="just"/>
            <a:r>
              <a:rPr lang="en-US" altLang="vi-VN" sz="2800" b="1" i="1" dirty="0" err="1">
                <a:solidFill>
                  <a:srgbClr val="FFFF00"/>
                </a:solidFill>
                <a:latin typeface="Cambria" panose="02040503050406030204" pitchFamily="18" charset="0"/>
                <a:ea typeface="Cambria" panose="02040503050406030204" pitchFamily="18" charset="0"/>
              </a:rPr>
              <a:t>Chuẩn</a:t>
            </a:r>
            <a:r>
              <a:rPr lang="en-US" altLang="vi-VN" sz="2800" b="1" i="1" dirty="0">
                <a:solidFill>
                  <a:srgbClr val="FFFF00"/>
                </a:solidFill>
                <a:latin typeface="Cambria" panose="02040503050406030204" pitchFamily="18" charset="0"/>
                <a:ea typeface="Cambria" panose="02040503050406030204" pitchFamily="18" charset="0"/>
              </a:rPr>
              <a:t> </a:t>
            </a:r>
            <a:r>
              <a:rPr lang="en-US" altLang="vi-VN" sz="2800" b="1" i="1" dirty="0" err="1">
                <a:solidFill>
                  <a:srgbClr val="FFFF00"/>
                </a:solidFill>
                <a:latin typeface="Cambria" panose="02040503050406030204" pitchFamily="18" charset="0"/>
                <a:ea typeface="Cambria" panose="02040503050406030204" pitchFamily="18" charset="0"/>
              </a:rPr>
              <a:t>bị</a:t>
            </a:r>
            <a:r>
              <a:rPr lang="en-US" altLang="vi-VN" sz="2800" b="1" i="1" dirty="0">
                <a:solidFill>
                  <a:srgbClr val="FFFF00"/>
                </a:solidFill>
                <a:latin typeface="Cambria" panose="02040503050406030204" pitchFamily="18" charset="0"/>
                <a:ea typeface="Cambria" panose="02040503050406030204" pitchFamily="18" charset="0"/>
              </a:rPr>
              <a:t>: </a:t>
            </a:r>
            <a:r>
              <a:rPr lang="vi-VN" altLang="vi-VN" sz="2800" b="1" dirty="0">
                <a:solidFill>
                  <a:prstClr val="white"/>
                </a:solidFill>
                <a:latin typeface="Cambria" panose="02040503050406030204" pitchFamily="18" charset="0"/>
                <a:ea typeface="Cambria" panose="02040503050406030204" pitchFamily="18" charset="0"/>
              </a:rPr>
              <a:t>Đồ dùng là 3 cốc nước có lượng nước và nhiệt đ</a:t>
            </a:r>
            <a:r>
              <a:rPr lang="en-US" altLang="vi-VN" sz="2800" b="1" dirty="0">
                <a:solidFill>
                  <a:prstClr val="white"/>
                </a:solidFill>
                <a:latin typeface="Cambria" panose="02040503050406030204" pitchFamily="18" charset="0"/>
                <a:ea typeface="Cambria" panose="02040503050406030204" pitchFamily="18" charset="0"/>
              </a:rPr>
              <a:t>ộ </a:t>
            </a:r>
            <a:r>
              <a:rPr lang="vi-VN" altLang="vi-VN" sz="2800" b="1" dirty="0">
                <a:solidFill>
                  <a:prstClr val="white"/>
                </a:solidFill>
                <a:latin typeface="Cambria" panose="02040503050406030204" pitchFamily="18" charset="0"/>
                <a:ea typeface="Cambria" panose="02040503050406030204" pitchFamily="18" charset="0"/>
              </a:rPr>
              <a:t>như nhau, nước đá, nước nóng</a:t>
            </a:r>
            <a:endParaRPr kumimoji="0" lang="en-US" alt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03832091-AAB4-FE19-16D9-2F6EC80AD2E1}"/>
              </a:ext>
            </a:extLst>
          </p:cNvPr>
          <p:cNvSpPr txBox="1"/>
          <p:nvPr/>
        </p:nvSpPr>
        <p:spPr>
          <a:xfrm>
            <a:off x="446569" y="2158409"/>
            <a:ext cx="11313040" cy="2492990"/>
          </a:xfrm>
          <a:prstGeom prst="rect">
            <a:avLst/>
          </a:prstGeom>
          <a:noFill/>
        </p:spPr>
        <p:txBody>
          <a:bodyPr wrap="square" rtlCol="0">
            <a:spAutoFit/>
          </a:bodyPr>
          <a:lstStyle/>
          <a:p>
            <a:pPr algn="just"/>
            <a:r>
              <a:rPr lang="vi-VN" sz="2600" b="1" i="1" dirty="0">
                <a:solidFill>
                  <a:srgbClr val="FFFF00"/>
                </a:solidFill>
                <a:effectLst/>
                <a:latin typeface="Cambria" panose="02040503050406030204" pitchFamily="18" charset="0"/>
                <a:ea typeface="Cambria" panose="02040503050406030204" pitchFamily="18" charset="0"/>
              </a:rPr>
              <a:t>Tiến hành:</a:t>
            </a:r>
            <a:endParaRPr lang="vi-VN" sz="2600" b="1" i="0" dirty="0">
              <a:solidFill>
                <a:srgbClr val="FFFF00"/>
              </a:solidFill>
              <a:effectLst/>
              <a:latin typeface="Cambria" panose="02040503050406030204" pitchFamily="18" charset="0"/>
              <a:ea typeface="Cambria" panose="02040503050406030204" pitchFamily="18" charset="0"/>
            </a:endParaRPr>
          </a:p>
          <a:p>
            <a:pPr algn="just"/>
            <a:r>
              <a:rPr lang="vi-VN" sz="2600" b="1" i="0" dirty="0">
                <a:solidFill>
                  <a:schemeClr val="bg1"/>
                </a:solidFill>
                <a:effectLst/>
                <a:latin typeface="Cambria" panose="02040503050406030204" pitchFamily="18" charset="0"/>
                <a:ea typeface="Cambria" panose="02040503050406030204" pitchFamily="18" charset="0"/>
              </a:rPr>
              <a:t>- Cho nước đá vào cốc b, rót nước nóng vào cốc c (Hình 1). Hãy cho biết nước ở cốc nào nóng nhất, nước ở cốc nào lạnh nhất?</a:t>
            </a:r>
          </a:p>
          <a:p>
            <a:pPr algn="just"/>
            <a:r>
              <a:rPr lang="vi-VN" sz="2600" b="1" i="0" dirty="0">
                <a:solidFill>
                  <a:schemeClr val="bg1"/>
                </a:solidFill>
                <a:effectLst/>
                <a:latin typeface="Cambria" panose="02040503050406030204" pitchFamily="18" charset="0"/>
                <a:ea typeface="Cambria" panose="02040503050406030204" pitchFamily="18" charset="0"/>
              </a:rPr>
              <a:t>- Dự đoán nhiệt độ của nước ở cốc nào cao nhất, ở cốc nào thấp nhất.</a:t>
            </a:r>
          </a:p>
          <a:p>
            <a:pPr algn="just"/>
            <a:r>
              <a:rPr lang="vi-VN" sz="2600" b="1" i="0" dirty="0">
                <a:solidFill>
                  <a:schemeClr val="bg1"/>
                </a:solidFill>
                <a:effectLst/>
                <a:latin typeface="Cambria" panose="02040503050406030204" pitchFamily="18" charset="0"/>
                <a:ea typeface="Cambria" panose="02040503050406030204" pitchFamily="18" charset="0"/>
              </a:rPr>
              <a:t>- Sử dụng nhiệt kế đo nhiệt độ của nước ở mỗi cốc và so sánh kết quả với dự đoán.</a:t>
            </a:r>
          </a:p>
        </p:txBody>
      </p:sp>
      <p:pic>
        <p:nvPicPr>
          <p:cNvPr id="31" name="Picture 30">
            <a:extLst>
              <a:ext uri="{FF2B5EF4-FFF2-40B4-BE49-F238E27FC236}">
                <a16:creationId xmlns:a16="http://schemas.microsoft.com/office/drawing/2014/main" id="{EF524DB3-B46E-ACCF-1A3E-A5305B2EE70D}"/>
              </a:ext>
            </a:extLst>
          </p:cNvPr>
          <p:cNvPicPr>
            <a:picLocks noChangeAspect="1"/>
          </p:cNvPicPr>
          <p:nvPr/>
        </p:nvPicPr>
        <p:blipFill>
          <a:blip r:embed="rId3"/>
          <a:stretch>
            <a:fillRect/>
          </a:stretch>
        </p:blipFill>
        <p:spPr>
          <a:xfrm>
            <a:off x="3795823" y="4340129"/>
            <a:ext cx="5241961" cy="2110511"/>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04790D9-6548-49DF-9DEA-C428FA303DC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4 - KNTT\\TUẦN 12\\KH- Tuần 1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1. Bài 12. NHIỆT ĐỘ VÀ SỰ TRUYỀN NHIỆT"/>
  <p:tag name="ISPRING_FIRST_PUBLI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849</Words>
  <Application>Microsoft Office PowerPoint</Application>
  <PresentationFormat>Widescreen</PresentationFormat>
  <Paragraphs>77</Paragraphs>
  <Slides>28</Slides>
  <Notes>28</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28</vt:i4>
      </vt:variant>
    </vt:vector>
  </HeadingPairs>
  <TitlesOfParts>
    <vt:vector size="49" baseType="lpstr">
      <vt:lpstr>微软雅黑</vt:lpstr>
      <vt:lpstr>#9Slide03 AmpleSoft Bold</vt:lpstr>
      <vt:lpstr>#9Slide03 Arima Madurai Black</vt:lpstr>
      <vt:lpstr>#9Slide03 Arima Madurai Medium</vt:lpstr>
      <vt:lpstr>#9Slide07 HoneyCream</vt:lpstr>
      <vt:lpstr>AdamGorry-Lights</vt:lpstr>
      <vt:lpstr>Adobe Garamond Pro Bold</vt:lpstr>
      <vt:lpstr>Alex Brush</vt:lpstr>
      <vt:lpstr>Arial</vt:lpstr>
      <vt:lpstr>Calibri</vt:lpstr>
      <vt:lpstr>Calibri Light</vt:lpstr>
      <vt:lpstr>Cambria</vt:lpstr>
      <vt:lpstr>Times New Roman</vt:lpstr>
      <vt:lpstr>UTM Thanh Nhac TL</vt:lpstr>
      <vt:lpstr>UVF Typewriterhand</vt:lpstr>
      <vt:lpstr>UVF TypoSlabserif</vt:lpstr>
      <vt:lpstr>Webdings</vt:lpstr>
      <vt:lpstr>Wingdings</vt:lpstr>
      <vt:lpstr>仓耳章鱼小丸子体 W01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2. Quan sát hình 2 và cho biết nhiệt kế nào dùng để đo nhiệt độ cơ thể người, nhiệt kế nào dùng để đo nhiệt độ không khí.</vt:lpstr>
      <vt:lpstr>PowerPoint Presentation</vt:lpstr>
      <vt:lpstr>PowerPoint Presentation</vt:lpstr>
      <vt:lpstr>PowerPoint Presentation</vt:lpstr>
      <vt:lpstr>PowerPoint Presentation</vt:lpstr>
      <vt:lpstr>Thực hành: Đo nhiệt độ cơ thể bằng nhiệt kế thủy ngân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Bài 12. NHIỆT ĐỘ VÀ SỰ TRUYỀN NHIỆT</dc:title>
  <dc:creator>Thao Tran</dc:creator>
  <cp:lastModifiedBy>Administrator</cp:lastModifiedBy>
  <cp:revision>55</cp:revision>
  <dcterms:created xsi:type="dcterms:W3CDTF">2023-09-13T07:11:13Z</dcterms:created>
  <dcterms:modified xsi:type="dcterms:W3CDTF">2025-11-07T07:41:07Z</dcterms:modified>
</cp:coreProperties>
</file>