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65" r:id="rId3"/>
    <p:sldId id="272" r:id="rId4"/>
    <p:sldId id="266" r:id="rId5"/>
    <p:sldId id="279" r:id="rId6"/>
    <p:sldId id="286" r:id="rId7"/>
    <p:sldId id="287" r:id="rId8"/>
    <p:sldId id="277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3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63164-09AE-4DA2-A19D-ECE33CCA9D28}" type="datetimeFigureOut">
              <a:rPr lang="en-US" smtClean="0"/>
              <a:t>12/27/2025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54FF0-BCD0-46CA-955A-745ED53B5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4FF0-BCD0-46CA-955A-745ED53B5B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4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4FF0-BCD0-46CA-955A-745ED53B5B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11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4FF0-BCD0-46CA-955A-745ED53B5B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33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4FF0-BCD0-46CA-955A-745ED53B5B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68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4FF0-BCD0-46CA-955A-745ED53B5B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7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4FF0-BCD0-46CA-955A-745ED53B5B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96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4FF0-BCD0-46CA-955A-745ED53B5B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49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A54FF0-BCD0-46CA-955A-745ED53B5B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2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5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BB1ECE6-03AD-475A-868C-7DD539657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57D605-FA3B-4D1B-9DD2-468B9C937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0"/>
            <a:ext cx="842772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746B9DA-D622-4382-8DCB-0D6C0A912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D8B571A-996C-4AC4-B1C7-4BFAB4E9E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FFDDF11-CA8E-4151-AE16-C0E052C3C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sp>
        <p:nvSpPr>
          <p:cNvPr id="19" name="矩形: 圆角 1">
            <a:extLst>
              <a:ext uri="{FF2B5EF4-FFF2-40B4-BE49-F238E27FC236}">
                <a16:creationId xmlns:a16="http://schemas.microsoft.com/office/drawing/2014/main" id="{F50A4660-FECB-4B56-9FD7-6B74A829ED17}"/>
              </a:ext>
            </a:extLst>
          </p:cNvPr>
          <p:cNvSpPr/>
          <p:nvPr userDrawn="1"/>
        </p:nvSpPr>
        <p:spPr>
          <a:xfrm>
            <a:off x="317186" y="411480"/>
            <a:ext cx="11570014" cy="6080760"/>
          </a:xfrm>
          <a:prstGeom prst="roundRect">
            <a:avLst>
              <a:gd name="adj" fmla="val 8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4506DA6-AFDE-4026-B8A0-4BC023CE2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 r="29146"/>
          <a:stretch/>
        </p:blipFill>
        <p:spPr>
          <a:xfrm>
            <a:off x="0" y="4412836"/>
            <a:ext cx="6446520" cy="2445163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14D1ECC-88A9-44B7-B644-6CD4E3626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7" t="43563" r="167"/>
          <a:stretch/>
        </p:blipFill>
        <p:spPr>
          <a:xfrm>
            <a:off x="9613585" y="4412836"/>
            <a:ext cx="2590800" cy="2445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48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106680"/>
            <a:ext cx="8427721" cy="685800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13" name="图片 90">
            <a:extLst>
              <a:ext uri="{FF2B5EF4-FFF2-40B4-BE49-F238E27FC236}">
                <a16:creationId xmlns:a16="http://schemas.microsoft.com/office/drawing/2014/main" id="{5583FDEE-79DD-440E-BFC1-02A729B316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7" y="363658"/>
            <a:ext cx="2143500" cy="13393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2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A577F-17CC-4279-A774-65D8BE8CDAD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05CE8-A33D-45FD-B729-B443CD229C0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3">
            <a:extLst>
              <a:ext uri="{FF2B5EF4-FFF2-40B4-BE49-F238E27FC236}">
                <a16:creationId xmlns:a16="http://schemas.microsoft.com/office/drawing/2014/main" id="{1BB1ECE6-03AD-475A-868C-7DD539657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5112616" y="-1247833"/>
            <a:ext cx="17680425" cy="145861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12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0"/>
            <a:ext cx="8427721" cy="6858000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6D9A343C-CF41-4DCE-BE2D-7AC1C32EFD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37963" r="16319"/>
          <a:stretch/>
        </p:blipFill>
        <p:spPr>
          <a:xfrm>
            <a:off x="3014127" y="4151972"/>
            <a:ext cx="6294581" cy="2983991"/>
          </a:xfrm>
          <a:prstGeom prst="rect">
            <a:avLst/>
          </a:prstGeom>
        </p:spPr>
      </p:pic>
      <p:pic>
        <p:nvPicPr>
          <p:cNvPr id="12" name="图片 45">
            <a:extLst>
              <a:ext uri="{FF2B5EF4-FFF2-40B4-BE49-F238E27FC236}">
                <a16:creationId xmlns:a16="http://schemas.microsoft.com/office/drawing/2014/main" id="{78BFE735-BC79-4B84-9FB4-E780E9BD1A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5"/>
          <a:stretch/>
        </p:blipFill>
        <p:spPr>
          <a:xfrm rot="981196" flipH="1">
            <a:off x="269209" y="2766553"/>
            <a:ext cx="3314472" cy="2634182"/>
          </a:xfrm>
          <a:prstGeom prst="rect">
            <a:avLst/>
          </a:prstGeom>
        </p:spPr>
      </p:pic>
      <p:pic>
        <p:nvPicPr>
          <p:cNvPr id="13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68" y="380856"/>
            <a:ext cx="2143500" cy="1339393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-37712" y="3605991"/>
            <a:ext cx="12192000" cy="327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9968" y="-93018"/>
            <a:ext cx="1523956" cy="15088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0061" y="598605"/>
            <a:ext cx="3352281" cy="1117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439" y="1490395"/>
            <a:ext cx="11544450" cy="2643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3098" y="3102076"/>
            <a:ext cx="2771635" cy="18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" y="823824"/>
            <a:ext cx="2143500" cy="1339393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3E035FD-ECF2-4DCE-95B8-6E51F81404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5620" y="3195850"/>
            <a:ext cx="3890750" cy="3890750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C0004B40-E416-4F3E-9BEA-834021CE99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044">
            <a:off x="7375906" y="1087322"/>
            <a:ext cx="4949260" cy="61865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5265" y="2606040"/>
            <a:ext cx="3097036" cy="1847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8600" y="2007130"/>
            <a:ext cx="559051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898" y="353608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1054208" y="1921176"/>
            <a:ext cx="10503208" cy="3537669"/>
            <a:chOff x="169315" y="528866"/>
            <a:chExt cx="14793873" cy="12012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28866"/>
              <a:ext cx="14793873" cy="120128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116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3600" b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nl-NL" sz="3600" b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Lá cây có khả năng thu nhận ánh sáng mặt trời, tự tổng hợp nên các chất dinh dưỡng cần cho sự sống từ các chất như khí các-bô-níc, nước nhờ quá trình quang hợp, đồng thời thải ra khí ô-xi. Ngoài lá cây thì những phần trên cây có màu xanh lục cũng có khả năng quang hợp.</a:t>
              </a:r>
              <a:endParaRPr lang="en-US" sz="36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67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" y="823824"/>
            <a:ext cx="2143500" cy="1339393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3E035FD-ECF2-4DCE-95B8-6E51F81404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5620" y="3195850"/>
            <a:ext cx="3890750" cy="3890750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C0004B40-E416-4F3E-9BEA-834021CE99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044">
            <a:off x="7375906" y="1087322"/>
            <a:ext cx="4949260" cy="6186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6269" y="2613601"/>
            <a:ext cx="3097036" cy="18472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1095" y="1843917"/>
            <a:ext cx="6822015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7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30941" y="162754"/>
            <a:ext cx="10687849" cy="1295347"/>
            <a:chOff x="1147156" y="572516"/>
            <a:chExt cx="13337768" cy="42002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3337768" cy="420028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92952" y="611814"/>
              <a:ext cx="12922346" cy="357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80000"/>
                </a:lnSpc>
              </a:pPr>
              <a:r>
                <a:rPr lang="en-US" sz="4400" b="1" i="0" smtClean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nl-NL" sz="3800">
                  <a:latin typeface="Cambria" panose="02040503050406030204" pitchFamily="18" charset="0"/>
                  <a:ea typeface="Cambria" panose="02040503050406030204" pitchFamily="18" charset="0"/>
                </a:rPr>
                <a:t>Sự trao đổi khí với môi trường khi thực vật </a:t>
              </a:r>
              <a:r>
                <a:rPr lang="nl-NL" sz="3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quang hợp</a:t>
              </a:r>
              <a:r>
                <a:rPr lang="nl-NL" sz="3800">
                  <a:latin typeface="Cambria" panose="02040503050406030204" pitchFamily="18" charset="0"/>
                  <a:ea typeface="Cambria" panose="02040503050406030204" pitchFamily="18" charset="0"/>
                </a:rPr>
                <a:t> và </a:t>
              </a:r>
              <a:r>
                <a:rPr lang="nl-NL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 hấp </a:t>
              </a:r>
              <a:r>
                <a:rPr lang="nl-NL" sz="3800">
                  <a:latin typeface="Cambria" panose="02040503050406030204" pitchFamily="18" charset="0"/>
                  <a:ea typeface="Cambria" panose="02040503050406030204" pitchFamily="18" charset="0"/>
                </a:rPr>
                <a:t>khác nhau như thế nào?</a:t>
              </a:r>
              <a:endParaRPr lang="en-US" sz="3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87740"/>
              </p:ext>
            </p:extLst>
          </p:nvPr>
        </p:nvGraphicFramePr>
        <p:xfrm>
          <a:off x="630939" y="1705230"/>
          <a:ext cx="10687850" cy="437511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40172">
                  <a:extLst>
                    <a:ext uri="{9D8B030D-6E8A-4147-A177-3AD203B41FA5}">
                      <a16:colId xmlns:a16="http://schemas.microsoft.com/office/drawing/2014/main" val="1910709688"/>
                    </a:ext>
                  </a:extLst>
                </a:gridCol>
                <a:gridCol w="4085061">
                  <a:extLst>
                    <a:ext uri="{9D8B030D-6E8A-4147-A177-3AD203B41FA5}">
                      <a16:colId xmlns:a16="http://schemas.microsoft.com/office/drawing/2014/main" val="2248522969"/>
                    </a:ext>
                  </a:extLst>
                </a:gridCol>
                <a:gridCol w="3562617">
                  <a:extLst>
                    <a:ext uri="{9D8B030D-6E8A-4147-A177-3AD203B41FA5}">
                      <a16:colId xmlns:a16="http://schemas.microsoft.com/office/drawing/2014/main" val="3568163499"/>
                    </a:ext>
                  </a:extLst>
                </a:gridCol>
              </a:tblGrid>
              <a:tr h="857559"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3600" baseline="0" smtClean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HỢP</a:t>
                      </a:r>
                      <a:endParaRPr lang="en-US" sz="3600">
                        <a:solidFill>
                          <a:srgbClr val="C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HÔ</a:t>
                      </a:r>
                      <a:r>
                        <a:rPr lang="en-US" sz="3600" baseline="0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HẤP</a:t>
                      </a:r>
                      <a:endParaRPr lang="en-US" sz="360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77883"/>
                  </a:ext>
                </a:extLst>
              </a:tr>
              <a:tr h="857559">
                <a:tc>
                  <a:txBody>
                    <a:bodyPr/>
                    <a:lstStyle/>
                    <a:p>
                      <a:pPr algn="just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 diễn ra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990666"/>
                  </a:ext>
                </a:extLst>
              </a:tr>
              <a:tr h="857559">
                <a:tc>
                  <a:txBody>
                    <a:bodyPr/>
                    <a:lstStyle/>
                    <a:p>
                      <a:pPr algn="just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 phận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thực hiện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022929"/>
                  </a:ext>
                </a:extLst>
              </a:tr>
              <a:tr h="857559">
                <a:tc>
                  <a:txBody>
                    <a:bodyPr/>
                    <a:lstStyle/>
                    <a:p>
                      <a:pPr algn="just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 vật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lấy vào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593683"/>
                  </a:ext>
                </a:extLst>
              </a:tr>
              <a:tr h="857559">
                <a:tc>
                  <a:txBody>
                    <a:bodyPr/>
                    <a:lstStyle/>
                    <a:p>
                      <a:pPr algn="just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vật thải ra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79411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80021" y="2718487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Ban ngày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2443" y="2718487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ngày và đêm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5307" y="3559087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 cây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12443" y="3559087"/>
            <a:ext cx="340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Thân, rễ, lá,…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5306" y="4424300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Các-bô-níc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41275" y="4514450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Ô-xi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80021" y="5289684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Ô-xi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41274" y="5367903"/>
            <a:ext cx="373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Các-bô-níc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9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762" y="885940"/>
            <a:ext cx="107009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nl-NL" sz="4000" b="1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 sơ đồ mô tả sự trao đổi khí với môi trường khi thực vật </a:t>
            </a:r>
            <a:r>
              <a:rPr lang="nl-NL" sz="4000" b="1" smtClean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 hợp.</a:t>
            </a:r>
            <a:endParaRPr lang="nl-NL" sz="4000" b="1">
              <a:solidFill>
                <a:srgbClr val="0099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27293385-DB6F-453C-BD64-3EE7BADB54A1}"/>
              </a:ext>
            </a:extLst>
          </p:cNvPr>
          <p:cNvGrpSpPr>
            <a:grpSpLocks/>
          </p:cNvGrpSpPr>
          <p:nvPr/>
        </p:nvGrpSpPr>
        <p:grpSpPr bwMode="auto">
          <a:xfrm>
            <a:off x="642552" y="2863118"/>
            <a:ext cx="10701310" cy="2333473"/>
            <a:chOff x="336" y="624"/>
            <a:chExt cx="5136" cy="1056"/>
          </a:xfrm>
        </p:grpSpPr>
        <p:sp>
          <p:nvSpPr>
            <p:cNvPr id="4" name="Line 13">
              <a:extLst>
                <a:ext uri="{FF2B5EF4-FFF2-40B4-BE49-F238E27FC236}">
                  <a16:creationId xmlns:a16="http://schemas.microsoft.com/office/drawing/2014/main" id="{E6244587-E9AD-43D2-BDAF-6ABD25697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5" name="Line 14">
              <a:extLst>
                <a:ext uri="{FF2B5EF4-FFF2-40B4-BE49-F238E27FC236}">
                  <a16:creationId xmlns:a16="http://schemas.microsoft.com/office/drawing/2014/main" id="{0CE36185-9756-4A75-BEBE-2AE1A8C92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6" name="Line 15">
              <a:extLst>
                <a:ext uri="{FF2B5EF4-FFF2-40B4-BE49-F238E27FC236}">
                  <a16:creationId xmlns:a16="http://schemas.microsoft.com/office/drawing/2014/main" id="{BC918A77-BE55-4467-B6B0-7D583F6F2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7" name="Line 16">
              <a:extLst>
                <a:ext uri="{FF2B5EF4-FFF2-40B4-BE49-F238E27FC236}">
                  <a16:creationId xmlns:a16="http://schemas.microsoft.com/office/drawing/2014/main" id="{922F97C0-861B-42FD-86D9-67637293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8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7108" y="3885022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9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584" y="3049491"/>
            <a:ext cx="1828800" cy="5191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468" y="3065452"/>
            <a:ext cx="1828800" cy="5191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38" y="3799906"/>
            <a:ext cx="4176470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91308" y="4267978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363" y="3967353"/>
            <a:ext cx="243220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</a:t>
            </a:r>
            <a:r>
              <a:rPr lang="en-US" sz="3000" b="1" smtClean="0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-níc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4ABDB4C6-BECB-464E-B83A-00287D76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7" y="3621156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8369" y="3888908"/>
            <a:ext cx="2553208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9723" y="4267978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165" y="4017479"/>
            <a:ext cx="1192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Ô-xi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4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5" grpId="0" animBg="1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898" y="353608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1054208" y="1921176"/>
            <a:ext cx="10503208" cy="3537669"/>
            <a:chOff x="169315" y="528866"/>
            <a:chExt cx="14793873" cy="12012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28866"/>
              <a:ext cx="14793873" cy="120128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1097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400" b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nl-NL" sz="4000" b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 </a:t>
              </a:r>
              <a:r>
                <a:rPr lang="nl-NL" sz="4000" b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 </a:t>
              </a:r>
              <a:r>
                <a:rPr lang="nl-NL" sz="4000" b="1" smtClean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trao đổi khí với môi trường để thực hiện quá trình quang hợp và hô hấp. Quang hợp diễn ra chủ yếu ở lá và cần có ánh sáng. Hô hấp diễn ra suốt ngày đêm và ở tất cả các bộ phận rễ, than, lá,...</a:t>
              </a:r>
              <a:endParaRPr lang="en-US" sz="72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229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cf6a03843171e56c4b8f06e4c8cde87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817" y="116660"/>
            <a:ext cx="3392408" cy="1587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831" y="1329379"/>
            <a:ext cx="9428087" cy="48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T15_KH_Thucvatcangidesong(t2)"/>
  <p:tag name="ISPRING_ULTRA_SCORM_COURSE_ID" val="D26AAA3C-59A7-490A-BE9A-CE13A0FF455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4 - KNTT\\KNTT4_TUAN15_MNT\\KNTT4_LSDL_KHOAHOC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15_KH_Thucvatcangidesong(t2)"/>
  <p:tag name="ISPRING_FIRST_PUBLI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221</Words>
  <Application>Microsoft Office PowerPoint</Application>
  <PresentationFormat>Widescreen</PresentationFormat>
  <Paragraphs>33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#9Slide07 HoneyCream</vt:lpstr>
      <vt:lpstr>Arial</vt:lpstr>
      <vt:lpstr>Calibri</vt:lpstr>
      <vt:lpstr>Cambria</vt:lpstr>
      <vt:lpstr>等线</vt:lpstr>
      <vt:lpstr>思源黑体 CN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T15_KH_Thucvatcangidesong(t2)</dc:title>
  <dc:creator>BÍCH</dc:creator>
  <cp:keywords>MĂNGNON</cp:keywords>
  <cp:lastModifiedBy>Administrator</cp:lastModifiedBy>
  <cp:revision>50</cp:revision>
  <dcterms:created xsi:type="dcterms:W3CDTF">2023-10-30T15:46:34Z</dcterms:created>
  <dcterms:modified xsi:type="dcterms:W3CDTF">2025-12-27T02:47:54Z</dcterms:modified>
</cp:coreProperties>
</file>