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7"/>
  </p:notesMasterIdLst>
  <p:sldIdLst>
    <p:sldId id="257" r:id="rId2"/>
    <p:sldId id="259" r:id="rId3"/>
    <p:sldId id="261" r:id="rId4"/>
    <p:sldId id="285" r:id="rId5"/>
    <p:sldId id="262" r:id="rId6"/>
    <p:sldId id="263" r:id="rId7"/>
    <p:sldId id="264" r:id="rId8"/>
    <p:sldId id="265" r:id="rId9"/>
    <p:sldId id="266" r:id="rId10"/>
    <p:sldId id="267" r:id="rId11"/>
    <p:sldId id="268" r:id="rId12"/>
    <p:sldId id="286" r:id="rId13"/>
    <p:sldId id="269" r:id="rId14"/>
    <p:sldId id="287" r:id="rId15"/>
    <p:sldId id="270" r:id="rId16"/>
    <p:sldId id="271" r:id="rId17"/>
    <p:sldId id="288" r:id="rId18"/>
    <p:sldId id="289" r:id="rId19"/>
    <p:sldId id="272" r:id="rId20"/>
    <p:sldId id="290" r:id="rId21"/>
    <p:sldId id="291" r:id="rId22"/>
    <p:sldId id="292" r:id="rId23"/>
    <p:sldId id="293" r:id="rId24"/>
    <p:sldId id="277" r:id="rId25"/>
    <p:sldId id="278" r:id="rId26"/>
  </p:sldIdLst>
  <p:sldSz cx="12192000" cy="6858000"/>
  <p:notesSz cx="6858000" cy="9144000"/>
  <p:embeddedFontLst>
    <p:embeddedFont>
      <p:font typeface="#9Slide03 Arima Madurai ExtraBo" panose="020B0604020202020204" charset="0"/>
      <p:bold r:id="rId28"/>
    </p:embeddedFont>
    <p:embeddedFont>
      <p:font typeface="#9Slide07 IcielCadena" panose="020B0604020202020204" charset="0"/>
      <p:bold r:id="rId29"/>
    </p:embeddedFont>
    <p:embeddedFont>
      <p:font typeface="Calibri" panose="020F0502020204030204" pitchFamily="34" charset="0"/>
      <p:regular r:id="rId30"/>
      <p:bold r:id="rId31"/>
      <p:italic r:id="rId32"/>
      <p:boldItalic r:id="rId33"/>
    </p:embeddedFont>
    <p:embeddedFont>
      <p:font typeface="#9Slide07 HoneyCream" panose="020B0604020202020204" charset="0"/>
      <p:regular r:id="rId34"/>
    </p:embeddedFont>
    <p:embeddedFont>
      <p:font typeface="等线" panose="020B0604020202020204" charset="-122"/>
      <p:regular r:id="rId35"/>
      <p:bold r:id="rId36"/>
    </p:embeddedFont>
    <p:embeddedFont>
      <p:font typeface="Cambria" panose="02040503050406030204" pitchFamily="18" charset="0"/>
      <p:regular r:id="rId37"/>
      <p:bold r:id="rId38"/>
      <p:italic r:id="rId39"/>
      <p:boldItalic r:id="rId40"/>
    </p:embeddedFont>
    <p:embeddedFont>
      <p:font typeface="等线 Light" panose="020B0604020202020204" charset="-122"/>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D0489-5039-4BB6-80D5-8A5B1DBDC943}" type="datetimeFigureOut">
              <a:rPr lang="en-US" smtClean="0"/>
              <a:t>12/27/2025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09AA1-C956-48B1-A930-0DB54DD8C9DF}" type="slidenum">
              <a:rPr lang="en-US" smtClean="0"/>
              <a:t>‹#›</a:t>
            </a:fld>
            <a:endParaRPr lang="en-US"/>
          </a:p>
        </p:txBody>
      </p:sp>
    </p:spTree>
    <p:extLst>
      <p:ext uri="{BB962C8B-B14F-4D97-AF65-F5344CB8AC3E}">
        <p14:creationId xmlns:p14="http://schemas.microsoft.com/office/powerpoint/2010/main" val="403163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612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331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997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734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781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215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3713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479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704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5158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062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3137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721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7062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9699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1779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9875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591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2320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668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445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5757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8427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80F66C3A-295B-4C2A-BA9E-C30EF9286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 name="图片 29">
            <a:extLst>
              <a:ext uri="{FF2B5EF4-FFF2-40B4-BE49-F238E27FC236}">
                <a16:creationId xmlns:a16="http://schemas.microsoft.com/office/drawing/2014/main" id="{EB4C1EF2-89AD-454C-83CA-543A2858AE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spTree>
    <p:extLst>
      <p:ext uri="{BB962C8B-B14F-4D97-AF65-F5344CB8AC3E}">
        <p14:creationId xmlns:p14="http://schemas.microsoft.com/office/powerpoint/2010/main" val="178585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11BA9-4A93-49EE-84D5-DACEC8B14108}"/>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4279005-F29B-40F1-B360-9A425E81EF4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418361-E2D7-448F-A56A-FA858A0BAC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582E390-7B4F-4AD0-8369-E6D972A91D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77504E-E794-4520-A09B-73A2578070B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47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D60A5C-7FD4-4399-89E9-D0281BBEBE1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EE9DCBA-F9B0-49EE-8EAE-4F64983159F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16D5DF-E096-4471-8E54-92FF84ED9E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AD6F0D2-ECCD-4CF7-9FB5-F30527F883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798656-4A39-495A-AF25-4D00D315A9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146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6F4BE-1E52-4E37-AF20-AD2A0F68F490}"/>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D448F89-4F74-4B01-9822-593E1FFE99B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83F78E-47E9-45FF-8ED4-362C747B29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55ABB68-FF78-4904-A607-4B823C67F1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06764F5-0C9E-436E-AC5A-B0C3A689C5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80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CD880-8E3B-4530-A8D0-0479964B5A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98A8924-1366-42F0-96AB-E064407527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343346-5C17-4976-B003-6DD38F33C2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30E55F7-B5AC-4CEF-8922-49AD258012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2CA0D9F-D7D7-45BF-A6D1-DE56DAB6D3F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9534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55E56-B731-40FB-B022-D9489476D707}"/>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7BF5DB-65D4-40D6-9524-91C4AAC07B0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36A1F9-482F-4AE1-90E1-F41DE2332FD2}"/>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BC104D9-28FC-4449-B006-E5B1476DDC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BDCDCD0-D948-45C3-B389-F566A25817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F74F11B-7371-40B7-98C8-D317CAF113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811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44C85-D986-4CA1-83B6-70D9E97EBFC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D3A6EA-F23A-4ACA-9313-E6CF2990CCB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50D3E4-FB65-4835-8033-46B199C1FF2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6A81A5E-62FE-46B6-9DD0-9BAED61127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6BA13E-DADA-4340-8B6D-EEEB02E4154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6CA72B0-D88F-4065-AEBD-ADED312B27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B5633B6D-BF11-4952-A28B-1065DE703C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8F28AFD-559E-4BEC-B805-EC55E9AC59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146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ACE3BD-AEA4-4E38-8CD3-6FB03F38F85F}"/>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E8FDFFA-A86B-4E78-8FC9-ACA08FA4A7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605D6BE3-BD77-4E84-B8A8-BBAA6B8014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1F8F1E7-2610-486D-8AAD-51C6B61556B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797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6C1222-AC72-4F89-BC54-A11AB9D566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AE80B874-602D-4F92-A0E7-8368AFA976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60F3B931-3D55-4C2E-B950-223679697B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25678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96D35-E641-4E68-91A6-81EDC9A1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3A00A4-C5AB-4B4E-B2C0-611C049606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A2879E-483E-44CE-81F2-C8F41C4C6F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C18FA4-5874-44B9-9DBF-13F9FACEC6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ECF6AD0-3DD3-470C-BA8E-0F62E4F5A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01E2F78-0745-4B5F-B54A-F41089A29D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44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339E94-385C-469F-9BEB-50E73637B4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056122-47E3-4D35-ACB0-3D016B928B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3E4C54-5941-45DF-99C6-151CC0A95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9A63F0-9FB6-412E-9502-746D185A2A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B990D3F-CBFB-4A8F-A651-E9BDAAD0CF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569B64A-3035-415C-8881-01CDB671C7A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217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CAE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B3F626-426A-46C4-BC90-F68F4507B9CE}"/>
              </a:ext>
            </a:extLst>
          </p:cNvPr>
          <p:cNvSpPr/>
          <p:nvPr userDrawn="1"/>
        </p:nvSpPr>
        <p:spPr>
          <a:xfrm>
            <a:off x="-2" y="-75574"/>
            <a:ext cx="12192000" cy="6953859"/>
          </a:xfrm>
          <a:prstGeom prst="rect">
            <a:avLst/>
          </a:prstGeom>
          <a:gradFill flip="none" rotWithShape="1">
            <a:gsLst>
              <a:gs pos="0">
                <a:srgbClr val="33CCFF">
                  <a:tint val="66000"/>
                  <a:satMod val="160000"/>
                </a:srgbClr>
              </a:gs>
              <a:gs pos="50000">
                <a:srgbClr val="33CCFF">
                  <a:tint val="44500"/>
                  <a:satMod val="160000"/>
                </a:srgbClr>
              </a:gs>
              <a:gs pos="100000">
                <a:srgbClr val="33CC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3" name="Group 22">
            <a:extLst>
              <a:ext uri="{FF2B5EF4-FFF2-40B4-BE49-F238E27FC236}">
                <a16:creationId xmlns:a16="http://schemas.microsoft.com/office/drawing/2014/main" id="{B8411905-2C3D-47C0-97A2-DDF4DBEB6312}"/>
              </a:ext>
            </a:extLst>
          </p:cNvPr>
          <p:cNvGrpSpPr/>
          <p:nvPr userDrawn="1"/>
        </p:nvGrpSpPr>
        <p:grpSpPr>
          <a:xfrm>
            <a:off x="-221241" y="4632385"/>
            <a:ext cx="13022801" cy="2450857"/>
            <a:chOff x="-37694" y="5216441"/>
            <a:chExt cx="13022801" cy="1693397"/>
          </a:xfrm>
        </p:grpSpPr>
        <p:pic>
          <p:nvPicPr>
            <p:cNvPr id="24" name="Picture 23">
              <a:extLst>
                <a:ext uri="{FF2B5EF4-FFF2-40B4-BE49-F238E27FC236}">
                  <a16:creationId xmlns:a16="http://schemas.microsoft.com/office/drawing/2014/main" id="{593D14FE-4CD3-4197-8F39-070F125A27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94" y="5226469"/>
              <a:ext cx="2348409" cy="1647038"/>
            </a:xfrm>
            <a:prstGeom prst="rect">
              <a:avLst/>
            </a:prstGeom>
          </p:spPr>
        </p:pic>
        <p:pic>
          <p:nvPicPr>
            <p:cNvPr id="25" name="Picture 24">
              <a:extLst>
                <a:ext uri="{FF2B5EF4-FFF2-40B4-BE49-F238E27FC236}">
                  <a16:creationId xmlns:a16="http://schemas.microsoft.com/office/drawing/2014/main" id="{38200C34-5D48-475D-967F-AC0627F33B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0319" y="5237787"/>
              <a:ext cx="2348409" cy="1647038"/>
            </a:xfrm>
            <a:prstGeom prst="rect">
              <a:avLst/>
            </a:prstGeom>
          </p:spPr>
        </p:pic>
        <p:pic>
          <p:nvPicPr>
            <p:cNvPr id="26" name="Picture 25">
              <a:extLst>
                <a:ext uri="{FF2B5EF4-FFF2-40B4-BE49-F238E27FC236}">
                  <a16:creationId xmlns:a16="http://schemas.microsoft.com/office/drawing/2014/main" id="{8BE52E8F-C8FA-45F9-9D9A-525A43AD74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7841" y="5317916"/>
              <a:ext cx="2348409" cy="1557867"/>
            </a:xfrm>
            <a:prstGeom prst="rect">
              <a:avLst/>
            </a:prstGeom>
          </p:spPr>
        </p:pic>
        <p:pic>
          <p:nvPicPr>
            <p:cNvPr id="27" name="Picture 26">
              <a:extLst>
                <a:ext uri="{FF2B5EF4-FFF2-40B4-BE49-F238E27FC236}">
                  <a16:creationId xmlns:a16="http://schemas.microsoft.com/office/drawing/2014/main" id="{4C6D1D63-3F44-40F4-95C8-5A4D4AC74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56653" y="5216441"/>
              <a:ext cx="2348409" cy="1647038"/>
            </a:xfrm>
            <a:prstGeom prst="rect">
              <a:avLst/>
            </a:prstGeom>
          </p:spPr>
        </p:pic>
        <p:pic>
          <p:nvPicPr>
            <p:cNvPr id="28" name="Picture 27">
              <a:extLst>
                <a:ext uri="{FF2B5EF4-FFF2-40B4-BE49-F238E27FC236}">
                  <a16:creationId xmlns:a16="http://schemas.microsoft.com/office/drawing/2014/main" id="{83FE373F-2564-43FC-9253-D89D164FE1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9837" y="5237787"/>
              <a:ext cx="2348409" cy="1647038"/>
            </a:xfrm>
            <a:prstGeom prst="rect">
              <a:avLst/>
            </a:prstGeom>
          </p:spPr>
        </p:pic>
        <p:pic>
          <p:nvPicPr>
            <p:cNvPr id="29" name="Picture 28">
              <a:extLst>
                <a:ext uri="{FF2B5EF4-FFF2-40B4-BE49-F238E27FC236}">
                  <a16:creationId xmlns:a16="http://schemas.microsoft.com/office/drawing/2014/main" id="{97CBB04A-0114-4D53-8521-ABA8FD5B18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6698" y="5262800"/>
              <a:ext cx="2348409" cy="1647038"/>
            </a:xfrm>
            <a:prstGeom prst="rect">
              <a:avLst/>
            </a:prstGeom>
          </p:spPr>
        </p:pic>
      </p:grpSp>
      <p:sp>
        <p:nvSpPr>
          <p:cNvPr id="4" name="日期占位符 3">
            <a:extLst>
              <a:ext uri="{FF2B5EF4-FFF2-40B4-BE49-F238E27FC236}">
                <a16:creationId xmlns:a16="http://schemas.microsoft.com/office/drawing/2014/main" id="{DDCE4AA7-80BB-4325-85EC-DB201961F9C0}"/>
              </a:ext>
            </a:extLst>
          </p:cNvPr>
          <p:cNvSpPr>
            <a:spLocks noGrp="1"/>
          </p:cNvSpPr>
          <p:nvPr>
            <p:ph type="dt" sz="half" idx="2"/>
          </p:nvPr>
        </p:nvSpPr>
        <p:spPr>
          <a:xfrm>
            <a:off x="905107" y="64611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546AC9E-A3CE-47EB-99A5-CC0400C49C6C}"/>
              </a:ext>
            </a:extLst>
          </p:cNvPr>
          <p:cNvSpPr>
            <a:spLocks noGrp="1"/>
          </p:cNvSpPr>
          <p:nvPr>
            <p:ph type="ftr" sz="quarter" idx="3"/>
          </p:nvPr>
        </p:nvSpPr>
        <p:spPr>
          <a:xfrm>
            <a:off x="4105507" y="64611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1" name="Picture 10">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13"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1F468811-5699-4870-915A-0CA50667620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38748BF8-116D-44EB-982D-30A6DD6E0D2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77401481-811E-4FE7-90E3-C0F46D11631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10FE3D28-C1D7-4A28-BEB4-9B680FBD35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0" name="Picture 29">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1" name="Picture 30">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2" name="Picture 31">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3" name="Picture 32">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944064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jpeg"/><Relationship Id="rId4" Type="http://schemas.microsoft.com/office/2007/relationships/hdphoto" Target="../media/hdphoto3.wdp"/><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C4E9A-9C9C-4702-8A61-336C942DBCB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9341"/>
          <a:stretch/>
        </p:blipFill>
        <p:spPr>
          <a:xfrm>
            <a:off x="-145920" y="-1554480"/>
            <a:ext cx="12341228" cy="865933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86434" y="300255"/>
            <a:ext cx="11276517" cy="412569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37000"/>
                </a:schemeClr>
              </a:solidFill>
            </a:endParaRPr>
          </a:p>
        </p:txBody>
      </p:sp>
      <p:sp>
        <p:nvSpPr>
          <p:cNvPr id="69" name="文本框 68">
            <a:extLst>
              <a:ext uri="{FF2B5EF4-FFF2-40B4-BE49-F238E27FC236}">
                <a16:creationId xmlns:a16="http://schemas.microsoft.com/office/drawing/2014/main" id="{23E44753-3784-4625-8E86-9A1B2D17448C}"/>
              </a:ext>
            </a:extLst>
          </p:cNvPr>
          <p:cNvSpPr txBox="1"/>
          <p:nvPr/>
        </p:nvSpPr>
        <p:spPr>
          <a:xfrm>
            <a:off x="4515123" y="495371"/>
            <a:ext cx="3019135" cy="707886"/>
          </a:xfrm>
          <a:custGeom>
            <a:avLst/>
            <a:gdLst>
              <a:gd name="connsiteX0" fmla="*/ 0 w 3019135"/>
              <a:gd name="connsiteY0" fmla="*/ 0 h 707886"/>
              <a:gd name="connsiteX1" fmla="*/ 3019135 w 3019135"/>
              <a:gd name="connsiteY1" fmla="*/ 0 h 707886"/>
              <a:gd name="connsiteX2" fmla="*/ 3019135 w 3019135"/>
              <a:gd name="connsiteY2" fmla="*/ 707886 h 707886"/>
              <a:gd name="connsiteX3" fmla="*/ 0 w 3019135"/>
              <a:gd name="connsiteY3" fmla="*/ 707886 h 707886"/>
              <a:gd name="connsiteX4" fmla="*/ 0 w 3019135"/>
              <a:gd name="connsiteY4" fmla="*/ 0 h 707886"/>
              <a:gd name="connsiteX0" fmla="*/ 336884 w 3019135"/>
              <a:gd name="connsiteY0" fmla="*/ 176464 h 707886"/>
              <a:gd name="connsiteX1" fmla="*/ 3019135 w 3019135"/>
              <a:gd name="connsiteY1" fmla="*/ 0 h 707886"/>
              <a:gd name="connsiteX2" fmla="*/ 3019135 w 3019135"/>
              <a:gd name="connsiteY2" fmla="*/ 707886 h 707886"/>
              <a:gd name="connsiteX3" fmla="*/ 0 w 3019135"/>
              <a:gd name="connsiteY3" fmla="*/ 707886 h 707886"/>
              <a:gd name="connsiteX4" fmla="*/ 336884 w 3019135"/>
              <a:gd name="connsiteY4" fmla="*/ 176464 h 707886"/>
              <a:gd name="connsiteX0" fmla="*/ 336884 w 3019135"/>
              <a:gd name="connsiteY0" fmla="*/ 176464 h 707886"/>
              <a:gd name="connsiteX1" fmla="*/ 3019135 w 3019135"/>
              <a:gd name="connsiteY1" fmla="*/ 0 h 707886"/>
              <a:gd name="connsiteX2" fmla="*/ 2441619 w 3019135"/>
              <a:gd name="connsiteY2" fmla="*/ 627675 h 707886"/>
              <a:gd name="connsiteX3" fmla="*/ 0 w 3019135"/>
              <a:gd name="connsiteY3" fmla="*/ 707886 h 707886"/>
              <a:gd name="connsiteX4" fmla="*/ 336884 w 3019135"/>
              <a:gd name="connsiteY4" fmla="*/ 176464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5" h="707886">
                <a:moveTo>
                  <a:pt x="336884" y="176464"/>
                </a:moveTo>
                <a:lnTo>
                  <a:pt x="3019135" y="0"/>
                </a:lnTo>
                <a:lnTo>
                  <a:pt x="2441619" y="627675"/>
                </a:lnTo>
                <a:lnTo>
                  <a:pt x="0" y="707886"/>
                </a:lnTo>
                <a:lnTo>
                  <a:pt x="336884" y="176464"/>
                </a:lnTo>
                <a:close/>
              </a:path>
            </a:pathLst>
          </a:custGeom>
          <a:solidFill>
            <a:schemeClr val="accent6">
              <a:lumMod val="75000"/>
            </a:schemeClr>
          </a:solidFill>
          <a:ln w="5715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KHOA HỌC 4</a:t>
            </a:r>
            <a:endParaRPr kumimoji="0" lang="zh-CN" altLang="en-US"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pic>
        <p:nvPicPr>
          <p:cNvPr id="2" name="Picture 1"/>
          <p:cNvPicPr>
            <a:picLocks noChangeAspect="1"/>
          </p:cNvPicPr>
          <p:nvPr/>
        </p:nvPicPr>
        <p:blipFill>
          <a:blip r:embed="rId5"/>
          <a:stretch>
            <a:fillRect/>
          </a:stretch>
        </p:blipFill>
        <p:spPr>
          <a:xfrm>
            <a:off x="9363870" y="4479487"/>
            <a:ext cx="2060627" cy="896190"/>
          </a:xfrm>
          <a:prstGeom prst="rect">
            <a:avLst/>
          </a:prstGeom>
        </p:spPr>
      </p:pic>
      <p:pic>
        <p:nvPicPr>
          <p:cNvPr id="4" name="Picture 3"/>
          <p:cNvPicPr>
            <a:picLocks noChangeAspect="1"/>
          </p:cNvPicPr>
          <p:nvPr/>
        </p:nvPicPr>
        <p:blipFill>
          <a:blip r:embed="rId6"/>
          <a:stretch>
            <a:fillRect/>
          </a:stretch>
        </p:blipFill>
        <p:spPr>
          <a:xfrm>
            <a:off x="2546622" y="1059330"/>
            <a:ext cx="6956139" cy="1914310"/>
          </a:xfrm>
          <a:prstGeom prst="rect">
            <a:avLst/>
          </a:prstGeom>
        </p:spPr>
      </p:pic>
      <p:pic>
        <p:nvPicPr>
          <p:cNvPr id="5" name="Picture 4"/>
          <p:cNvPicPr>
            <a:picLocks noChangeAspect="1"/>
          </p:cNvPicPr>
          <p:nvPr/>
        </p:nvPicPr>
        <p:blipFill>
          <a:blip r:embed="rId7"/>
          <a:stretch>
            <a:fillRect/>
          </a:stretch>
        </p:blipFill>
        <p:spPr>
          <a:xfrm>
            <a:off x="1143188" y="2529913"/>
            <a:ext cx="4208538" cy="1854149"/>
          </a:xfrm>
          <a:prstGeom prst="rect">
            <a:avLst/>
          </a:prstGeom>
        </p:spPr>
      </p:pic>
      <p:pic>
        <p:nvPicPr>
          <p:cNvPr id="6" name="Picture 5"/>
          <p:cNvPicPr>
            <a:picLocks noChangeAspect="1"/>
          </p:cNvPicPr>
          <p:nvPr/>
        </p:nvPicPr>
        <p:blipFill>
          <a:blip r:embed="rId8"/>
          <a:stretch>
            <a:fillRect/>
          </a:stretch>
        </p:blipFill>
        <p:spPr>
          <a:xfrm>
            <a:off x="5590180" y="2550047"/>
            <a:ext cx="5834317" cy="1875898"/>
          </a:xfrm>
          <a:prstGeom prst="rect">
            <a:avLst/>
          </a:prstGeom>
        </p:spPr>
      </p:pic>
    </p:spTree>
    <p:extLst>
      <p:ext uri="{BB962C8B-B14F-4D97-AF65-F5344CB8AC3E}">
        <p14:creationId xmlns:p14="http://schemas.microsoft.com/office/powerpoint/2010/main" val="54063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anim calcmode="lin" valueType="num">
                                      <p:cBhvr>
                                        <p:cTn id="11" dur="1000" fill="hold"/>
                                        <p:tgtEl>
                                          <p:spTgt spid="69"/>
                                        </p:tgtEl>
                                        <p:attrNameLst>
                                          <p:attrName>ppt_x</p:attrName>
                                        </p:attrNameLst>
                                      </p:cBhvr>
                                      <p:tavLst>
                                        <p:tav tm="0">
                                          <p:val>
                                            <p:strVal val="#ppt_x"/>
                                          </p:val>
                                        </p:tav>
                                        <p:tav tm="100000">
                                          <p:val>
                                            <p:strVal val="#ppt_x"/>
                                          </p:val>
                                        </p:tav>
                                      </p:tavLst>
                                    </p:anim>
                                    <p:anim calcmode="lin" valueType="num">
                                      <p:cBhvr>
                                        <p:cTn id="12" dur="1000" fill="hold"/>
                                        <p:tgtEl>
                                          <p:spTgt spid="6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smtClean="0">
                <a:latin typeface="Cambria" panose="02040503050406030204" pitchFamily="18" charset="0"/>
                <a:ea typeface="Cambria" panose="02040503050406030204" pitchFamily="18" charset="0"/>
              </a:rPr>
              <a:t>Quan sát hình 1</a:t>
            </a:r>
          </a:p>
          <a:p>
            <a:pPr marL="285750" indent="-285750" algn="ctr">
              <a:buFontTx/>
              <a:buChar char="-"/>
            </a:pPr>
            <a:r>
              <a:rPr lang="vi-VN" sz="4000" dirty="0" smtClean="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smtClean="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0512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smtClean="0">
                <a:solidFill>
                  <a:srgbClr val="CC6600"/>
                </a:solidFill>
                <a:latin typeface="Cambria" panose="02040503050406030204" pitchFamily="18" charset="0"/>
                <a:ea typeface="Cambria" panose="02040503050406030204" pitchFamily="18" charset="0"/>
              </a:rPr>
              <a:t>THẢO LUẬN NHÓM ĐÔI</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15500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smtClean="0">
                <a:latin typeface="Cambria" panose="02040503050406030204" pitchFamily="18" charset="0"/>
                <a:ea typeface="Cambria" panose="02040503050406030204" pitchFamily="18" charset="0"/>
              </a:rPr>
              <a:t>Quan sát hình 1</a:t>
            </a:r>
          </a:p>
          <a:p>
            <a:pPr marL="285750" indent="-285750" algn="ctr">
              <a:buFontTx/>
              <a:buChar char="-"/>
            </a:pPr>
            <a:r>
              <a:rPr lang="vi-VN" sz="4000" dirty="0" smtClean="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smtClean="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40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1689710"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1401184" y="1550467"/>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vi-VN" altLang="zh-CN" sz="4000" noProof="0" dirty="0" smtClean="0">
                <a:latin typeface="Cambria" panose="02040503050406030204" pitchFamily="18" charset="0"/>
                <a:ea typeface="Cambria" panose="02040503050406030204" pitchFamily="18" charset="0"/>
                <a:sym typeface="+mn-lt"/>
              </a:rPr>
              <a:t>Hươu ăn cỏ</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Bò</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uống nước</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Cò</a:t>
            </a:r>
            <a:r>
              <a:rPr lang="vi-VN" altLang="zh-CN" sz="4000" noProof="0" dirty="0" smtClean="0">
                <a:solidFill>
                  <a:prstClr val="black"/>
                </a:solidFill>
                <a:latin typeface="Cambria" panose="02040503050406030204" pitchFamily="18" charset="0"/>
                <a:ea typeface="Cambria" panose="02040503050406030204" pitchFamily="18" charset="0"/>
                <a:cs typeface="+mn-ea"/>
                <a:sym typeface="+mn-lt"/>
              </a:rPr>
              <a:t> ăn cá</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Cá</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đang thở</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Chim</a:t>
            </a:r>
            <a:r>
              <a:rPr lang="vi-VN" altLang="zh-CN" sz="4000" noProof="0" dirty="0" smtClean="0">
                <a:solidFill>
                  <a:prstClr val="black"/>
                </a:solidFill>
                <a:latin typeface="Cambria" panose="02040503050406030204" pitchFamily="18" charset="0"/>
                <a:ea typeface="Cambria" panose="02040503050406030204" pitchFamily="18" charset="0"/>
                <a:cs typeface="+mn-ea"/>
                <a:sym typeface="+mn-lt"/>
              </a:rPr>
              <a:t> mẹ mớm mồi cho chim con</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Bướm</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hút mật hoa</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Tree>
    <p:extLst>
      <p:ext uri="{BB962C8B-B14F-4D97-AF65-F5344CB8AC3E}">
        <p14:creationId xmlns:p14="http://schemas.microsoft.com/office/powerpoint/2010/main" val="229623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3206206"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2583978" y="2300509"/>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zh-CN" sz="4000" noProof="0" dirty="0" smtClean="0">
                <a:latin typeface="Cambria" panose="02040503050406030204" pitchFamily="18" charset="0"/>
                <a:ea typeface="Cambria" panose="02040503050406030204" pitchFamily="18" charset="0"/>
                <a:sym typeface="+mn-lt"/>
              </a:rPr>
              <a:t>Động vật cần thêm các yếu tố</a:t>
            </a: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3" name="Rectangle 2"/>
          <p:cNvSpPr/>
          <p:nvPr/>
        </p:nvSpPr>
        <p:spPr>
          <a:xfrm>
            <a:off x="1496330"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0" anchor="ctr"/>
          <a:lstStyle/>
          <a:p>
            <a:pPr algn="ctr"/>
            <a:r>
              <a:rPr lang="vi-VN" sz="6600" dirty="0" smtClean="0">
                <a:latin typeface="Cambria" panose="02040503050406030204" pitchFamily="18" charset="0"/>
                <a:ea typeface="Cambria" panose="02040503050406030204" pitchFamily="18" charset="0"/>
              </a:rPr>
              <a:t>NHIỆT ĐỘ</a:t>
            </a:r>
            <a:endParaRPr lang="en-US" sz="6600" dirty="0">
              <a:latin typeface="Cambria" panose="02040503050406030204" pitchFamily="18" charset="0"/>
              <a:ea typeface="Cambria" panose="02040503050406030204" pitchFamily="18" charset="0"/>
            </a:endParaRPr>
          </a:p>
        </p:txBody>
      </p:sp>
      <p:sp>
        <p:nvSpPr>
          <p:cNvPr id="12" name="Rectangle 11"/>
          <p:cNvSpPr/>
          <p:nvPr/>
        </p:nvSpPr>
        <p:spPr>
          <a:xfrm>
            <a:off x="5747868"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vi-VN" sz="6600" dirty="0" smtClean="0">
                <a:latin typeface="Cambria" panose="02040503050406030204" pitchFamily="18" charset="0"/>
                <a:ea typeface="Cambria" panose="02040503050406030204" pitchFamily="18" charset="0"/>
              </a:rPr>
              <a:t>ÁNH SÁNG</a:t>
            </a:r>
            <a:endParaRPr lang="en-US"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80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08" y="0"/>
            <a:ext cx="14014742" cy="669559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461635" y="1868355"/>
            <a:ext cx="861576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en-US" sz="2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Lấy</a:t>
            </a:r>
            <a:r>
              <a:rPr kumimoji="0" lang="vi-VN" altLang="en-US" sz="24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 ví dụ chứng tỏ:</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smtClean="0">
                <a:latin typeface="Cambria" panose="02040503050406030204" pitchFamily="18" charset="0"/>
                <a:ea typeface="Cambria" panose="02040503050406030204" pitchFamily="18" charset="0"/>
                <a:sym typeface="+mn-lt"/>
              </a:rPr>
              <a:t>Động vật cần đầy đủ thức ăn, nước uống để sinh sống phát triển.</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smtClean="0">
                <a:latin typeface="Cambria" panose="02040503050406030204" pitchFamily="18" charset="0"/>
                <a:ea typeface="Cambria" panose="02040503050406030204" pitchFamily="18" charset="0"/>
                <a:cs typeface="+mn-ea"/>
                <a:sym typeface="+mn-lt"/>
              </a:rPr>
              <a:t>Động vật cần ánh sáng để quan sát môi trường xung quanh, di chuyển, tìm kiếm thức ăn hay sưởi ấm cơ thể.</a:t>
            </a:r>
          </a:p>
          <a:p>
            <a:pPr marR="0" lvl="0" algn="just" defTabSz="914400" rtl="0" eaLnBrk="1" fontAlgn="auto" latinLnBrk="0" hangingPunct="1">
              <a:lnSpc>
                <a:spcPct val="130000"/>
              </a:lnSpc>
              <a:spcBef>
                <a:spcPts val="30"/>
              </a:spcBef>
              <a:spcAft>
                <a:spcPts val="30"/>
              </a:spcAft>
              <a:buClrTx/>
              <a:buSzTx/>
              <a:buFontTx/>
              <a:buChar char="-"/>
              <a:tabLst/>
              <a:defRPr/>
            </a:pPr>
            <a:r>
              <a:rPr kumimoji="0" lang="vi-VN" altLang="zh-CN" sz="2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ea"/>
                <a:sym typeface="+mn-lt"/>
              </a:rPr>
              <a:t>Khi</a:t>
            </a:r>
            <a:r>
              <a:rPr kumimoji="0" lang="vi-VN" altLang="zh-CN" sz="2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mn-ea"/>
                <a:sym typeface="+mn-lt"/>
              </a:rPr>
              <a:t> nhiệt độ của môi trường quá thấp, quá cao hoặc thay đổi đột ngột, động vật có thể bị chết nên chúng thường tìm cách trú ẩn.</a:t>
            </a:r>
            <a:endParaRPr kumimoji="0" lang="zh-CN" altLang="en-US" sz="2400" b="1" i="0" u="none" strike="noStrike" kern="1200" cap="none" spc="0" normalizeH="0" baseline="0" noProof="0" dirty="0">
              <a:ln>
                <a:noFill/>
              </a:ln>
              <a:effectLst/>
              <a:uLnTx/>
              <a:uFillTx/>
              <a:latin typeface="Cambria" panose="02040503050406030204" pitchFamily="18" charset="0"/>
              <a:ea typeface="迷你简菱心" panose="02010609000101010101" pitchFamily="49" charset="-122"/>
              <a:cs typeface="+mn-ea"/>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34" r="19175"/>
          <a:stretch/>
        </p:blipFill>
        <p:spPr>
          <a:xfrm>
            <a:off x="10006832" y="1598358"/>
            <a:ext cx="3182967" cy="59173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4359" y="-55586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4955733" y="-160208"/>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839163" y="260653"/>
            <a:ext cx="3240196" cy="1601212"/>
          </a:xfrm>
          <a:prstGeom prst="rect">
            <a:avLst/>
          </a:prstGeom>
        </p:spPr>
      </p:pic>
      <p:pic>
        <p:nvPicPr>
          <p:cNvPr id="2" name="Picture 1"/>
          <p:cNvPicPr>
            <a:picLocks noChangeAspect="1"/>
          </p:cNvPicPr>
          <p:nvPr/>
        </p:nvPicPr>
        <p:blipFill>
          <a:blip r:embed="rId8"/>
          <a:stretch>
            <a:fillRect/>
          </a:stretch>
        </p:blipFill>
        <p:spPr>
          <a:xfrm>
            <a:off x="3692481" y="1219754"/>
            <a:ext cx="4444369" cy="579170"/>
          </a:xfrm>
          <a:prstGeom prst="rect">
            <a:avLst/>
          </a:prstGeom>
        </p:spPr>
      </p:pic>
    </p:spTree>
    <p:extLst>
      <p:ext uri="{BB962C8B-B14F-4D97-AF65-F5344CB8AC3E}">
        <p14:creationId xmlns:p14="http://schemas.microsoft.com/office/powerpoint/2010/main" val="257614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96" t="19692" r="51206" b="21868"/>
          <a:stretch/>
        </p:blipFill>
        <p:spPr>
          <a:xfrm>
            <a:off x="203199" y="1231902"/>
            <a:ext cx="5871467" cy="44576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l="50495" t="19693" r="8441" b="21489"/>
          <a:stretch/>
        </p:blipFill>
        <p:spPr>
          <a:xfrm>
            <a:off x="6074666" y="1231902"/>
            <a:ext cx="5871465" cy="4457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96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57" t="53735" r="62696" b="10142"/>
          <a:stretch/>
        </p:blipFill>
        <p:spPr>
          <a:xfrm rot="21016258">
            <a:off x="765821" y="3306219"/>
            <a:ext cx="4878663" cy="316230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a:srcRect l="38155" t="53735" r="30887" b="10142"/>
          <a:stretch/>
        </p:blipFill>
        <p:spPr>
          <a:xfrm rot="1001350">
            <a:off x="6807199" y="2983238"/>
            <a:ext cx="4928951" cy="323515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2"/>
          <a:srcRect l="21986" t="15532" r="47164" b="46643"/>
          <a:stretch/>
        </p:blipFill>
        <p:spPr>
          <a:xfrm>
            <a:off x="3469532" y="317500"/>
            <a:ext cx="5017851" cy="3460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3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smtClean="0">
                <a:solidFill>
                  <a:srgbClr val="CC6600"/>
                </a:solidFill>
                <a:latin typeface="Cambria" panose="02040503050406030204" pitchFamily="18" charset="0"/>
                <a:ea typeface="Cambria" panose="02040503050406030204" pitchFamily="18" charset="0"/>
              </a:rPr>
              <a:t>THẢO LUẬN NHÓM BỐN</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3590053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61" y="865793"/>
            <a:ext cx="8980536" cy="54991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037134" y="1912035"/>
            <a:ext cx="5477966" cy="3785652"/>
          </a:xfrm>
          <a:prstGeom prst="rect">
            <a:avLst/>
          </a:prstGeom>
        </p:spPr>
        <p:txBody>
          <a:bodyPr wrap="square">
            <a:spAutoFit/>
          </a:bodyPr>
          <a:lstStyle/>
          <a:p>
            <a:pPr algn="just"/>
            <a:r>
              <a:rPr lang="vi-VN" sz="4800" i="1" dirty="0">
                <a:latin typeface="Times New Roman" panose="02020603050405020304" pitchFamily="18" charset="0"/>
                <a:ea typeface="Times New Roman" panose="02020603050405020304" pitchFamily="18" charset="0"/>
              </a:rPr>
              <a:t>Đ</a:t>
            </a:r>
            <a:r>
              <a:rPr lang="nl-NL" sz="4800" i="1" dirty="0" smtClean="0">
                <a:latin typeface="Times New Roman" panose="02020603050405020304" pitchFamily="18" charset="0"/>
                <a:ea typeface="Times New Roman" panose="02020603050405020304" pitchFamily="18" charset="0"/>
              </a:rPr>
              <a:t>àn </a:t>
            </a:r>
            <a:r>
              <a:rPr lang="nl-NL" sz="4800" i="1" dirty="0">
                <a:latin typeface="Times New Roman" panose="02020603050405020304" pitchFamily="18" charset="0"/>
                <a:ea typeface="Times New Roman" panose="02020603050405020304" pitchFamily="18" charset="0"/>
              </a:rPr>
              <a:t>cừu trong điều kiện khô hạn thiếu thức ăn. nước uống trông còi cọc, chậm lớn, kém phát triển. </a:t>
            </a:r>
            <a:endParaRPr lang="en-US" sz="4800" i="1" dirty="0"/>
          </a:p>
        </p:txBody>
      </p:sp>
      <p:pic>
        <p:nvPicPr>
          <p:cNvPr id="23" name="Picture 22"/>
          <p:cNvPicPr>
            <a:picLocks noChangeAspect="1"/>
          </p:cNvPicPr>
          <p:nvPr/>
        </p:nvPicPr>
        <p:blipFill rotWithShape="1">
          <a:blip r:embed="rId8"/>
          <a:srcRect l="5496" t="19692" r="51206" b="21868"/>
          <a:stretch/>
        </p:blipFill>
        <p:spPr>
          <a:xfrm>
            <a:off x="7652074" y="879854"/>
            <a:ext cx="3977912" cy="3020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3811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10415318" y="15355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084720" y="3144642"/>
            <a:ext cx="2098859" cy="2393759"/>
          </a:xfrm>
          <a:prstGeom prst="rect">
            <a:avLst/>
          </a:prstGeom>
        </p:spPr>
      </p:pic>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222543"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470874"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085718" y="836370"/>
            <a:ext cx="1641595" cy="152971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rPr>
              <a:t>01</a:t>
            </a:r>
            <a:endParaRPr kumimoji="0" lang="zh-CN" altLang="en-US"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endParaRPr>
          </a:p>
        </p:txBody>
      </p:sp>
      <p:pic>
        <p:nvPicPr>
          <p:cNvPr id="18" name="图片 7">
            <a:extLst>
              <a:ext uri="{FF2B5EF4-FFF2-40B4-BE49-F238E27FC236}">
                <a16:creationId xmlns:a16="http://schemas.microsoft.com/office/drawing/2014/main" id="{10AC3205-EC7C-45A5-9BE7-59CB757A54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78" y="3429000"/>
            <a:ext cx="6119823" cy="4042400"/>
          </a:xfrm>
          <a:prstGeom prst="rect">
            <a:avLst/>
          </a:prstGeom>
        </p:spPr>
      </p:pic>
      <p:pic>
        <p:nvPicPr>
          <p:cNvPr id="2" name="Picture 1"/>
          <p:cNvPicPr>
            <a:picLocks noChangeAspect="1"/>
          </p:cNvPicPr>
          <p:nvPr/>
        </p:nvPicPr>
        <p:blipFill>
          <a:blip r:embed="rId10"/>
          <a:stretch>
            <a:fillRect/>
          </a:stretch>
        </p:blipFill>
        <p:spPr>
          <a:xfrm>
            <a:off x="2502097" y="2361424"/>
            <a:ext cx="7980708" cy="1875026"/>
          </a:xfrm>
          <a:prstGeom prst="rect">
            <a:avLst/>
          </a:prstGeom>
        </p:spPr>
      </p:pic>
    </p:spTree>
    <p:extLst>
      <p:ext uri="{BB962C8B-B14F-4D97-AF65-F5344CB8AC3E}">
        <p14:creationId xmlns:p14="http://schemas.microsoft.com/office/powerpoint/2010/main" val="329518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14" presetClass="entr" presetSubtype="1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750"/>
                                        <p:tgtEl>
                                          <p:spTgt spid="22"/>
                                        </p:tgtEl>
                                      </p:cBhvr>
                                    </p:animEffect>
                                  </p:childTnLst>
                                </p:cTn>
                              </p:par>
                            </p:childTnLst>
                          </p:cTn>
                        </p:par>
                        <p:par>
                          <p:cTn id="41" fill="hold">
                            <p:stCondLst>
                              <p:cond delay="5250"/>
                            </p:stCondLst>
                            <p:childTnLst>
                              <p:par>
                                <p:cTn id="42" presetID="14" presetClass="entr" presetSubtype="1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750"/>
                                        <p:tgtEl>
                                          <p:spTgt spid="19"/>
                                        </p:tgtEl>
                                      </p:cBhvr>
                                    </p:animEffect>
                                  </p:childTnLst>
                                </p:cTn>
                              </p:par>
                            </p:childTnLst>
                          </p:cTn>
                        </p:par>
                        <p:par>
                          <p:cTn id="45" fill="hold">
                            <p:stCondLst>
                              <p:cond delay="6000"/>
                            </p:stCondLst>
                            <p:childTnLst>
                              <p:par>
                                <p:cTn id="46" presetID="14" presetClass="entr" presetSubtype="1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750"/>
                                        <p:tgtEl>
                                          <p:spTgt spid="23"/>
                                        </p:tgtEl>
                                      </p:cBhvr>
                                    </p:animEffect>
                                  </p:childTnLst>
                                </p:cTn>
                              </p:par>
                            </p:childTnLst>
                          </p:cTn>
                        </p:par>
                        <p:par>
                          <p:cTn id="49" fill="hold">
                            <p:stCondLst>
                              <p:cond delay="6750"/>
                            </p:stCondLst>
                            <p:childTnLst>
                              <p:par>
                                <p:cTn id="50" presetID="14" presetClass="entr" presetSubtype="1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0495" t="19693" r="8441" b="21489"/>
          <a:stretch/>
        </p:blipFill>
        <p:spPr>
          <a:xfrm>
            <a:off x="7132071" y="741225"/>
            <a:ext cx="4725160" cy="358740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97971" y="2403927"/>
            <a:ext cx="5517129" cy="3477875"/>
          </a:xfrm>
          <a:prstGeom prst="rect">
            <a:avLst/>
          </a:prstGeom>
        </p:spPr>
        <p:txBody>
          <a:bodyPr wrap="square">
            <a:spAutoFit/>
          </a:bodyPr>
          <a:lstStyle/>
          <a:p>
            <a:pPr algn="just"/>
            <a:r>
              <a:rPr lang="vi-VN" sz="4400" i="1" dirty="0">
                <a:latin typeface="Times New Roman" panose="02020603050405020304" pitchFamily="18" charset="0"/>
                <a:ea typeface="Times New Roman" panose="02020603050405020304" pitchFamily="18" charset="0"/>
              </a:rPr>
              <a:t>Đ</a:t>
            </a:r>
            <a:r>
              <a:rPr lang="nl-NL" sz="4400" i="1" dirty="0" smtClean="0">
                <a:latin typeface="Times New Roman" panose="02020603050405020304" pitchFamily="18" charset="0"/>
                <a:ea typeface="Times New Roman" panose="02020603050405020304" pitchFamily="18" charset="0"/>
              </a:rPr>
              <a:t>àn </a:t>
            </a:r>
            <a:r>
              <a:rPr lang="nl-NL" sz="4400" i="1" dirty="0">
                <a:latin typeface="Times New Roman" panose="02020603050405020304" pitchFamily="18" charset="0"/>
                <a:ea typeface="Times New Roman" panose="02020603050405020304" pitchFamily="18" charset="0"/>
              </a:rPr>
              <a:t>cừu ở điều kiện đầy đủ thức ăn. nước uống phát triển khoẻ </a:t>
            </a:r>
            <a:r>
              <a:rPr lang="nl-NL" sz="4400" i="1" dirty="0" smtClean="0">
                <a:latin typeface="Times New Roman" panose="02020603050405020304" pitchFamily="18" charset="0"/>
                <a:ea typeface="Times New Roman" panose="02020603050405020304" pitchFamily="18" charset="0"/>
              </a:rPr>
              <a:t>mạnh</a:t>
            </a:r>
            <a:r>
              <a:rPr lang="vi-VN" sz="4400" i="1" dirty="0" smtClean="0">
                <a:latin typeface="Times New Roman" panose="02020603050405020304" pitchFamily="18" charset="0"/>
                <a:ea typeface="Times New Roman" panose="02020603050405020304" pitchFamily="18" charset="0"/>
              </a:rPr>
              <a:t>,</a:t>
            </a:r>
            <a:r>
              <a:rPr lang="nl-NL" sz="4400" i="1" dirty="0" smtClean="0">
                <a:latin typeface="Times New Roman" panose="02020603050405020304" pitchFamily="18" charset="0"/>
                <a:ea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lớn nhanh, sinh nhiều cừu con. </a:t>
            </a:r>
            <a:endParaRPr lang="en-US" sz="4400" i="1" dirty="0"/>
          </a:p>
        </p:txBody>
      </p:sp>
    </p:spTree>
    <p:extLst>
      <p:ext uri="{BB962C8B-B14F-4D97-AF65-F5344CB8AC3E}">
        <p14:creationId xmlns:p14="http://schemas.microsoft.com/office/powerpoint/2010/main" val="264695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986" t="15532" r="47164" b="46643"/>
          <a:stretch/>
        </p:blipFill>
        <p:spPr>
          <a:xfrm>
            <a:off x="6923932" y="1132396"/>
            <a:ext cx="5017851" cy="346058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24755" y="3901446"/>
            <a:ext cx="4971022" cy="3345164"/>
          </a:xfrm>
          <a:prstGeom prst="rect">
            <a:avLst/>
          </a:prstGeom>
        </p:spPr>
      </p:pic>
      <p:sp>
        <p:nvSpPr>
          <p:cNvPr id="2" name="Rectangle 1"/>
          <p:cNvSpPr/>
          <p:nvPr/>
        </p:nvSpPr>
        <p:spPr>
          <a:xfrm>
            <a:off x="1092200" y="2223838"/>
            <a:ext cx="5077738" cy="3785652"/>
          </a:xfrm>
          <a:prstGeom prst="rect">
            <a:avLst/>
          </a:prstGeom>
        </p:spPr>
        <p:txBody>
          <a:bodyPr wrap="square">
            <a:spAutoFit/>
          </a:bodyPr>
          <a:lstStyle/>
          <a:p>
            <a:pPr algn="just"/>
            <a:r>
              <a:rPr lang="vi-VN" sz="4000" i="1" dirty="0" smtClean="0">
                <a:latin typeface="Times New Roman" panose="02020603050405020304" pitchFamily="18" charset="0"/>
                <a:ea typeface="Times New Roman" panose="02020603050405020304" pitchFamily="18" charset="0"/>
              </a:rPr>
              <a:t>H</a:t>
            </a:r>
            <a:r>
              <a:rPr lang="nl-NL" sz="4000" i="1" dirty="0" smtClean="0">
                <a:latin typeface="Times New Roman" panose="02020603050405020304" pitchFamily="18" charset="0"/>
                <a:ea typeface="Times New Roman" panose="02020603050405020304" pitchFamily="18" charset="0"/>
              </a:rPr>
              <a:t>ổ </a:t>
            </a:r>
            <a:r>
              <a:rPr lang="nl-NL" sz="4000" i="1" dirty="0">
                <a:latin typeface="Times New Roman" panose="02020603050405020304" pitchFamily="18" charset="0"/>
                <a:ea typeface="Times New Roman" panose="02020603050405020304" pitchFamily="18" charset="0"/>
              </a:rPr>
              <a:t>bắt mồi tìm thức ăn được cần có ánh sáng và kể cả con chim cũng cần có ánh sáng để phát hiện và lẩn trốn kẻ </a:t>
            </a:r>
            <a:r>
              <a:rPr lang="nl-NL" sz="4000" i="1" dirty="0" smtClean="0">
                <a:latin typeface="Times New Roman" panose="02020603050405020304" pitchFamily="18" charset="0"/>
                <a:ea typeface="Times New Roman" panose="02020603050405020304" pitchFamily="18" charset="0"/>
              </a:rPr>
              <a:t>s</a:t>
            </a:r>
            <a:r>
              <a:rPr lang="vi-VN" sz="4000" i="1" dirty="0">
                <a:latin typeface="Times New Roman" panose="02020603050405020304" pitchFamily="18" charset="0"/>
                <a:ea typeface="Times New Roman" panose="02020603050405020304" pitchFamily="18" charset="0"/>
              </a:rPr>
              <a:t>ă</a:t>
            </a:r>
            <a:r>
              <a:rPr lang="nl-NL" sz="4000" i="1" dirty="0" smtClean="0">
                <a:latin typeface="Times New Roman" panose="02020603050405020304" pitchFamily="18" charset="0"/>
                <a:ea typeface="Times New Roman" panose="02020603050405020304" pitchFamily="18" charset="0"/>
              </a:rPr>
              <a:t>n mồi. </a:t>
            </a:r>
            <a:endParaRPr lang="en-US" sz="4000" i="1" dirty="0"/>
          </a:p>
        </p:txBody>
      </p:sp>
    </p:spTree>
    <p:extLst>
      <p:ext uri="{BB962C8B-B14F-4D97-AF65-F5344CB8AC3E}">
        <p14:creationId xmlns:p14="http://schemas.microsoft.com/office/powerpoint/2010/main" val="184574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957" t="53735" r="62696" b="10142"/>
          <a:stretch/>
        </p:blipFill>
        <p:spPr>
          <a:xfrm rot="21016258">
            <a:off x="7081225" y="1299751"/>
            <a:ext cx="4878663" cy="3162301"/>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53702" y="-1377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124981" y="2430693"/>
            <a:ext cx="5453619" cy="3785652"/>
          </a:xfrm>
          <a:prstGeom prst="rect">
            <a:avLst/>
          </a:prstGeom>
        </p:spPr>
        <p:txBody>
          <a:bodyPr wrap="square">
            <a:spAutoFit/>
          </a:bodyPr>
          <a:lstStyle/>
          <a:p>
            <a:pPr algn="just"/>
            <a:r>
              <a:rPr lang="nl-NL" sz="4000" i="1" dirty="0">
                <a:latin typeface="Times New Roman" panose="02020603050405020304" pitchFamily="18" charset="0"/>
                <a:ea typeface="Times New Roman" panose="02020603050405020304" pitchFamily="18" charset="0"/>
              </a:rPr>
              <a:t>Nắng nóng các con vật sẽ tìm cách tránh nóng bằng cách chui vào hang, đứng dưới các tán cây như thỏ trốn vào hang tránh </a:t>
            </a:r>
            <a:r>
              <a:rPr lang="nl-NL" sz="4000" i="1" dirty="0" smtClean="0">
                <a:latin typeface="Times New Roman" panose="02020603050405020304" pitchFamily="18" charset="0"/>
                <a:ea typeface="Times New Roman" panose="02020603050405020304" pitchFamily="18" charset="0"/>
              </a:rPr>
              <a:t>nóng</a:t>
            </a:r>
            <a:r>
              <a:rPr lang="vi-VN" sz="4000" i="1" dirty="0" smtClean="0">
                <a:latin typeface="Times New Roman" panose="02020603050405020304" pitchFamily="18" charset="0"/>
                <a:ea typeface="Times New Roman" panose="02020603050405020304" pitchFamily="18" charset="0"/>
              </a:rPr>
              <a:t>.</a:t>
            </a:r>
            <a:r>
              <a:rPr lang="nl-NL" sz="4000" i="1" dirty="0" smtClean="0">
                <a:latin typeface="Times New Roman" panose="02020603050405020304" pitchFamily="18" charset="0"/>
                <a:ea typeface="Times New Roman" panose="02020603050405020304" pitchFamily="18" charset="0"/>
              </a:rPr>
              <a:t> </a:t>
            </a:r>
            <a:endParaRPr lang="en-US" sz="4000" i="1" dirty="0"/>
          </a:p>
        </p:txBody>
      </p:sp>
    </p:spTree>
    <p:extLst>
      <p:ext uri="{BB962C8B-B14F-4D97-AF65-F5344CB8AC3E}">
        <p14:creationId xmlns:p14="http://schemas.microsoft.com/office/powerpoint/2010/main" val="2761215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38155" t="53735" r="30887" b="10142"/>
          <a:stretch/>
        </p:blipFill>
        <p:spPr>
          <a:xfrm rot="590157">
            <a:off x="7375624" y="1343420"/>
            <a:ext cx="4178636" cy="2742678"/>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72421" y="-314687"/>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32643" y="2531614"/>
            <a:ext cx="5493557" cy="3170099"/>
          </a:xfrm>
          <a:prstGeom prst="rect">
            <a:avLst/>
          </a:prstGeom>
        </p:spPr>
        <p:txBody>
          <a:bodyPr wrap="square">
            <a:spAutoFit/>
          </a:bodyPr>
          <a:lstStyle/>
          <a:p>
            <a:pPr algn="just"/>
            <a:r>
              <a:rPr lang="vi-VN" sz="4000" i="1" dirty="0" smtClean="0">
                <a:latin typeface="Times New Roman" panose="02020603050405020304" pitchFamily="18" charset="0"/>
                <a:ea typeface="Times New Roman" panose="02020603050405020304" pitchFamily="18" charset="0"/>
              </a:rPr>
              <a:t>K</a:t>
            </a:r>
            <a:r>
              <a:rPr lang="nl-NL" sz="4000" i="1" dirty="0" smtClean="0">
                <a:latin typeface="Times New Roman" panose="02020603050405020304" pitchFamily="18" charset="0"/>
                <a:ea typeface="Times New Roman" panose="02020603050405020304" pitchFamily="18" charset="0"/>
              </a:rPr>
              <a:t>hi </a:t>
            </a:r>
            <a:r>
              <a:rPr lang="nl-NL" sz="4000" i="1" dirty="0">
                <a:latin typeface="Times New Roman" panose="02020603050405020304" pitchFamily="18" charset="0"/>
                <a:ea typeface="Times New Roman" panose="02020603050405020304" pitchFamily="18" charset="0"/>
              </a:rPr>
              <a:t>mùa đông khi nhiệt độ tháp, gấu thường ngủ đông trong hang đế tránh rét, </a:t>
            </a:r>
            <a:r>
              <a:rPr lang="nl-NL" sz="4000" i="1" dirty="0" smtClean="0">
                <a:latin typeface="Times New Roman" panose="02020603050405020304" pitchFamily="18" charset="0"/>
                <a:ea typeface="Times New Roman" panose="02020603050405020304" pitchFamily="18" charset="0"/>
              </a:rPr>
              <a:t>cơ </a:t>
            </a:r>
            <a:r>
              <a:rPr lang="nl-NL" sz="4000" i="1" dirty="0">
                <a:latin typeface="Times New Roman" panose="02020603050405020304" pitchFamily="18" charset="0"/>
                <a:ea typeface="Times New Roman" panose="02020603050405020304" pitchFamily="18" charset="0"/>
              </a:rPr>
              <a:t>thể hầu như không phát triển. </a:t>
            </a:r>
            <a:endParaRPr lang="en-US" sz="4000" i="1" dirty="0"/>
          </a:p>
        </p:txBody>
      </p:sp>
    </p:spTree>
    <p:extLst>
      <p:ext uri="{BB962C8B-B14F-4D97-AF65-F5344CB8AC3E}">
        <p14:creationId xmlns:p14="http://schemas.microsoft.com/office/powerpoint/2010/main" val="127399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99" y="937021"/>
            <a:ext cx="10678350" cy="5594038"/>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3073400" y="2125193"/>
            <a:ext cx="7710508"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4000" b="1" i="1" dirty="0">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a:t>
            </a:r>
            <a:r>
              <a:rPr lang="nl-NL" sz="4000" b="1" i="1" dirty="0" smtClean="0">
                <a:latin typeface="Cambria" panose="02040503050406030204" pitchFamily="18" charset="0"/>
                <a:ea typeface="Cambria" panose="02040503050406030204" pitchFamily="18" charset="0"/>
              </a:rPr>
              <a:t>đ</a:t>
            </a:r>
            <a:r>
              <a:rPr lang="vi-VN" sz="4000" b="1" i="1" dirty="0" smtClean="0">
                <a:latin typeface="Cambria" panose="02040503050406030204" pitchFamily="18" charset="0"/>
                <a:ea typeface="Cambria" panose="02040503050406030204" pitchFamily="18" charset="0"/>
              </a:rPr>
              <a:t>ề</a:t>
            </a:r>
            <a:r>
              <a:rPr lang="nl-NL" sz="4000" b="1" i="1" dirty="0" smtClean="0">
                <a:latin typeface="Cambria" panose="02040503050406030204" pitchFamily="18" charset="0"/>
                <a:ea typeface="Cambria" panose="02040503050406030204" pitchFamily="18" charset="0"/>
              </a:rPr>
              <a:t>u </a:t>
            </a:r>
            <a:r>
              <a:rPr lang="nl-NL" sz="4000" b="1" i="1" dirty="0">
                <a:latin typeface="Cambria" panose="02040503050406030204" pitchFamily="18" charset="0"/>
                <a:ea typeface="Cambria" panose="02040503050406030204" pitchFamily="18" charset="0"/>
              </a:rPr>
              <a:t>ảnh hưởng đến sự phát triển hoặc sự </a:t>
            </a:r>
            <a:r>
              <a:rPr lang="nl-NL" sz="4000" b="1" i="1" dirty="0" smtClean="0">
                <a:latin typeface="Cambria" panose="02040503050406030204" pitchFamily="18" charset="0"/>
                <a:ea typeface="Cambria" panose="02040503050406030204" pitchFamily="18" charset="0"/>
              </a:rPr>
              <a:t>sống</a:t>
            </a:r>
            <a:r>
              <a:rPr lang="vi-VN" sz="4000" b="1" i="1" dirty="0" smtClean="0">
                <a:latin typeface="Cambria" panose="02040503050406030204" pitchFamily="18" charset="0"/>
                <a:ea typeface="Cambria" panose="02040503050406030204" pitchFamily="18" charset="0"/>
              </a:rPr>
              <a:t> </a:t>
            </a:r>
            <a:r>
              <a:rPr lang="nl-NL" sz="4000" b="1" i="1" dirty="0" smtClean="0">
                <a:latin typeface="Cambria" panose="02040503050406030204" pitchFamily="18" charset="0"/>
                <a:ea typeface="Cambria" panose="02040503050406030204" pitchFamily="18" charset="0"/>
              </a:rPr>
              <a:t>của </a:t>
            </a:r>
            <a:r>
              <a:rPr lang="nl-NL" sz="4000" b="1" i="1" dirty="0">
                <a:latin typeface="Cambria" panose="02040503050406030204" pitchFamily="18" charset="0"/>
                <a:ea typeface="Cambria" panose="02040503050406030204" pitchFamily="18" charset="0"/>
              </a:rPr>
              <a:t>chúng.</a:t>
            </a:r>
            <a:endParaRPr kumimoji="0" lang="zh-CN" altLang="en-US" sz="7200" b="1" i="1"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9Slide03 Arima Madurai ExtraBo" panose="00000900000000000000" pitchFamily="2" charset="0"/>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3908" y="3810959"/>
            <a:ext cx="5917300" cy="4178790"/>
          </a:xfrm>
          <a:prstGeom prst="rect">
            <a:avLst/>
          </a:prstGeom>
        </p:spPr>
      </p:pic>
      <p:pic>
        <p:nvPicPr>
          <p:cNvPr id="5" name="图片 4">
            <a:extLst>
              <a:ext uri="{FF2B5EF4-FFF2-40B4-BE49-F238E27FC236}">
                <a16:creationId xmlns:a16="http://schemas.microsoft.com/office/drawing/2014/main" id="{956010DD-BDD4-4D3B-AE27-7D8B345EDC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86" r="26929"/>
          <a:stretch/>
        </p:blipFill>
        <p:spPr>
          <a:xfrm flipH="1">
            <a:off x="-374056" y="1240430"/>
            <a:ext cx="3610272" cy="6588448"/>
          </a:xfrm>
          <a:prstGeom prst="rect">
            <a:avLst/>
          </a:prstGeom>
        </p:spPr>
      </p:pic>
      <p:pic>
        <p:nvPicPr>
          <p:cNvPr id="6" name="图片 5">
            <a:extLst>
              <a:ext uri="{FF2B5EF4-FFF2-40B4-BE49-F238E27FC236}">
                <a16:creationId xmlns:a16="http://schemas.microsoft.com/office/drawing/2014/main" id="{DD8D2C2D-AC55-4C22-8082-3AACDE2A322D}"/>
              </a:ext>
            </a:extLst>
          </p:cNvPr>
          <p:cNvPicPr>
            <a:picLocks noChangeAspect="1"/>
          </p:cNvPicPr>
          <p:nvPr/>
        </p:nvPicPr>
        <p:blipFill rotWithShape="1">
          <a:blip r:embed="rId6">
            <a:extLst>
              <a:ext uri="{28A0092B-C50C-407E-A947-70E740481C1C}">
                <a14:useLocalDpi xmlns:a14="http://schemas.microsoft.com/office/drawing/2010/main" val="0"/>
              </a:ext>
            </a:extLst>
          </a:blip>
          <a:srcRect l="52189" t="-3811" b="83596"/>
          <a:stretch/>
        </p:blipFill>
        <p:spPr>
          <a:xfrm>
            <a:off x="8163792" y="-647287"/>
            <a:ext cx="4222741" cy="2678379"/>
          </a:xfrm>
          <a:prstGeom prst="rect">
            <a:avLst/>
          </a:prstGeom>
        </p:spPr>
      </p:pic>
      <p:pic>
        <p:nvPicPr>
          <p:cNvPr id="7" name="图片 6">
            <a:extLst>
              <a:ext uri="{FF2B5EF4-FFF2-40B4-BE49-F238E27FC236}">
                <a16:creationId xmlns:a16="http://schemas.microsoft.com/office/drawing/2014/main" id="{64B5B8A2-7C5B-4924-9A8A-B6219FE8AD56}"/>
              </a:ext>
            </a:extLst>
          </p:cNvPr>
          <p:cNvPicPr>
            <a:picLocks noChangeAspect="1"/>
          </p:cNvPicPr>
          <p:nvPr/>
        </p:nvPicPr>
        <p:blipFill rotWithShape="1">
          <a:blip r:embed="rId7">
            <a:extLst>
              <a:ext uri="{28A0092B-C50C-407E-A947-70E740481C1C}">
                <a14:useLocalDpi xmlns:a14="http://schemas.microsoft.com/office/drawing/2010/main" val="0"/>
              </a:ext>
            </a:extLst>
          </a:blip>
          <a:srcRect l="34085" t="-318" r="18557" b="86667"/>
          <a:stretch/>
        </p:blipFill>
        <p:spPr>
          <a:xfrm>
            <a:off x="-234530" y="-71680"/>
            <a:ext cx="5121664" cy="2214709"/>
          </a:xfrm>
          <a:prstGeom prst="rect">
            <a:avLst/>
          </a:prstGeom>
        </p:spPr>
      </p:pic>
      <p:pic>
        <p:nvPicPr>
          <p:cNvPr id="8" name="图片 7">
            <a:extLst>
              <a:ext uri="{FF2B5EF4-FFF2-40B4-BE49-F238E27FC236}">
                <a16:creationId xmlns:a16="http://schemas.microsoft.com/office/drawing/2014/main" id="{78F7AE02-D970-4EA2-9FC8-3FB725E0C96C}"/>
              </a:ext>
            </a:extLst>
          </p:cNvPr>
          <p:cNvPicPr>
            <a:picLocks noChangeAspect="1"/>
          </p:cNvPicPr>
          <p:nvPr/>
        </p:nvPicPr>
        <p:blipFill rotWithShape="1">
          <a:blip r:embed="rId8">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 name="Picture 1"/>
          <p:cNvPicPr>
            <a:picLocks noChangeAspect="1"/>
          </p:cNvPicPr>
          <p:nvPr/>
        </p:nvPicPr>
        <p:blipFill>
          <a:blip r:embed="rId9"/>
          <a:stretch>
            <a:fillRect/>
          </a:stretch>
        </p:blipFill>
        <p:spPr>
          <a:xfrm>
            <a:off x="3552961" y="540256"/>
            <a:ext cx="5877053" cy="1390008"/>
          </a:xfrm>
          <a:prstGeom prst="rect">
            <a:avLst/>
          </a:prstGeom>
        </p:spPr>
      </p:pic>
    </p:spTree>
    <p:extLst>
      <p:ext uri="{BB962C8B-B14F-4D97-AF65-F5344CB8AC3E}">
        <p14:creationId xmlns:p14="http://schemas.microsoft.com/office/powerpoint/2010/main" val="215677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582912"/>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05387"/>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9857243" y="11254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10378384" y="2433442"/>
            <a:ext cx="2098859" cy="2393759"/>
          </a:xfrm>
          <a:prstGeom prst="rect">
            <a:avLst/>
          </a:prstGeom>
        </p:spPr>
      </p:pic>
      <p:grpSp>
        <p:nvGrpSpPr>
          <p:cNvPr id="2" name="Group 1"/>
          <p:cNvGrpSpPr/>
          <p:nvPr/>
        </p:nvGrpSpPr>
        <p:grpSpPr>
          <a:xfrm>
            <a:off x="586792" y="1445263"/>
            <a:ext cx="4722729" cy="1385957"/>
            <a:chOff x="4859684" y="1683887"/>
            <a:chExt cx="4722729" cy="1385957"/>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515313"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859684"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307080" y="1683887"/>
              <a:ext cx="1641595" cy="13859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03</a:t>
              </a:r>
              <a:endParaRPr kumimoji="0" lang="zh-CN" altLang="en-US"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1F002EA3-1B75-479C-8AE6-1DEFA77C60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600" y="3553120"/>
            <a:ext cx="6219465" cy="3803146"/>
          </a:xfrm>
          <a:prstGeom prst="rect">
            <a:avLst/>
          </a:prstGeom>
        </p:spPr>
      </p:pic>
      <p:pic>
        <p:nvPicPr>
          <p:cNvPr id="3" name="Picture 2"/>
          <p:cNvPicPr>
            <a:picLocks noChangeAspect="1"/>
          </p:cNvPicPr>
          <p:nvPr/>
        </p:nvPicPr>
        <p:blipFill>
          <a:blip r:embed="rId10"/>
          <a:stretch>
            <a:fillRect/>
          </a:stretch>
        </p:blipFill>
        <p:spPr>
          <a:xfrm>
            <a:off x="4104299" y="1110666"/>
            <a:ext cx="7626757" cy="4743099"/>
          </a:xfrm>
          <a:prstGeom prst="rect">
            <a:avLst/>
          </a:prstGeom>
        </p:spPr>
      </p:pic>
    </p:spTree>
    <p:extLst>
      <p:ext uri="{BB962C8B-B14F-4D97-AF65-F5344CB8AC3E}">
        <p14:creationId xmlns:p14="http://schemas.microsoft.com/office/powerpoint/2010/main" val="136187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with Corners Rounded 7"/>
          <p:cNvSpPr/>
          <p:nvPr/>
        </p:nvSpPr>
        <p:spPr>
          <a:xfrm>
            <a:off x="6178730" y="853440"/>
            <a:ext cx="5780456" cy="1950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cần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được</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cung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cấp</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bao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nhiêu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thì</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mới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tồn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tại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và</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phát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triển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bình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thường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a:t>
            </a:r>
          </a:p>
        </p:txBody>
      </p:sp>
      <p:sp>
        <p:nvSpPr>
          <p:cNvPr id="26" name="Rounded Rectangle 25"/>
          <p:cNvSpPr/>
          <p:nvPr/>
        </p:nvSpPr>
        <p:spPr>
          <a:xfrm>
            <a:off x="6526723"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1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7" name="Rounded Rectangle 26"/>
          <p:cNvSpPr/>
          <p:nvPr/>
        </p:nvSpPr>
        <p:spPr>
          <a:xfrm>
            <a:off x="6526723"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3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8" name="Rounded Rectangle 27"/>
          <p:cNvSpPr/>
          <p:nvPr/>
        </p:nvSpPr>
        <p:spPr>
          <a:xfrm>
            <a:off x="9314540"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4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9" name="Rounded Rectangle 28"/>
          <p:cNvSpPr/>
          <p:nvPr/>
        </p:nvSpPr>
        <p:spPr>
          <a:xfrm>
            <a:off x="9314540"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2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30"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585183" y="19277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78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6"/>
                                        </p:tgtEl>
                                      </p:cBhvr>
                                    </p:animEffect>
                                    <p:anim calcmode="lin" valueType="num">
                                      <p:cBhvr>
                                        <p:cTn id="28" dur="1000"/>
                                        <p:tgtEl>
                                          <p:spTgt spid="26"/>
                                        </p:tgtEl>
                                        <p:attrNameLst>
                                          <p:attrName>ppt_x</p:attrName>
                                        </p:attrNameLst>
                                      </p:cBhvr>
                                      <p:tavLst>
                                        <p:tav tm="0">
                                          <p:val>
                                            <p:strVal val="ppt_x"/>
                                          </p:val>
                                        </p:tav>
                                        <p:tav tm="100000">
                                          <p:val>
                                            <p:strVal val="ppt_x"/>
                                          </p:val>
                                        </p:tav>
                                      </p:tavLst>
                                    </p:anim>
                                    <p:anim calcmode="lin" valueType="num">
                                      <p:cBhvr>
                                        <p:cTn id="29" dur="1000"/>
                                        <p:tgtEl>
                                          <p:spTgt spid="26"/>
                                        </p:tgtEl>
                                        <p:attrNameLst>
                                          <p:attrName>ppt_y</p:attrName>
                                        </p:attrNameLst>
                                      </p:cBhvr>
                                      <p:tavLst>
                                        <p:tav tm="0">
                                          <p:val>
                                            <p:strVal val="ppt_y"/>
                                          </p:val>
                                        </p:tav>
                                        <p:tav tm="100000">
                                          <p:val>
                                            <p:strVal val="ppt_y+.1"/>
                                          </p:val>
                                        </p:tav>
                                      </p:tavLst>
                                    </p:anim>
                                    <p:set>
                                      <p:cBhvr>
                                        <p:cTn id="30" dur="1" fill="hold">
                                          <p:stCondLst>
                                            <p:cond delay="999"/>
                                          </p:stCondLst>
                                        </p:cTn>
                                        <p:tgtEl>
                                          <p:spTgt spid="26"/>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29"/>
                                        </p:tgtEl>
                                      </p:cBhvr>
                                    </p:animEffect>
                                    <p:anim calcmode="lin" valueType="num">
                                      <p:cBhvr>
                                        <p:cTn id="38" dur="1000"/>
                                        <p:tgtEl>
                                          <p:spTgt spid="29"/>
                                        </p:tgtEl>
                                        <p:attrNameLst>
                                          <p:attrName>ppt_x</p:attrName>
                                        </p:attrNameLst>
                                      </p:cBhvr>
                                      <p:tavLst>
                                        <p:tav tm="0">
                                          <p:val>
                                            <p:strVal val="ppt_x"/>
                                          </p:val>
                                        </p:tav>
                                        <p:tav tm="100000">
                                          <p:val>
                                            <p:strVal val="ppt_x"/>
                                          </p:val>
                                        </p:tav>
                                      </p:tavLst>
                                    </p:anim>
                                    <p:anim calcmode="lin" valueType="num">
                                      <p:cBhvr>
                                        <p:cTn id="39" dur="1000"/>
                                        <p:tgtEl>
                                          <p:spTgt spid="29"/>
                                        </p:tgtEl>
                                        <p:attrNameLst>
                                          <p:attrName>ppt_y</p:attrName>
                                        </p:attrNameLst>
                                      </p:cBhvr>
                                      <p:tavLst>
                                        <p:tav tm="0">
                                          <p:val>
                                            <p:strVal val="ppt_y"/>
                                          </p:val>
                                        </p:tav>
                                        <p:tav tm="100000">
                                          <p:val>
                                            <p:strVal val="ppt_y+.1"/>
                                          </p:val>
                                        </p:tav>
                                      </p:tavLst>
                                    </p:anim>
                                    <p:set>
                                      <p:cBhvr>
                                        <p:cTn id="40" dur="1" fill="hold">
                                          <p:stCondLst>
                                            <p:cond delay="999"/>
                                          </p:stCondLst>
                                        </p:cTn>
                                        <p:tgtEl>
                                          <p:spTgt spid="29"/>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5626100" y="1120140"/>
            <a:ext cx="6294120" cy="1569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Thiếu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nào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dưới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đây</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sẽ</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nhanh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chết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nhất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p>
        </p:txBody>
      </p:sp>
      <p:sp>
        <p:nvSpPr>
          <p:cNvPr id="9" name="Rounded Rectangle 8"/>
          <p:cNvSpPr/>
          <p:nvPr/>
        </p:nvSpPr>
        <p:spPr>
          <a:xfrm>
            <a:off x="6336223"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Nước</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0" name="Rounded Rectangle 9"/>
          <p:cNvSpPr/>
          <p:nvPr/>
        </p:nvSpPr>
        <p:spPr>
          <a:xfrm>
            <a:off x="6336223"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Không</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khí</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1" name="Rounded Rectangle 10"/>
          <p:cNvSpPr/>
          <p:nvPr/>
        </p:nvSpPr>
        <p:spPr>
          <a:xfrm>
            <a:off x="9124040"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Thức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ăn</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2" name="Rounded Rectangle 11"/>
          <p:cNvSpPr/>
          <p:nvPr/>
        </p:nvSpPr>
        <p:spPr>
          <a:xfrm>
            <a:off x="9124040"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Ánh</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sáng</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13"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775683" y="18134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3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11"/>
                                        </p:tgtEl>
                                      </p:cBhvr>
                                    </p:animEffect>
                                    <p:anim calcmode="lin" valueType="num">
                                      <p:cBhvr>
                                        <p:cTn id="33" dur="1000"/>
                                        <p:tgtEl>
                                          <p:spTgt spid="11"/>
                                        </p:tgtEl>
                                        <p:attrNameLst>
                                          <p:attrName>ppt_x</p:attrName>
                                        </p:attrNameLst>
                                      </p:cBhvr>
                                      <p:tavLst>
                                        <p:tav tm="0">
                                          <p:val>
                                            <p:strVal val="ppt_x"/>
                                          </p:val>
                                        </p:tav>
                                        <p:tav tm="100000">
                                          <p:val>
                                            <p:strVal val="ppt_x"/>
                                          </p:val>
                                        </p:tav>
                                      </p:tavLst>
                                    </p:anim>
                                    <p:anim calcmode="lin" valueType="num">
                                      <p:cBhvr>
                                        <p:cTn id="34" dur="1000"/>
                                        <p:tgtEl>
                                          <p:spTgt spid="11"/>
                                        </p:tgtEl>
                                        <p:attrNameLst>
                                          <p:attrName>ppt_y</p:attrName>
                                        </p:attrNameLst>
                                      </p:cBhvr>
                                      <p:tavLst>
                                        <p:tav tm="0">
                                          <p:val>
                                            <p:strVal val="ppt_y"/>
                                          </p:val>
                                        </p:tav>
                                        <p:tav tm="100000">
                                          <p:val>
                                            <p:strVal val="ppt_y+.1"/>
                                          </p:val>
                                        </p:tav>
                                      </p:tavLst>
                                    </p:anim>
                                    <p:set>
                                      <p:cBhvr>
                                        <p:cTn id="35" dur="1" fill="hold">
                                          <p:stCondLst>
                                            <p:cond delay="999"/>
                                          </p:stCondLst>
                                        </p:cTn>
                                        <p:tgtEl>
                                          <p:spTgt spid="11"/>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0"/>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682704"/>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8002594" y="2275968"/>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416147" y="2442500"/>
            <a:ext cx="2098859" cy="2393759"/>
          </a:xfrm>
          <a:prstGeom prst="rect">
            <a:avLst/>
          </a:prstGeom>
        </p:spPr>
      </p:pic>
      <p:grpSp>
        <p:nvGrpSpPr>
          <p:cNvPr id="3" name="Group 2"/>
          <p:cNvGrpSpPr/>
          <p:nvPr/>
        </p:nvGrpSpPr>
        <p:grpSpPr>
          <a:xfrm>
            <a:off x="2886890" y="1687888"/>
            <a:ext cx="4397128" cy="1170385"/>
            <a:chOff x="2180577" y="1690775"/>
            <a:chExt cx="4397128" cy="1170385"/>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5510605" y="2560317"/>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2180577" y="2559449"/>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3558343" y="1690775"/>
              <a:ext cx="1641595" cy="11703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02</a:t>
              </a:r>
              <a:endParaRPr kumimoji="0" lang="zh-CN" altLang="en-US"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7AE2EB4B-E277-4F14-A87E-A6F28984AC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568352" y="3998628"/>
            <a:ext cx="4837801" cy="3223545"/>
          </a:xfrm>
          <a:prstGeom prst="rect">
            <a:avLst/>
          </a:prstGeom>
        </p:spPr>
      </p:pic>
      <p:pic>
        <p:nvPicPr>
          <p:cNvPr id="2" name="Picture 1"/>
          <p:cNvPicPr>
            <a:picLocks noChangeAspect="1"/>
          </p:cNvPicPr>
          <p:nvPr/>
        </p:nvPicPr>
        <p:blipFill>
          <a:blip r:embed="rId10"/>
          <a:stretch>
            <a:fillRect/>
          </a:stretch>
        </p:blipFill>
        <p:spPr>
          <a:xfrm>
            <a:off x="244687" y="2755075"/>
            <a:ext cx="9262977" cy="1638834"/>
          </a:xfrm>
          <a:prstGeom prst="rect">
            <a:avLst/>
          </a:prstGeom>
        </p:spPr>
      </p:pic>
    </p:spTree>
    <p:extLst>
      <p:ext uri="{BB962C8B-B14F-4D97-AF65-F5344CB8AC3E}">
        <p14:creationId xmlns:p14="http://schemas.microsoft.com/office/powerpoint/2010/main" val="112113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438171" cy="6616700"/>
          </a:xfrm>
          <a:prstGeom prst="rect">
            <a:avLst/>
          </a:prstGeom>
        </p:spPr>
      </p:pic>
      <p:sp>
        <p:nvSpPr>
          <p:cNvPr id="13" name="内容占位符 4">
            <a:extLst>
              <a:ext uri="{FF2B5EF4-FFF2-40B4-BE49-F238E27FC236}">
                <a16:creationId xmlns:a16="http://schemas.microsoft.com/office/drawing/2014/main" id="{2D7CBD27-0395-4B87-AA6A-877F412917D0}"/>
              </a:ext>
            </a:extLst>
          </p:cNvPr>
          <p:cNvSpPr txBox="1">
            <a:spLocks/>
          </p:cNvSpPr>
          <p:nvPr/>
        </p:nvSpPr>
        <p:spPr>
          <a:xfrm>
            <a:off x="2629701" y="1927225"/>
            <a:ext cx="6932598" cy="4327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ea"/>
                <a:sym typeface="+mn-lt"/>
              </a:rPr>
              <a:t>Em hãy quan sát các tranh ảnh sau và cho biết các tranh ảnh nói lên điều gì ?</a:t>
            </a:r>
            <a:endParaRPr kumimoji="0" lang="zh-CN" alt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7">
            <a:extLst>
              <a:ext uri="{FF2B5EF4-FFF2-40B4-BE49-F238E27FC236}">
                <a16:creationId xmlns:a16="http://schemas.microsoft.com/office/drawing/2014/main" id="{4DC87066-2946-4E20-8098-969F270BE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90380" y="3730776"/>
            <a:ext cx="3626726" cy="2416576"/>
          </a:xfrm>
          <a:prstGeom prst="rect">
            <a:avLst/>
          </a:prstGeom>
        </p:spPr>
      </p:pic>
    </p:spTree>
    <p:extLst>
      <p:ext uri="{BB962C8B-B14F-4D97-AF65-F5344CB8AC3E}">
        <p14:creationId xmlns:p14="http://schemas.microsoft.com/office/powerpoint/2010/main" val="1214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607A2A-A3B1-4710-B7AA-FE51670777E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94576">
            <a:off x="305287" y="583469"/>
            <a:ext cx="4064819" cy="27192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EC5992F2-7019-48C6-90C9-1EB695C9DD1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1322074">
            <a:off x="4139257" y="224067"/>
            <a:ext cx="4270083" cy="28279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Video: Dạy hổ sắp tuyệt chủng cách săn mồi trước khi thả về rừng">
            <a:extLst>
              <a:ext uri="{FF2B5EF4-FFF2-40B4-BE49-F238E27FC236}">
                <a16:creationId xmlns:a16="http://schemas.microsoft.com/office/drawing/2014/main" id="{A7DC31D1-4CCB-429A-AEEC-E9F12E572A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24613">
            <a:off x="265790" y="3540902"/>
            <a:ext cx="4730219" cy="31485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Những cảnh săn mồi rợn người của cá sấu">
            <a:extLst>
              <a:ext uri="{FF2B5EF4-FFF2-40B4-BE49-F238E27FC236}">
                <a16:creationId xmlns:a16="http://schemas.microsoft.com/office/drawing/2014/main" id="{DC067B43-047D-46E4-B15D-EB09A0C308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7735">
            <a:off x="8185797" y="813696"/>
            <a:ext cx="3893399" cy="30374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Tranh cãi việc nước Úc sẽ thả xúc xích tẩm độc để giết hàng triệu con mèo  hoang - Alô Úc | Báo Alo Úc | Tin Tức Nước Úc | Báo Úc">
            <a:extLst>
              <a:ext uri="{FF2B5EF4-FFF2-40B4-BE49-F238E27FC236}">
                <a16:creationId xmlns:a16="http://schemas.microsoft.com/office/drawing/2014/main" id="{978ECA3E-2A59-4B8D-AF76-92F5748CC4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38198">
            <a:off x="7711496" y="4076257"/>
            <a:ext cx="4175166" cy="2582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Động vật, ảnh động vật hoang dã, ảnh động vật săn mồi">
            <a:extLst>
              <a:ext uri="{FF2B5EF4-FFF2-40B4-BE49-F238E27FC236}">
                <a16:creationId xmlns:a16="http://schemas.microsoft.com/office/drawing/2014/main" id="{1A6F70E8-5D2A-4B9D-9F29-1404949B29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177053" y="3199056"/>
            <a:ext cx="3892528" cy="25885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4150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strVal val="#ppt_w+.3"/>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Effect transition="in" filter="fade">
                                      <p:cBhvr>
                                        <p:cTn id="19" dur="1000"/>
                                        <p:tgtEl>
                                          <p:spTgt spid="10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1000" fill="hold"/>
                                        <p:tgtEl>
                                          <p:spTgt spid="1030"/>
                                        </p:tgtEl>
                                        <p:attrNameLst>
                                          <p:attrName>ppt_w</p:attrName>
                                        </p:attrNameLst>
                                      </p:cBhvr>
                                      <p:tavLst>
                                        <p:tav tm="0">
                                          <p:val>
                                            <p:strVal val="#ppt_w+.3"/>
                                          </p:val>
                                        </p:tav>
                                        <p:tav tm="100000">
                                          <p:val>
                                            <p:strVal val="#ppt_w"/>
                                          </p:val>
                                        </p:tav>
                                      </p:tavLst>
                                    </p:anim>
                                    <p:anim calcmode="lin" valueType="num">
                                      <p:cBhvr>
                                        <p:cTn id="23" dur="1000" fill="hold"/>
                                        <p:tgtEl>
                                          <p:spTgt spid="1030"/>
                                        </p:tgtEl>
                                        <p:attrNameLst>
                                          <p:attrName>ppt_h</p:attrName>
                                        </p:attrNameLst>
                                      </p:cBhvr>
                                      <p:tavLst>
                                        <p:tav tm="0">
                                          <p:val>
                                            <p:strVal val="#ppt_h"/>
                                          </p:val>
                                        </p:tav>
                                        <p:tav tm="100000">
                                          <p:val>
                                            <p:strVal val="#ppt_h"/>
                                          </p:val>
                                        </p:tav>
                                      </p:tavLst>
                                    </p:anim>
                                    <p:animEffect transition="in" filter="fade">
                                      <p:cBhvr>
                                        <p:cTn id="24" dur="1000"/>
                                        <p:tgtEl>
                                          <p:spTgt spid="1030"/>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1000" fill="hold"/>
                                        <p:tgtEl>
                                          <p:spTgt spid="1032"/>
                                        </p:tgtEl>
                                        <p:attrNameLst>
                                          <p:attrName>ppt_w</p:attrName>
                                        </p:attrNameLst>
                                      </p:cBhvr>
                                      <p:tavLst>
                                        <p:tav tm="0">
                                          <p:val>
                                            <p:strVal val="#ppt_w+.3"/>
                                          </p:val>
                                        </p:tav>
                                        <p:tav tm="100000">
                                          <p:val>
                                            <p:strVal val="#ppt_w"/>
                                          </p:val>
                                        </p:tav>
                                      </p:tavLst>
                                    </p:anim>
                                    <p:anim calcmode="lin" valueType="num">
                                      <p:cBhvr>
                                        <p:cTn id="28" dur="1000" fill="hold"/>
                                        <p:tgtEl>
                                          <p:spTgt spid="1032"/>
                                        </p:tgtEl>
                                        <p:attrNameLst>
                                          <p:attrName>ppt_h</p:attrName>
                                        </p:attrNameLst>
                                      </p:cBhvr>
                                      <p:tavLst>
                                        <p:tav tm="0">
                                          <p:val>
                                            <p:strVal val="#ppt_h"/>
                                          </p:val>
                                        </p:tav>
                                        <p:tav tm="100000">
                                          <p:val>
                                            <p:strVal val="#ppt_h"/>
                                          </p:val>
                                        </p:tav>
                                      </p:tavLst>
                                    </p:anim>
                                    <p:animEffect transition="in" filter="fade">
                                      <p:cBhvr>
                                        <p:cTn id="29" dur="1000"/>
                                        <p:tgtEl>
                                          <p:spTgt spid="103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p:cTn id="32" dur="1000" fill="hold"/>
                                        <p:tgtEl>
                                          <p:spTgt spid="1028"/>
                                        </p:tgtEl>
                                        <p:attrNameLst>
                                          <p:attrName>ppt_w</p:attrName>
                                        </p:attrNameLst>
                                      </p:cBhvr>
                                      <p:tavLst>
                                        <p:tav tm="0">
                                          <p:val>
                                            <p:strVal val="#ppt_w+.3"/>
                                          </p:val>
                                        </p:tav>
                                        <p:tav tm="100000">
                                          <p:val>
                                            <p:strVal val="#ppt_w"/>
                                          </p:val>
                                        </p:tav>
                                      </p:tavLst>
                                    </p:anim>
                                    <p:anim calcmode="lin" valueType="num">
                                      <p:cBhvr>
                                        <p:cTn id="33" dur="1000" fill="hold"/>
                                        <p:tgtEl>
                                          <p:spTgt spid="1028"/>
                                        </p:tgtEl>
                                        <p:attrNameLst>
                                          <p:attrName>ppt_h</p:attrName>
                                        </p:attrNameLst>
                                      </p:cBhvr>
                                      <p:tavLst>
                                        <p:tav tm="0">
                                          <p:val>
                                            <p:strVal val="#ppt_h"/>
                                          </p:val>
                                        </p:tav>
                                        <p:tav tm="100000">
                                          <p:val>
                                            <p:strVal val="#ppt_h"/>
                                          </p:val>
                                        </p:tav>
                                      </p:tavLst>
                                    </p:anim>
                                    <p:animEffect transition="in" filter="fade">
                                      <p:cBhvr>
                                        <p:cTn id="3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 y="564702"/>
            <a:ext cx="10571453" cy="527813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164485" y="3294998"/>
            <a:ext cx="775480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40000"/>
              </a:lnSpc>
              <a:spcBef>
                <a:spcPts val="30"/>
              </a:spcBef>
              <a:spcAft>
                <a:spcPts val="30"/>
              </a:spcAft>
              <a:buClrTx/>
              <a:buSzTx/>
              <a:buFont typeface="Arial" panose="020B0604020202020204" pitchFamily="34" charset="0"/>
              <a:buNone/>
              <a:tabLst/>
              <a:defRPr/>
            </a:pP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CÁC</a:t>
            </a:r>
            <a:r>
              <a:rPr kumimoji="0" lang="vi-VN" altLang="zh-CN"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YẾU TỐ CẦN CHO SỰ SỐNG VÀ PHÁT TRIỂN CỦA ĐỘNG VẬT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139763" y="-91303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3" name="图片 7">
            <a:extLst>
              <a:ext uri="{FF2B5EF4-FFF2-40B4-BE49-F238E27FC236}">
                <a16:creationId xmlns:a16="http://schemas.microsoft.com/office/drawing/2014/main" id="{BAF08550-D1E2-40E4-A582-F4C712169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pic>
        <p:nvPicPr>
          <p:cNvPr id="2" name="Picture 1"/>
          <p:cNvPicPr>
            <a:picLocks noChangeAspect="1"/>
          </p:cNvPicPr>
          <p:nvPr/>
        </p:nvPicPr>
        <p:blipFill>
          <a:blip r:embed="rId8"/>
          <a:stretch>
            <a:fillRect/>
          </a:stretch>
        </p:blipFill>
        <p:spPr>
          <a:xfrm>
            <a:off x="2621082" y="2155194"/>
            <a:ext cx="4572396" cy="810838"/>
          </a:xfrm>
          <a:prstGeom prst="rect">
            <a:avLst/>
          </a:prstGeom>
        </p:spPr>
      </p:pic>
    </p:spTree>
    <p:extLst>
      <p:ext uri="{BB962C8B-B14F-4D97-AF65-F5344CB8AC3E}">
        <p14:creationId xmlns:p14="http://schemas.microsoft.com/office/powerpoint/2010/main" val="383295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16" y="-1610872"/>
            <a:ext cx="11302983" cy="9332472"/>
          </a:xfrm>
          <a:prstGeom prst="rect">
            <a:avLst/>
          </a:prstGeom>
        </p:spPr>
      </p:pic>
      <p:sp>
        <p:nvSpPr>
          <p:cNvPr id="9" name="文本框 8">
            <a:extLst>
              <a:ext uri="{FF2B5EF4-FFF2-40B4-BE49-F238E27FC236}">
                <a16:creationId xmlns:a16="http://schemas.microsoft.com/office/drawing/2014/main" id="{589E8E81-E03E-4082-891C-00C3E9F8FB07}"/>
              </a:ext>
            </a:extLst>
          </p:cNvPr>
          <p:cNvSpPr txBox="1"/>
          <p:nvPr/>
        </p:nvSpPr>
        <p:spPr>
          <a:xfrm>
            <a:off x="3710005" y="1767616"/>
            <a:ext cx="8030947" cy="361829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smtClean="0">
                <a:solidFill>
                  <a:srgbClr val="C00000"/>
                </a:solidFill>
                <a:latin typeface="Cambria" panose="02040503050406030204" pitchFamily="18" charset="0"/>
                <a:ea typeface="Cambria" panose="02040503050406030204" pitchFamily="18" charset="0"/>
                <a:cs typeface="+mn-ea"/>
                <a:sym typeface="+mn-lt"/>
              </a:rPr>
              <a:t>Động vật cần có thức ăn, nước, khí </a:t>
            </a:r>
          </a:p>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smtClean="0">
                <a:solidFill>
                  <a:srgbClr val="C00000"/>
                </a:solidFill>
                <a:latin typeface="Cambria" panose="02040503050406030204" pitchFamily="18" charset="0"/>
                <a:ea typeface="Cambria" panose="02040503050406030204" pitchFamily="18" charset="0"/>
                <a:cs typeface="+mn-ea"/>
                <a:sym typeface="+mn-lt"/>
              </a:rPr>
              <a:t>ô-xi, nhiệt độ và ánh sáng thích hợp để sống và phát triển. Thiếu bất kì một yếu tố nào đều ảnh hưởng đến sự phát triển hoặc sự sống của chúng.</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97721" y="-588078"/>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234386" y="-124408"/>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AD40838C-935B-4CEF-B248-D08AE639B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561" y="3795025"/>
            <a:ext cx="5906947" cy="3618298"/>
          </a:xfrm>
          <a:prstGeom prst="rect">
            <a:avLst/>
          </a:prstGeom>
        </p:spPr>
      </p:pic>
    </p:spTree>
    <p:extLst>
      <p:ext uri="{BB962C8B-B14F-4D97-AF65-F5344CB8AC3E}">
        <p14:creationId xmlns:p14="http://schemas.microsoft.com/office/powerpoint/2010/main" val="30624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551</Words>
  <Application>Microsoft Office PowerPoint</Application>
  <PresentationFormat>Widescreen</PresentationFormat>
  <Paragraphs>69</Paragraphs>
  <Slides>25</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#9Slide03 Arima Madurai ExtraBo</vt:lpstr>
      <vt:lpstr>SVN-Newton</vt:lpstr>
      <vt:lpstr>Vogue-ExtraBold</vt:lpstr>
      <vt:lpstr>#9Slide07 IcielCadena</vt:lpstr>
      <vt:lpstr>Times New Roman</vt:lpstr>
      <vt:lpstr>Calibri</vt:lpstr>
      <vt:lpstr>汉仪铸字木头人W</vt:lpstr>
      <vt:lpstr>#9Slide07 HoneyCream</vt:lpstr>
      <vt:lpstr>等线</vt:lpstr>
      <vt:lpstr>Arial</vt:lpstr>
      <vt:lpstr>Cambria</vt:lpstr>
      <vt:lpstr>等线 Light</vt:lpstr>
      <vt:lpstr>迷你简菱心</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23</cp:revision>
  <dcterms:created xsi:type="dcterms:W3CDTF">2023-11-09T10:29:30Z</dcterms:created>
  <dcterms:modified xsi:type="dcterms:W3CDTF">2025-12-27T02:30:33Z</dcterms:modified>
</cp:coreProperties>
</file>