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sldIdLst>
    <p:sldId id="307" r:id="rId2"/>
    <p:sldId id="296" r:id="rId3"/>
    <p:sldId id="308" r:id="rId4"/>
    <p:sldId id="275" r:id="rId5"/>
    <p:sldId id="303" r:id="rId6"/>
    <p:sldId id="314" r:id="rId7"/>
    <p:sldId id="318" r:id="rId8"/>
    <p:sldId id="300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EA9"/>
    <a:srgbClr val="E17711"/>
    <a:srgbClr val="F26D1F"/>
    <a:srgbClr val="FAE9EF"/>
    <a:srgbClr val="EF715A"/>
    <a:srgbClr val="FFC56E"/>
    <a:srgbClr val="54A47B"/>
    <a:srgbClr val="F0715A"/>
    <a:srgbClr val="CA5775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610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87D2-45CC-4F91-960A-71CA4984812C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F281-0C37-4970-9E81-0F2E59851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590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859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314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205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779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146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765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644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547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380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17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24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780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18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748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38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0" y="4630318"/>
            <a:ext cx="12192000" cy="2256061"/>
            <a:chOff x="0" y="4332156"/>
            <a:chExt cx="12292858" cy="255422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 userDrawn="1"/>
        </p:nvGrpSpPr>
        <p:grpSpPr>
          <a:xfrm>
            <a:off x="571500" y="442815"/>
            <a:ext cx="11049000" cy="6000750"/>
            <a:chOff x="666750" y="666750"/>
            <a:chExt cx="11049000" cy="5695950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5" name="圆角矩形 4"/>
            <p:cNvSpPr/>
            <p:nvPr userDrawn="1"/>
          </p:nvSpPr>
          <p:spPr>
            <a:xfrm>
              <a:off x="666750" y="666750"/>
              <a:ext cx="11049000" cy="56959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876301" y="857250"/>
              <a:ext cx="10687050" cy="53149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6D1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65DB0E2-994E-4FCB-41D9-CB5F0407B77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774" y="133648"/>
            <a:ext cx="1519560" cy="151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0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8" r:id="rId13"/>
    <p:sldLayoutId id="2147483680" r:id="rId14"/>
    <p:sldLayoutId id="214748367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3"/>
          <a:stretch/>
        </p:blipFill>
        <p:spPr>
          <a:xfrm>
            <a:off x="564778" y="753036"/>
            <a:ext cx="1569632" cy="1250408"/>
          </a:xfrm>
          <a:prstGeom prst="rect">
            <a:avLst/>
          </a:prstGeom>
        </p:spPr>
      </p:pic>
      <p:pic>
        <p:nvPicPr>
          <p:cNvPr id="3" name="图片 49" descr="夜晚亮着灯&#10;&#10;中度可信度描述已自动生成">
            <a:extLst>
              <a:ext uri="{FF2B5EF4-FFF2-40B4-BE49-F238E27FC236}">
                <a16:creationId xmlns:a16="http://schemas.microsoft.com/office/drawing/2014/main" id="{3DDBF170-65C1-F447-9519-603C19614D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0" r="88333" b="62591"/>
          <a:stretch/>
        </p:blipFill>
        <p:spPr>
          <a:xfrm>
            <a:off x="2548273" y="-356926"/>
            <a:ext cx="1422400" cy="1857829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4" name="图片 52" descr="夜晚亮着灯&#10;&#10;中度可信度描述已自动生成">
            <a:extLst>
              <a:ext uri="{FF2B5EF4-FFF2-40B4-BE49-F238E27FC236}">
                <a16:creationId xmlns:a16="http://schemas.microsoft.com/office/drawing/2014/main" id="{9F418C6E-7E47-2D41-B853-44F8782C7D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9" t="10210" r="60595" b="69816"/>
          <a:stretch/>
        </p:blipFill>
        <p:spPr>
          <a:xfrm>
            <a:off x="6815377" y="-49359"/>
            <a:ext cx="1422400" cy="1364343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404201-A3C8-D04E-8765-1C218F355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9231" y="1696418"/>
            <a:ext cx="15309550" cy="2316782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9F013663-CCEE-8243-ACBC-62FFC23092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456" y="1654710"/>
            <a:ext cx="5049297" cy="50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04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3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481" y="-61223"/>
            <a:ext cx="10448693" cy="729818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35313" y="4685742"/>
            <a:ext cx="12192000" cy="2256061"/>
            <a:chOff x="0" y="4332156"/>
            <a:chExt cx="12292858" cy="255422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65"/>
            <a:ext cx="3042933" cy="288870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82"/>
          <a:stretch/>
        </p:blipFill>
        <p:spPr>
          <a:xfrm>
            <a:off x="9362840" y="0"/>
            <a:ext cx="2829160" cy="214145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724">
            <a:off x="-413659" y="2993309"/>
            <a:ext cx="3917722" cy="3917722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170" y="3077615"/>
            <a:ext cx="3984460" cy="3984460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614B521-4085-354B-9607-7944763BA3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73509" y="122992"/>
            <a:ext cx="1523956" cy="15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446755-D97B-C4C9-313A-F68D0D674F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99456" y="1332936"/>
            <a:ext cx="2938527" cy="128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687BAA-EC9B-8ED4-92C4-D1423139A6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52896" y="2485027"/>
            <a:ext cx="7187807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57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3"/>
          <a:stretch/>
        </p:blipFill>
        <p:spPr>
          <a:xfrm>
            <a:off x="564778" y="753036"/>
            <a:ext cx="1569632" cy="1250408"/>
          </a:xfrm>
          <a:prstGeom prst="rect">
            <a:avLst/>
          </a:prstGeom>
        </p:spPr>
      </p:pic>
      <p:pic>
        <p:nvPicPr>
          <p:cNvPr id="3" name="图片 49" descr="夜晚亮着灯&#10;&#10;中度可信度描述已自动生成">
            <a:extLst>
              <a:ext uri="{FF2B5EF4-FFF2-40B4-BE49-F238E27FC236}">
                <a16:creationId xmlns:a16="http://schemas.microsoft.com/office/drawing/2014/main" id="{3DDBF170-65C1-F447-9519-603C19614D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0" r="88333" b="62591"/>
          <a:stretch/>
        </p:blipFill>
        <p:spPr>
          <a:xfrm>
            <a:off x="2548273" y="-356926"/>
            <a:ext cx="1422400" cy="1857829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4" name="图片 52" descr="夜晚亮着灯&#10;&#10;中度可信度描述已自动生成">
            <a:extLst>
              <a:ext uri="{FF2B5EF4-FFF2-40B4-BE49-F238E27FC236}">
                <a16:creationId xmlns:a16="http://schemas.microsoft.com/office/drawing/2014/main" id="{9F418C6E-7E47-2D41-B853-44F8782C7D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9" t="10210" r="60595" b="69816"/>
          <a:stretch/>
        </p:blipFill>
        <p:spPr>
          <a:xfrm>
            <a:off x="6815377" y="-49359"/>
            <a:ext cx="1422400" cy="1364343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9F013663-CCEE-8243-ACBC-62FFC23092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456" y="1654710"/>
            <a:ext cx="5049297" cy="5049297"/>
          </a:xfrm>
          <a:prstGeom prst="rect">
            <a:avLst/>
          </a:prstGeom>
        </p:spPr>
      </p:pic>
      <p:grpSp>
        <p:nvGrpSpPr>
          <p:cNvPr id="10" name="组合 16">
            <a:extLst>
              <a:ext uri="{FF2B5EF4-FFF2-40B4-BE49-F238E27FC236}">
                <a16:creationId xmlns:a16="http://schemas.microsoft.com/office/drawing/2014/main" id="{9B78095A-2496-D842-B1CC-FD34E3FD51AA}"/>
              </a:ext>
            </a:extLst>
          </p:cNvPr>
          <p:cNvGrpSpPr/>
          <p:nvPr/>
        </p:nvGrpSpPr>
        <p:grpSpPr>
          <a:xfrm>
            <a:off x="4935055" y="1654710"/>
            <a:ext cx="1471052" cy="1471052"/>
            <a:chOff x="1902445" y="3202395"/>
            <a:chExt cx="849086" cy="849086"/>
          </a:xfrm>
        </p:grpSpPr>
        <p:sp>
          <p:nvSpPr>
            <p:cNvPr id="11" name="矩形: 圆角 17">
              <a:extLst>
                <a:ext uri="{FF2B5EF4-FFF2-40B4-BE49-F238E27FC236}">
                  <a16:creationId xmlns:a16="http://schemas.microsoft.com/office/drawing/2014/main" id="{70E765DA-733E-0741-BC0A-6EF58DAE5267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="" xmlns:ask="http://schemas.microsoft.com/office/drawing/2018/sketchyshapes" sd="343806456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Medium"/>
                <a:cs typeface="+mn-cs"/>
              </a:endParaRPr>
            </a:p>
          </p:txBody>
        </p:sp>
        <p:sp>
          <p:nvSpPr>
            <p:cNvPr id="12" name="矩形: 圆角 18">
              <a:extLst>
                <a:ext uri="{FF2B5EF4-FFF2-40B4-BE49-F238E27FC236}">
                  <a16:creationId xmlns:a16="http://schemas.microsoft.com/office/drawing/2014/main" id="{F9C1E91B-CC56-D844-A10D-B47F245EB029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="" xmlns:ask="http://schemas.microsoft.com/office/drawing/2018/sketchyshapes" sd="343806456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字魂131号-酷乐潮玩体" panose="00000500000000000000" pitchFamily="2" charset="-122"/>
                  <a:ea typeface="字魂131号-酷乐潮玩体" panose="00000500000000000000" pitchFamily="2" charset="-122"/>
                  <a:cs typeface="+mn-cs"/>
                </a:rPr>
                <a:t>02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</a:endParaRPr>
            </a:p>
          </p:txBody>
        </p:sp>
      </p:grpSp>
      <p:pic>
        <p:nvPicPr>
          <p:cNvPr id="5" name="Picture 4" descr="A black and orange text&#10;&#10;Description automatically generated">
            <a:extLst>
              <a:ext uri="{FF2B5EF4-FFF2-40B4-BE49-F238E27FC236}">
                <a16:creationId xmlns:a16="http://schemas.microsoft.com/office/drawing/2014/main" id="{39A52BDC-DC01-8C34-D862-F9A8FA719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600" y="2761780"/>
            <a:ext cx="12192000" cy="29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06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6">
            <a:extLst>
              <a:ext uri="{FF2B5EF4-FFF2-40B4-BE49-F238E27FC236}">
                <a16:creationId xmlns:a16="http://schemas.microsoft.com/office/drawing/2014/main" id="{8ABDB625-71D4-994C-875A-22419C03573E}"/>
              </a:ext>
            </a:extLst>
          </p:cNvPr>
          <p:cNvGrpSpPr/>
          <p:nvPr/>
        </p:nvGrpSpPr>
        <p:grpSpPr>
          <a:xfrm>
            <a:off x="1111587" y="143668"/>
            <a:ext cx="869613" cy="890794"/>
            <a:chOff x="1902445" y="3202395"/>
            <a:chExt cx="849086" cy="849086"/>
          </a:xfrm>
        </p:grpSpPr>
        <p:sp>
          <p:nvSpPr>
            <p:cNvPr id="16" name="矩形: 圆角 17">
              <a:extLst>
                <a:ext uri="{FF2B5EF4-FFF2-40B4-BE49-F238E27FC236}">
                  <a16:creationId xmlns:a16="http://schemas.microsoft.com/office/drawing/2014/main" id="{E2DD98A7-7D9A-7445-9EC7-692084062E37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=""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/>
              </a:endParaRPr>
            </a:p>
          </p:txBody>
        </p:sp>
        <p:sp>
          <p:nvSpPr>
            <p:cNvPr id="17" name="矩形: 圆角 18">
              <a:extLst>
                <a:ext uri="{FF2B5EF4-FFF2-40B4-BE49-F238E27FC236}">
                  <a16:creationId xmlns:a16="http://schemas.microsoft.com/office/drawing/2014/main" id="{83F9EE64-2BD4-2F45-B3D4-3D4E46F7D218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=""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2664F8F-C150-F442-BAC7-664D608D1610}"/>
              </a:ext>
            </a:extLst>
          </p:cNvPr>
          <p:cNvSpPr/>
          <p:nvPr/>
        </p:nvSpPr>
        <p:spPr>
          <a:xfrm>
            <a:off x="2052320" y="235108"/>
            <a:ext cx="1280160" cy="699612"/>
          </a:xfrm>
          <a:prstGeom prst="roundRect">
            <a:avLst/>
          </a:prstGeom>
          <a:solidFill>
            <a:srgbClr val="FAE9EF"/>
          </a:solidFill>
          <a:ln w="57150">
            <a:solidFill>
              <a:srgbClr val="F26D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VN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B57163-5230-BC45-A7E9-73C59BC85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09548"/>
              </p:ext>
            </p:extLst>
          </p:nvPr>
        </p:nvGraphicFramePr>
        <p:xfrm>
          <a:off x="1325880" y="1476534"/>
          <a:ext cx="9464040" cy="1188720"/>
        </p:xfrm>
        <a:graphic>
          <a:graphicData uri="http://schemas.openxmlformats.org/drawingml/2006/table">
            <a:tbl>
              <a:tblPr/>
              <a:tblGrid>
                <a:gridCol w="4732020">
                  <a:extLst>
                    <a:ext uri="{9D8B030D-6E8A-4147-A177-3AD203B41FA5}">
                      <a16:colId xmlns:a16="http://schemas.microsoft.com/office/drawing/2014/main" val="3863353709"/>
                    </a:ext>
                  </a:extLst>
                </a:gridCol>
                <a:gridCol w="4732020">
                  <a:extLst>
                    <a:ext uri="{9D8B030D-6E8A-4147-A177-3AD203B41FA5}">
                      <a16:colId xmlns:a16="http://schemas.microsoft.com/office/drawing/2014/main" val="20636469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12,5 cm</a:t>
                      </a: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+ 7,5 cm</a:t>
                      </a: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/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 dm</a:t>
                      </a: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– 27 dm</a:t>
                      </a: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  b) 16 dm</a:t>
                      </a: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× 4</a:t>
                      </a:r>
                    </a:p>
                    <a:p>
                      <a:pPr algn="just"/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  1 000 cm</a:t>
                      </a: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: 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4950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CAB6A81-2646-A950-6DC9-9229D58EC173}"/>
              </a:ext>
            </a:extLst>
          </p:cNvPr>
          <p:cNvSpPr txBox="1"/>
          <p:nvPr/>
        </p:nvSpPr>
        <p:spPr>
          <a:xfrm>
            <a:off x="985520" y="3098800"/>
            <a:ext cx="10485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12,5 cm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+ 7,5 cm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 cm</a:t>
            </a:r>
            <a:r>
              <a:rPr lang="en-US" sz="28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                      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16 dm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× 4 =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64 dm</a:t>
            </a:r>
            <a:r>
              <a:rPr lang="en-US" sz="28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100 dm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– 27 dm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73 dm</a:t>
            </a:r>
            <a:r>
              <a:rPr lang="en-US" sz="28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1 000 cm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: 10 =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100 cm</a:t>
            </a:r>
            <a:r>
              <a:rPr lang="en-US" sz="28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62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6">
            <a:extLst>
              <a:ext uri="{FF2B5EF4-FFF2-40B4-BE49-F238E27FC236}">
                <a16:creationId xmlns:a16="http://schemas.microsoft.com/office/drawing/2014/main" id="{C717E681-E930-FD4E-B30C-B8FF080ED4FB}"/>
              </a:ext>
            </a:extLst>
          </p:cNvPr>
          <p:cNvGrpSpPr/>
          <p:nvPr/>
        </p:nvGrpSpPr>
        <p:grpSpPr>
          <a:xfrm>
            <a:off x="938867" y="235108"/>
            <a:ext cx="869613" cy="890794"/>
            <a:chOff x="1902445" y="3202395"/>
            <a:chExt cx="849086" cy="849086"/>
          </a:xfrm>
        </p:grpSpPr>
        <p:sp>
          <p:nvSpPr>
            <p:cNvPr id="12" name="矩形: 圆角 17">
              <a:extLst>
                <a:ext uri="{FF2B5EF4-FFF2-40B4-BE49-F238E27FC236}">
                  <a16:creationId xmlns:a16="http://schemas.microsoft.com/office/drawing/2014/main" id="{FA42F14C-7269-E742-B9CA-BD822C1D73C2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=""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Medium"/>
                <a:cs typeface="+mn-cs"/>
              </a:endParaRPr>
            </a:p>
          </p:txBody>
        </p:sp>
        <p:sp>
          <p:nvSpPr>
            <p:cNvPr id="13" name="矩形: 圆角 18">
              <a:extLst>
                <a:ext uri="{FF2B5EF4-FFF2-40B4-BE49-F238E27FC236}">
                  <a16:creationId xmlns:a16="http://schemas.microsoft.com/office/drawing/2014/main" id="{D35AE57A-8C90-BF4E-A5E0-F3929ACDC00E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=""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字魂131号-酷乐潮玩体" panose="00000500000000000000" pitchFamily="2" charset="-122"/>
                  <a:ea typeface="字魂131号-酷乐潮玩体" panose="00000500000000000000" pitchFamily="2" charset="-122"/>
                  <a:cs typeface="+mn-cs"/>
                </a:rPr>
                <a:t>2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</a:endParaRP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026951E-01BC-F940-9E26-CEF21BE97D78}"/>
              </a:ext>
            </a:extLst>
          </p:cNvPr>
          <p:cNvSpPr/>
          <p:nvPr/>
        </p:nvSpPr>
        <p:spPr>
          <a:xfrm>
            <a:off x="2052320" y="235108"/>
            <a:ext cx="1219200" cy="780892"/>
          </a:xfrm>
          <a:prstGeom prst="roundRect">
            <a:avLst/>
          </a:prstGeom>
          <a:solidFill>
            <a:srgbClr val="FAE9EF"/>
          </a:solidFill>
          <a:ln w="57150">
            <a:solidFill>
              <a:srgbClr val="F26D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VN" sz="40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24248-7531-986B-6F1C-5942373C0428}"/>
              </a:ext>
            </a:extLst>
          </p:cNvPr>
          <p:cNvSpPr txBox="1"/>
          <p:nvPr/>
        </p:nvSpPr>
        <p:spPr>
          <a:xfrm>
            <a:off x="1290320" y="1432560"/>
            <a:ext cx="590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a) 3,9</a:t>
            </a:r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dm</a:t>
            </a:r>
            <a:r>
              <a:rPr lang="en-US" sz="40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        cm</a:t>
            </a:r>
            <a:r>
              <a:rPr lang="en-US" sz="40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819D3E-1394-6570-D654-A47F0AB7A3C5}"/>
              </a:ext>
            </a:extLst>
          </p:cNvPr>
          <p:cNvSpPr txBox="1"/>
          <p:nvPr/>
        </p:nvSpPr>
        <p:spPr>
          <a:xfrm>
            <a:off x="5059680" y="2763520"/>
            <a:ext cx="590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b) 250</a:t>
            </a:r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cm</a:t>
            </a:r>
            <a:r>
              <a:rPr lang="en-US" sz="40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        dm</a:t>
            </a:r>
            <a:r>
              <a:rPr lang="en-US" sz="40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83463F-CFCF-5751-9756-EC20B67B63BB}"/>
              </a:ext>
            </a:extLst>
          </p:cNvPr>
          <p:cNvSpPr/>
          <p:nvPr/>
        </p:nvSpPr>
        <p:spPr>
          <a:xfrm>
            <a:off x="4074160" y="1483360"/>
            <a:ext cx="1188720" cy="61976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8F1A49-E221-7AE2-423E-22F3C4B526A3}"/>
              </a:ext>
            </a:extLst>
          </p:cNvPr>
          <p:cNvSpPr/>
          <p:nvPr/>
        </p:nvSpPr>
        <p:spPr>
          <a:xfrm>
            <a:off x="8077200" y="2753360"/>
            <a:ext cx="1097280" cy="61976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9ACD0A-9894-0CE8-2359-85489413A007}"/>
              </a:ext>
            </a:extLst>
          </p:cNvPr>
          <p:cNvSpPr/>
          <p:nvPr/>
        </p:nvSpPr>
        <p:spPr>
          <a:xfrm>
            <a:off x="4074160" y="1493520"/>
            <a:ext cx="1188720" cy="61976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3900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01F064-029E-1C97-AD83-8C69ED78AEB0}"/>
              </a:ext>
            </a:extLst>
          </p:cNvPr>
          <p:cNvSpPr/>
          <p:nvPr/>
        </p:nvSpPr>
        <p:spPr>
          <a:xfrm>
            <a:off x="8006080" y="2763520"/>
            <a:ext cx="1188720" cy="61976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0,25</a:t>
            </a:r>
          </a:p>
        </p:txBody>
      </p:sp>
    </p:spTree>
    <p:extLst>
      <p:ext uri="{BB962C8B-B14F-4D97-AF65-F5344CB8AC3E}">
        <p14:creationId xmlns:p14="http://schemas.microsoft.com/office/powerpoint/2010/main" val="711297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6">
            <a:extLst>
              <a:ext uri="{FF2B5EF4-FFF2-40B4-BE49-F238E27FC236}">
                <a16:creationId xmlns:a16="http://schemas.microsoft.com/office/drawing/2014/main" id="{C717E681-E930-FD4E-B30C-B8FF080ED4FB}"/>
              </a:ext>
            </a:extLst>
          </p:cNvPr>
          <p:cNvGrpSpPr/>
          <p:nvPr/>
        </p:nvGrpSpPr>
        <p:grpSpPr>
          <a:xfrm>
            <a:off x="938867" y="235108"/>
            <a:ext cx="869613" cy="890794"/>
            <a:chOff x="1902445" y="3202395"/>
            <a:chExt cx="849086" cy="849086"/>
          </a:xfrm>
        </p:grpSpPr>
        <p:sp>
          <p:nvSpPr>
            <p:cNvPr id="12" name="矩形: 圆角 17">
              <a:extLst>
                <a:ext uri="{FF2B5EF4-FFF2-40B4-BE49-F238E27FC236}">
                  <a16:creationId xmlns:a16="http://schemas.microsoft.com/office/drawing/2014/main" id="{FA42F14C-7269-E742-B9CA-BD822C1D73C2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=""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Medium"/>
                <a:cs typeface="+mn-cs"/>
              </a:endParaRPr>
            </a:p>
          </p:txBody>
        </p:sp>
        <p:sp>
          <p:nvSpPr>
            <p:cNvPr id="13" name="矩形: 圆角 18">
              <a:extLst>
                <a:ext uri="{FF2B5EF4-FFF2-40B4-BE49-F238E27FC236}">
                  <a16:creationId xmlns:a16="http://schemas.microsoft.com/office/drawing/2014/main" id="{D35AE57A-8C90-BF4E-A5E0-F3929ACDC00E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=""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字魂131号-酷乐潮玩体" panose="00000500000000000000" pitchFamily="2" charset="-122"/>
                  <a:ea typeface="字魂131号-酷乐潮玩体" panose="00000500000000000000" pitchFamily="2" charset="-122"/>
                  <a:cs typeface="+mn-cs"/>
                </a:rPr>
                <a:t>3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</a:endParaRP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026951E-01BC-F940-9E26-CEF21BE97D78}"/>
              </a:ext>
            </a:extLst>
          </p:cNvPr>
          <p:cNvSpPr/>
          <p:nvPr/>
        </p:nvSpPr>
        <p:spPr>
          <a:xfrm>
            <a:off x="2052320" y="235108"/>
            <a:ext cx="8676640" cy="1278732"/>
          </a:xfrm>
          <a:prstGeom prst="roundRect">
            <a:avLst/>
          </a:prstGeom>
          <a:solidFill>
            <a:srgbClr val="FAE9EF"/>
          </a:solidFill>
          <a:ln w="57150">
            <a:solidFill>
              <a:srgbClr val="F26D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số đo thể tích phù hợp với mỗi đồ vật dưới đây.</a:t>
            </a:r>
            <a:endParaRPr kumimoji="0" lang="en-VN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5F192C-ADD4-2D9A-200C-7808BE19E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55" y="1962467"/>
            <a:ext cx="9315450" cy="370522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52A715-1E60-B882-D9DB-85CD02AA3358}"/>
              </a:ext>
            </a:extLst>
          </p:cNvPr>
          <p:cNvCxnSpPr/>
          <p:nvPr/>
        </p:nvCxnSpPr>
        <p:spPr>
          <a:xfrm>
            <a:off x="3271520" y="4439920"/>
            <a:ext cx="2661920" cy="3657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B5A345-5C3E-BA9D-31C1-219F520D2BEA}"/>
              </a:ext>
            </a:extLst>
          </p:cNvPr>
          <p:cNvCxnSpPr>
            <a:cxnSpLocks/>
          </p:cNvCxnSpPr>
          <p:nvPr/>
        </p:nvCxnSpPr>
        <p:spPr>
          <a:xfrm flipH="1">
            <a:off x="2692400" y="3931920"/>
            <a:ext cx="3129280" cy="863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8FE18C7-BE39-AA1D-35BE-9B47388469C5}"/>
              </a:ext>
            </a:extLst>
          </p:cNvPr>
          <p:cNvCxnSpPr>
            <a:cxnSpLocks/>
          </p:cNvCxnSpPr>
          <p:nvPr/>
        </p:nvCxnSpPr>
        <p:spPr>
          <a:xfrm>
            <a:off x="9225280" y="4023360"/>
            <a:ext cx="0" cy="822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213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6">
            <a:extLst>
              <a:ext uri="{FF2B5EF4-FFF2-40B4-BE49-F238E27FC236}">
                <a16:creationId xmlns:a16="http://schemas.microsoft.com/office/drawing/2014/main" id="{C717E681-E930-FD4E-B30C-B8FF080ED4FB}"/>
              </a:ext>
            </a:extLst>
          </p:cNvPr>
          <p:cNvGrpSpPr/>
          <p:nvPr/>
        </p:nvGrpSpPr>
        <p:grpSpPr>
          <a:xfrm>
            <a:off x="938867" y="235108"/>
            <a:ext cx="869613" cy="890794"/>
            <a:chOff x="1902445" y="3202395"/>
            <a:chExt cx="849086" cy="849086"/>
          </a:xfrm>
        </p:grpSpPr>
        <p:sp>
          <p:nvSpPr>
            <p:cNvPr id="12" name="矩形: 圆角 17">
              <a:extLst>
                <a:ext uri="{FF2B5EF4-FFF2-40B4-BE49-F238E27FC236}">
                  <a16:creationId xmlns:a16="http://schemas.microsoft.com/office/drawing/2014/main" id="{FA42F14C-7269-E742-B9CA-BD822C1D73C2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=""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Medium"/>
                <a:cs typeface="+mn-cs"/>
              </a:endParaRPr>
            </a:p>
          </p:txBody>
        </p:sp>
        <p:sp>
          <p:nvSpPr>
            <p:cNvPr id="13" name="矩形: 圆角 18">
              <a:extLst>
                <a:ext uri="{FF2B5EF4-FFF2-40B4-BE49-F238E27FC236}">
                  <a16:creationId xmlns:a16="http://schemas.microsoft.com/office/drawing/2014/main" id="{D35AE57A-8C90-BF4E-A5E0-F3929ACDC00E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=""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字魂131号-酷乐潮玩体" panose="00000500000000000000" pitchFamily="2" charset="-122"/>
                  <a:ea typeface="字魂131号-酷乐潮玩体" panose="00000500000000000000" pitchFamily="2" charset="-122"/>
                  <a:cs typeface="+mn-cs"/>
                </a:rPr>
                <a:t>3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</a:endParaRP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026951E-01BC-F940-9E26-CEF21BE97D78}"/>
              </a:ext>
            </a:extLst>
          </p:cNvPr>
          <p:cNvSpPr/>
          <p:nvPr/>
        </p:nvSpPr>
        <p:spPr>
          <a:xfrm>
            <a:off x="2052320" y="235108"/>
            <a:ext cx="8676640" cy="1278732"/>
          </a:xfrm>
          <a:prstGeom prst="roundRect">
            <a:avLst/>
          </a:prstGeom>
          <a:solidFill>
            <a:srgbClr val="FAE9EF"/>
          </a:solidFill>
          <a:ln w="57150">
            <a:solidFill>
              <a:srgbClr val="F26D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dùng hai chai nước có thể tích là 0,5 </a:t>
            </a: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để đổ đầy nước vào các ô làm đá, mỗi ô có thể tích 8 cm</a:t>
            </a:r>
            <a:r>
              <a:rPr lang="vi-VN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Hỏi Rô-bốt có thể đổ đầy được nhiều nhất bao nhiêu ô? Biết 1 </a:t>
            </a: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= 1 dm</a:t>
            </a:r>
            <a:r>
              <a:rPr lang="vi-VN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0FEC4-3993-17A8-BCC2-791478533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330" y="2127885"/>
            <a:ext cx="3314700" cy="3333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68E613-823E-B8CA-19F9-B9CAA5DD44C8}"/>
              </a:ext>
            </a:extLst>
          </p:cNvPr>
          <p:cNvSpPr txBox="1"/>
          <p:nvPr/>
        </p:nvSpPr>
        <p:spPr>
          <a:xfrm>
            <a:off x="1442720" y="2174240"/>
            <a:ext cx="6096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giải:</a:t>
            </a:r>
            <a:endParaRPr lang="vi-VN" sz="28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Tổng số nước ở 2 chai là: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0,5 + 0,5 = 1 (</a:t>
            </a:r>
            <a:r>
              <a:rPr lang="vi-VN" sz="28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Đổi: 1 </a:t>
            </a:r>
            <a:r>
              <a:rPr lang="vi-VN" sz="28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1 dm</a:t>
            </a:r>
            <a:r>
              <a:rPr lang="vi-VN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1 000 cm</a:t>
            </a:r>
            <a:r>
              <a:rPr lang="vi-VN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28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 có thể đổ đầy được nhiều nhất số ô là: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1 000 : 8 = 125 (ô)</a:t>
            </a:r>
          </a:p>
          <a:p>
            <a:pPr algn="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125 ô làm đá.</a:t>
            </a:r>
          </a:p>
        </p:txBody>
      </p:sp>
    </p:spTree>
    <p:extLst>
      <p:ext uri="{BB962C8B-B14F-4D97-AF65-F5344CB8AC3E}">
        <p14:creationId xmlns:p14="http://schemas.microsoft.com/office/powerpoint/2010/main" val="80576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3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3"/>
          <a:stretch/>
        </p:blipFill>
        <p:spPr>
          <a:xfrm>
            <a:off x="-17527" y="62892"/>
            <a:ext cx="4069174" cy="29851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149067" y="-365"/>
            <a:ext cx="3042933" cy="28887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9946" y="1096277"/>
            <a:ext cx="8740709" cy="48191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9" y="2336662"/>
            <a:ext cx="4951644" cy="435632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4630318"/>
            <a:ext cx="12192000" cy="2256061"/>
            <a:chOff x="0" y="4332156"/>
            <a:chExt cx="12292858" cy="255422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0586025-0038-5B4F-A1CD-56059CEAD1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860" y="2990693"/>
            <a:ext cx="11918713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27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84712519"/>
</p:tagLst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Cambria</vt:lpstr>
      <vt:lpstr>等线</vt:lpstr>
      <vt:lpstr>字魂131号-酷乐潮玩体</vt:lpstr>
      <vt:lpstr>思源黑体 CN</vt:lpstr>
      <vt:lpstr>思源黑体 CN Bold</vt:lpstr>
      <vt:lpstr>思源黑体 CN Medium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10NA</dc:title>
  <dc:subject>10NA</dc:subject>
  <dc:creator/>
  <cp:keywords>10NA</cp:keywords>
  <dc:description>10NA</dc:description>
  <cp:lastModifiedBy/>
  <cp:revision>1</cp:revision>
  <dcterms:created xsi:type="dcterms:W3CDTF">2022-03-07T11:00:09Z</dcterms:created>
  <dcterms:modified xsi:type="dcterms:W3CDTF">2025-02-16T12:11:17Z</dcterms:modified>
  <cp:category>10NA</cp:category>
  <cp:version>10NA</cp:version>
</cp:coreProperties>
</file>