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0"/>
  </p:notesMasterIdLst>
  <p:sldIdLst>
    <p:sldId id="276" r:id="rId3"/>
    <p:sldId id="329" r:id="rId4"/>
    <p:sldId id="272" r:id="rId5"/>
    <p:sldId id="301" r:id="rId6"/>
    <p:sldId id="302" r:id="rId7"/>
    <p:sldId id="303" r:id="rId8"/>
    <p:sldId id="316" r:id="rId9"/>
    <p:sldId id="317" r:id="rId10"/>
    <p:sldId id="318" r:id="rId11"/>
    <p:sldId id="319" r:id="rId12"/>
    <p:sldId id="320" r:id="rId13"/>
    <p:sldId id="304" r:id="rId14"/>
    <p:sldId id="305" r:id="rId15"/>
    <p:sldId id="306" r:id="rId16"/>
    <p:sldId id="307" r:id="rId17"/>
    <p:sldId id="308" r:id="rId18"/>
    <p:sldId id="321" r:id="rId19"/>
    <p:sldId id="309" r:id="rId20"/>
    <p:sldId id="310" r:id="rId21"/>
    <p:sldId id="311" r:id="rId22"/>
    <p:sldId id="312" r:id="rId23"/>
    <p:sldId id="322" r:id="rId24"/>
    <p:sldId id="313" r:id="rId25"/>
    <p:sldId id="314" r:id="rId26"/>
    <p:sldId id="315" r:id="rId27"/>
    <p:sldId id="265" r:id="rId28"/>
    <p:sldId id="330" r:id="rId29"/>
  </p:sldIdLst>
  <p:sldSz cx="12192000" cy="6858000"/>
  <p:notesSz cx="6858000" cy="9144000"/>
  <p:embeddedFontLst>
    <p:embeddedFont>
      <p:font typeface="Sigmar One" panose="020B0604020202020204" charset="0"/>
      <p:regular r:id="rId31"/>
    </p:embeddedFont>
    <p:embeddedFont>
      <p:font typeface="Nunito Black" panose="020B0604020202020204" charset="0"/>
      <p:bold r:id="rId32"/>
      <p:boldItalic r:id="rId33"/>
    </p:embeddedFont>
    <p:embeddedFont>
      <p:font typeface="Great Vibes" panose="020B0604020202020204" charset="0"/>
      <p:regular r:id="rId34"/>
    </p:embeddedFont>
    <p:embeddedFont>
      <p:font typeface="Calibri" panose="020F0502020204030204" pitchFamily="34" charset="0"/>
      <p:regular r:id="rId35"/>
      <p:bold r:id="rId36"/>
      <p:italic r:id="rId37"/>
      <p:boldItalic r:id="rId38"/>
    </p:embeddedFont>
    <p:embeddedFont>
      <p:font typeface="微软雅黑" panose="020B0503020204020204" pitchFamily="34" charset="-122"/>
      <p:regular r:id="rId39"/>
      <p:bold r:id="rId40"/>
    </p:embeddedFont>
    <p:embeddedFont>
      <p:font typeface="Tahoma" panose="020B0604030504040204" pitchFamily="34" charset="0"/>
      <p:regular r:id="rId41"/>
      <p:bold r:id="rId42"/>
    </p:embeddedFont>
    <p:embeddedFont>
      <p:font typeface="Open Sans" panose="020B0604020202020204" charset="0"/>
      <p:regular r:id="rId43"/>
      <p:bold r:id="rId44"/>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2151"/>
    <a:srgbClr val="ED1FC1"/>
    <a:srgbClr val="00FF00"/>
    <a:srgbClr val="FFCCFF"/>
    <a:srgbClr val="5DFD8F"/>
    <a:srgbClr val="62F8DF"/>
    <a:srgbClr val="60FA72"/>
    <a:srgbClr val="FF99FF"/>
    <a:srgbClr val="5ACDFF"/>
    <a:srgbClr val="CDA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720" y="36"/>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E1EE3-8DB3-4D2E-A900-C0387213D993}" type="datetimeFigureOut">
              <a:rPr lang="en-US" smtClean="0"/>
              <a:t>12/16/2025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3F3D2-E035-4385-88C2-E72D2DDD5B7E}" type="slidenum">
              <a:rPr lang="en-US" smtClean="0"/>
              <a:t>‹#›</a:t>
            </a:fld>
            <a:endParaRPr lang="en-US"/>
          </a:p>
        </p:txBody>
      </p:sp>
    </p:spTree>
    <p:extLst>
      <p:ext uri="{BB962C8B-B14F-4D97-AF65-F5344CB8AC3E}">
        <p14:creationId xmlns:p14="http://schemas.microsoft.com/office/powerpoint/2010/main" val="51267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88358150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78235403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93549616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页脚占位符 5"/>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7" name="灯片编号占位符 6"/>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54596283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8" name="页脚占位符 7"/>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9" name="灯片编号占位符 8"/>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11" name="矩形 10"/>
          <p:cNvSpPr/>
          <p:nvPr userDrawn="1"/>
        </p:nvSpPr>
        <p:spPr>
          <a:xfrm>
            <a:off x="8472185" y="4439041"/>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228170804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72488482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页脚占位符 5"/>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7" name="灯片编号占位符 6"/>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0778927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页脚占位符 5"/>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7" name="灯片编号占位符 6"/>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5832389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338909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5532105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13848833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75AF3-A322-416E-99D7-29F5A7799ECC}"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2025/12/16</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3" name="页脚占位符 2"/>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4" name="灯片编号占位符 3"/>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B49C96-558A-49EC-AD52-79C3D5970B3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64274357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568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9057" y="381000"/>
            <a:ext cx="11319543" cy="617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7"/>
          <p:cNvPicPr>
            <a:picLocks noChangeAspect="1"/>
          </p:cNvPicPr>
          <p:nvPr/>
        </p:nvPicPr>
        <p:blipFill>
          <a:blip r:embed="rId2"/>
          <a:srcRect/>
          <a:stretch>
            <a:fillRect/>
          </a:stretch>
        </p:blipFill>
        <p:spPr>
          <a:xfrm>
            <a:off x="10199249" y="1"/>
            <a:ext cx="1914263" cy="1916659"/>
          </a:xfrm>
          <a:prstGeom prst="rect">
            <a:avLst/>
          </a:prstGeom>
        </p:spPr>
      </p:pic>
      <p:pic>
        <p:nvPicPr>
          <p:cNvPr id="8" name="Picture 8"/>
          <p:cNvPicPr>
            <a:picLocks noChangeAspect="1"/>
          </p:cNvPicPr>
          <p:nvPr/>
        </p:nvPicPr>
        <p:blipFill>
          <a:blip r:embed="rId3"/>
          <a:srcRect/>
          <a:stretch>
            <a:fillRect/>
          </a:stretch>
        </p:blipFill>
        <p:spPr>
          <a:xfrm>
            <a:off x="9945330" y="4143160"/>
            <a:ext cx="2168181" cy="2620159"/>
          </a:xfrm>
          <a:prstGeom prst="rect">
            <a:avLst/>
          </a:prstGeom>
        </p:spPr>
      </p:pic>
      <p:pic>
        <p:nvPicPr>
          <p:cNvPr id="10" name="Picture 10"/>
          <p:cNvPicPr>
            <a:picLocks noChangeAspect="1"/>
          </p:cNvPicPr>
          <p:nvPr/>
        </p:nvPicPr>
        <p:blipFill>
          <a:blip r:embed="rId4"/>
          <a:srcRect/>
          <a:stretch>
            <a:fillRect/>
          </a:stretch>
        </p:blipFill>
        <p:spPr>
          <a:xfrm>
            <a:off x="0" y="0"/>
            <a:ext cx="2188102" cy="2486480"/>
          </a:xfrm>
          <a:prstGeom prst="rect">
            <a:avLst/>
          </a:prstGeom>
        </p:spPr>
      </p:pic>
      <p:sp>
        <p:nvSpPr>
          <p:cNvPr id="11" name="TextBox 11"/>
          <p:cNvSpPr txBox="1"/>
          <p:nvPr/>
        </p:nvSpPr>
        <p:spPr>
          <a:xfrm>
            <a:off x="2150087" y="837723"/>
            <a:ext cx="9112935" cy="1654299"/>
          </a:xfrm>
          <a:prstGeom prst="rect">
            <a:avLst/>
          </a:prstGeom>
        </p:spPr>
        <p:txBody>
          <a:bodyPr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3950" b="0" i="0" u="none" strike="noStrike" kern="1200" cap="none" spc="-39" normalizeH="0" baseline="0" noProof="0" dirty="0" err="1">
                <a:ln>
                  <a:noFill/>
                </a:ln>
                <a:solidFill>
                  <a:srgbClr val="00B050"/>
                </a:solidFill>
                <a:effectLst/>
                <a:uLnTx/>
                <a:uFillTx/>
                <a:latin typeface="Repo Black"/>
                <a:ea typeface="+mn-ea"/>
                <a:cs typeface="+mn-cs"/>
              </a:rPr>
              <a:t>Thứ</a:t>
            </a:r>
            <a:r>
              <a:rPr kumimoji="0" lang="en-US" sz="3950" b="0" i="0" u="none" strike="noStrike" kern="1200" cap="none" spc="-39" normalizeH="0" baseline="0" noProof="0" dirty="0">
                <a:ln>
                  <a:noFill/>
                </a:ln>
                <a:solidFill>
                  <a:srgbClr val="00B050"/>
                </a:solidFill>
                <a:effectLst/>
                <a:uLnTx/>
                <a:uFillTx/>
                <a:latin typeface="Repo Black"/>
                <a:ea typeface="+mn-ea"/>
                <a:cs typeface="+mn-cs"/>
              </a:rPr>
              <a:t> t</a:t>
            </a:r>
            <a:r>
              <a:rPr lang="en-US" sz="3950" spc="-39" dirty="0">
                <a:solidFill>
                  <a:srgbClr val="00B050"/>
                </a:solidFill>
                <a:latin typeface="Repo Black"/>
              </a:rPr>
              <a:t>ư</a:t>
            </a:r>
            <a:r>
              <a:rPr lang="vi-VN" sz="3950" spc="-39" dirty="0">
                <a:solidFill>
                  <a:srgbClr val="00B050"/>
                </a:solidFill>
                <a:latin typeface="Repo Black"/>
              </a:rPr>
              <a:t> </a:t>
            </a:r>
            <a:r>
              <a:rPr kumimoji="0" lang="en-US" sz="3950" b="0" i="0" u="none" strike="noStrike" kern="1200" cap="none" spc="-39" normalizeH="0" baseline="0" noProof="0" dirty="0" err="1">
                <a:ln>
                  <a:noFill/>
                </a:ln>
                <a:solidFill>
                  <a:srgbClr val="00B050"/>
                </a:solidFill>
                <a:effectLst/>
                <a:uLnTx/>
                <a:uFillTx/>
                <a:latin typeface="Repo Black"/>
                <a:ea typeface="+mn-ea"/>
                <a:cs typeface="+mn-cs"/>
              </a:rPr>
              <a:t>ngày</a:t>
            </a:r>
            <a:r>
              <a:rPr lang="en-US" sz="3950" spc="-39" dirty="0">
                <a:solidFill>
                  <a:srgbClr val="00B050"/>
                </a:solidFill>
                <a:latin typeface="Repo Black"/>
              </a:rPr>
              <a:t> </a:t>
            </a:r>
            <a:r>
              <a:rPr lang="en-US" sz="3950" spc="-39" dirty="0" smtClean="0">
                <a:solidFill>
                  <a:srgbClr val="00B050"/>
                </a:solidFill>
                <a:latin typeface="Repo Black"/>
              </a:rPr>
              <a:t>16</a:t>
            </a:r>
            <a:r>
              <a:rPr kumimoji="0" lang="en-US" sz="3950" b="0" i="0" u="none" strike="noStrike" kern="1200" cap="none" spc="-39" normalizeH="0" baseline="0" noProof="0" dirty="0" smtClean="0">
                <a:ln>
                  <a:noFill/>
                </a:ln>
                <a:solidFill>
                  <a:srgbClr val="00B050"/>
                </a:solidFill>
                <a:effectLst/>
                <a:uLnTx/>
                <a:uFillTx/>
                <a:latin typeface="Repo Black"/>
                <a:ea typeface="+mn-ea"/>
                <a:cs typeface="+mn-cs"/>
              </a:rPr>
              <a:t> </a:t>
            </a:r>
            <a:r>
              <a:rPr kumimoji="0" lang="en-US" sz="3950" b="0" i="0" u="none" strike="noStrike" kern="1200" cap="none" spc="-39" normalizeH="0" baseline="0" noProof="0" dirty="0" err="1">
                <a:ln>
                  <a:noFill/>
                </a:ln>
                <a:solidFill>
                  <a:srgbClr val="00B050"/>
                </a:solidFill>
                <a:effectLst/>
                <a:uLnTx/>
                <a:uFillTx/>
                <a:latin typeface="Repo Black"/>
                <a:ea typeface="+mn-ea"/>
                <a:cs typeface="+mn-cs"/>
              </a:rPr>
              <a:t>tháng</a:t>
            </a:r>
            <a:r>
              <a:rPr lang="en-US" sz="3950" spc="-39" dirty="0">
                <a:solidFill>
                  <a:srgbClr val="00B050"/>
                </a:solidFill>
                <a:latin typeface="Repo Black"/>
              </a:rPr>
              <a:t> 12</a:t>
            </a:r>
            <a:r>
              <a:rPr kumimoji="0" lang="en-US" sz="3950" b="0" i="0" u="none" strike="noStrike" kern="1200" cap="none" spc="-39" normalizeH="0" baseline="0" noProof="0" dirty="0">
                <a:ln>
                  <a:noFill/>
                </a:ln>
                <a:solidFill>
                  <a:srgbClr val="00B050"/>
                </a:solidFill>
                <a:effectLst/>
                <a:uLnTx/>
                <a:uFillTx/>
                <a:latin typeface="Repo Black"/>
                <a:ea typeface="+mn-ea"/>
                <a:cs typeface="+mn-cs"/>
              </a:rPr>
              <a:t> </a:t>
            </a:r>
            <a:r>
              <a:rPr kumimoji="0" lang="en-US" sz="3950" b="0" i="0" u="none" strike="noStrike" kern="1200" cap="none" spc="-39" normalizeH="0" baseline="0" noProof="0" dirty="0" err="1">
                <a:ln>
                  <a:noFill/>
                </a:ln>
                <a:solidFill>
                  <a:srgbClr val="00B050"/>
                </a:solidFill>
                <a:effectLst/>
                <a:uLnTx/>
                <a:uFillTx/>
                <a:latin typeface="Repo Black"/>
                <a:ea typeface="+mn-ea"/>
                <a:cs typeface="+mn-cs"/>
              </a:rPr>
              <a:t>năm</a:t>
            </a:r>
            <a:r>
              <a:rPr kumimoji="0" lang="en-US" sz="3950" b="0" i="0" u="none" strike="noStrike" kern="1200" cap="none" spc="-39" normalizeH="0" baseline="0" noProof="0" dirty="0">
                <a:ln>
                  <a:noFill/>
                </a:ln>
                <a:solidFill>
                  <a:srgbClr val="00B050"/>
                </a:solidFill>
                <a:effectLst/>
                <a:uLnTx/>
                <a:uFillTx/>
                <a:latin typeface="Repo Black"/>
                <a:ea typeface="+mn-ea"/>
                <a:cs typeface="+mn-cs"/>
              </a:rPr>
              <a:t> 2025</a:t>
            </a:r>
          </a:p>
          <a:p>
            <a:pPr marL="0" marR="0" lvl="0" indent="0" algn="l" defTabSz="609539" rtl="0" eaLnBrk="1" fontAlgn="auto" latinLnBrk="0" hangingPunct="1">
              <a:lnSpc>
                <a:spcPts val="4346"/>
              </a:lnSpc>
              <a:spcBef>
                <a:spcPts val="0"/>
              </a:spcBef>
              <a:spcAft>
                <a:spcPts val="0"/>
              </a:spcAft>
              <a:buClrTx/>
              <a:buSzTx/>
              <a:buFontTx/>
              <a:buNone/>
              <a:tabLst/>
              <a:defRPr/>
            </a:pPr>
            <a:endParaRPr kumimoji="0" lang="en-US" sz="3950" b="0" i="0" u="none" strike="noStrike" kern="1200" cap="none" spc="-39" normalizeH="0" baseline="0" noProof="0" dirty="0">
              <a:ln>
                <a:noFill/>
              </a:ln>
              <a:solidFill>
                <a:srgbClr val="FFFFFF"/>
              </a:solidFill>
              <a:effectLst/>
              <a:uLnTx/>
              <a:uFillTx/>
              <a:latin typeface="Repo Black"/>
              <a:ea typeface="+mn-ea"/>
              <a:cs typeface="+mn-cs"/>
            </a:endParaRPr>
          </a:p>
          <a:p>
            <a:pPr marL="0" marR="0" lvl="0" indent="0" algn="l" defTabSz="609539" rtl="0" eaLnBrk="1" fontAlgn="auto" latinLnBrk="0" hangingPunct="1">
              <a:lnSpc>
                <a:spcPts val="4346"/>
              </a:lnSpc>
              <a:spcBef>
                <a:spcPts val="0"/>
              </a:spcBef>
              <a:spcAft>
                <a:spcPts val="0"/>
              </a:spcAft>
              <a:buClrTx/>
              <a:buSzTx/>
              <a:buFontTx/>
              <a:buNone/>
              <a:tabLst/>
              <a:defRPr/>
            </a:pPr>
            <a:endParaRPr kumimoji="0" lang="en-US" sz="3950" b="0" i="0" u="none" strike="noStrike" kern="1200" cap="none" spc="-39" normalizeH="0" baseline="0" noProof="0" dirty="0">
              <a:ln>
                <a:noFill/>
              </a:ln>
              <a:solidFill>
                <a:srgbClr val="FFFFFF"/>
              </a:solidFill>
              <a:effectLst/>
              <a:uLnTx/>
              <a:uFillTx/>
              <a:latin typeface="Repo Black"/>
              <a:ea typeface="+mn-ea"/>
              <a:cs typeface="+mn-cs"/>
            </a:endParaRPr>
          </a:p>
        </p:txBody>
      </p:sp>
      <p:grpSp>
        <p:nvGrpSpPr>
          <p:cNvPr id="12" name="Group 5">
            <a:extLst>
              <a:ext uri="{FF2B5EF4-FFF2-40B4-BE49-F238E27FC236}">
                <a16:creationId xmlns:a16="http://schemas.microsoft.com/office/drawing/2014/main" id="{7DCD9EE2-D3CF-5F0C-3A62-85D9A3009B07}"/>
              </a:ext>
            </a:extLst>
          </p:cNvPr>
          <p:cNvGrpSpPr>
            <a:grpSpLocks noChangeAspect="1"/>
          </p:cNvGrpSpPr>
          <p:nvPr/>
        </p:nvGrpSpPr>
        <p:grpSpPr>
          <a:xfrm>
            <a:off x="613102" y="838200"/>
            <a:ext cx="961898" cy="961895"/>
            <a:chOff x="0" y="0"/>
            <a:chExt cx="6350000" cy="6349975"/>
          </a:xfrm>
        </p:grpSpPr>
        <p:sp>
          <p:nvSpPr>
            <p:cNvPr id="13" name="Freeform 6">
              <a:extLst>
                <a:ext uri="{FF2B5EF4-FFF2-40B4-BE49-F238E27FC236}">
                  <a16:creationId xmlns:a16="http://schemas.microsoft.com/office/drawing/2014/main" id="{57C590DC-9CD3-5B2D-A801-9B375C066AF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sp>
      </p:grpSp>
      <p:pic>
        <p:nvPicPr>
          <p:cNvPr id="6" name="Picture 5"/>
          <p:cNvPicPr>
            <a:picLocks noChangeAspect="1"/>
          </p:cNvPicPr>
          <p:nvPr/>
        </p:nvPicPr>
        <p:blipFill rotWithShape="1">
          <a:blip r:embed="rId6"/>
          <a:srcRect b="22064"/>
          <a:stretch/>
        </p:blipFill>
        <p:spPr>
          <a:xfrm>
            <a:off x="3348915" y="2408723"/>
            <a:ext cx="6049219" cy="1477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1"/>
          <p:cNvSpPr txBox="1"/>
          <p:nvPr/>
        </p:nvSpPr>
        <p:spPr>
          <a:xfrm>
            <a:off x="5017355" y="1738698"/>
            <a:ext cx="2421913" cy="644407"/>
          </a:xfrm>
          <a:prstGeom prst="rect">
            <a:avLst/>
          </a:prstGeom>
        </p:spPr>
        <p:txBody>
          <a:bodyPr wrap="square"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6000" b="1" i="0" u="none" strike="noStrike" kern="1200" cap="none" spc="-39" normalizeH="0" baseline="0" noProof="0" dirty="0" err="1">
                <a:ln>
                  <a:noFill/>
                </a:ln>
                <a:solidFill>
                  <a:srgbClr val="ED1FC1"/>
                </a:solidFill>
                <a:effectLst/>
                <a:uLnTx/>
                <a:uFillTx/>
                <a:latin typeface="Great Vibes" pitchFamily="2" charset="0"/>
                <a:ea typeface="+mn-ea"/>
                <a:cs typeface="+mn-cs"/>
              </a:rPr>
              <a:t>Đạo</a:t>
            </a:r>
            <a:r>
              <a:rPr kumimoji="0" lang="en-US" sz="6000" b="1" i="0" u="none" strike="noStrike" kern="1200" cap="none" spc="-39" normalizeH="0" baseline="0" noProof="0" dirty="0">
                <a:ln>
                  <a:noFill/>
                </a:ln>
                <a:solidFill>
                  <a:srgbClr val="ED1FC1"/>
                </a:solidFill>
                <a:effectLst/>
                <a:uLnTx/>
                <a:uFillTx/>
                <a:latin typeface="Great Vibes" pitchFamily="2" charset="0"/>
                <a:ea typeface="+mn-ea"/>
                <a:cs typeface="+mn-cs"/>
              </a:rPr>
              <a:t> </a:t>
            </a:r>
            <a:r>
              <a:rPr kumimoji="0" lang="en-US" sz="6000" b="1" i="0" u="none" strike="noStrike" kern="1200" cap="none" spc="-39" normalizeH="0" baseline="0" noProof="0" dirty="0" err="1">
                <a:ln>
                  <a:noFill/>
                </a:ln>
                <a:solidFill>
                  <a:srgbClr val="ED1FC1"/>
                </a:solidFill>
                <a:effectLst/>
                <a:uLnTx/>
                <a:uFillTx/>
                <a:latin typeface="Great Vibes" pitchFamily="2" charset="0"/>
                <a:ea typeface="+mn-ea"/>
                <a:cs typeface="+mn-cs"/>
              </a:rPr>
              <a:t>đức</a:t>
            </a:r>
            <a:endParaRPr kumimoji="0" lang="en-US" sz="6000" b="1" i="0" u="none" strike="noStrike" kern="1200" cap="none" spc="-39" normalizeH="0" baseline="0" noProof="0" dirty="0">
              <a:ln>
                <a:noFill/>
              </a:ln>
              <a:solidFill>
                <a:srgbClr val="ED1FC1"/>
              </a:solidFill>
              <a:effectLst/>
              <a:uLnTx/>
              <a:uFillTx/>
              <a:latin typeface="Great Vibes" pitchFamily="2" charset="0"/>
              <a:ea typeface="+mn-ea"/>
              <a:cs typeface="+mn-cs"/>
            </a:endParaRPr>
          </a:p>
        </p:txBody>
      </p:sp>
      <p:pic>
        <p:nvPicPr>
          <p:cNvPr id="1026" name="Picture 2" descr="Kho từ vựng về các bộ phận trên cơ thể bằng tiếng anh đầy đủ nhấ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0000" l="8000" r="90000">
                        <a14:foregroundMark x1="47167" y1="66571" x2="47167" y2="66571"/>
                        <a14:foregroundMark x1="47667" y1="64286" x2="47667" y2="64286"/>
                        <a14:foregroundMark x1="52833" y1="59143" x2="52833" y2="59143"/>
                        <a14:foregroundMark x1="21667" y1="60000" x2="21667" y2="60000"/>
                        <a14:foregroundMark x1="23667" y1="57143" x2="23667" y2="57143"/>
                        <a14:foregroundMark x1="24167" y1="56286" x2="24167" y2="56286"/>
                        <a14:foregroundMark x1="24167" y1="56286" x2="24167" y2="56286"/>
                        <a14:foregroundMark x1="18667" y1="55714" x2="18667" y2="55714"/>
                        <a14:foregroundMark x1="37833" y1="65143" x2="37833" y2="65143"/>
                        <a14:foregroundMark x1="23667" y1="44571" x2="23667" y2="44571"/>
                        <a14:foregroundMark x1="25833" y1="21143" x2="25833" y2="21143"/>
                        <a14:foregroundMark x1="25000" y1="8000" x2="25000" y2="8000"/>
                        <a14:foregroundMark x1="25000" y1="8000" x2="25000" y2="8000"/>
                        <a14:foregroundMark x1="25000" y1="8000" x2="25000" y2="8000"/>
                        <a14:foregroundMark x1="31833" y1="16857" x2="31833" y2="16857"/>
                        <a14:foregroundMark x1="34833" y1="22571" x2="34833" y2="22571"/>
                        <a14:foregroundMark x1="60000" y1="26286" x2="60000" y2="26286"/>
                        <a14:foregroundMark x1="66000" y1="23429" x2="66000" y2="23429"/>
                        <a14:foregroundMark x1="57833" y1="23429" x2="57833" y2="23429"/>
                        <a14:foregroundMark x1="57833" y1="23429" x2="57833" y2="23429"/>
                        <a14:foregroundMark x1="57833" y1="25429" x2="57833" y2="25429"/>
                        <a14:foregroundMark x1="57833" y1="25429" x2="57833" y2="25429"/>
                      </a14:backgroundRemoval>
                    </a14:imgEffect>
                  </a14:imgLayer>
                </a14:imgProps>
              </a:ext>
              <a:ext uri="{28A0092B-C50C-407E-A947-70E740481C1C}">
                <a14:useLocalDpi xmlns:a14="http://schemas.microsoft.com/office/drawing/2010/main" val="0"/>
              </a:ext>
            </a:extLst>
          </a:blip>
          <a:srcRect/>
          <a:stretch>
            <a:fillRect/>
          </a:stretch>
        </p:blipFill>
        <p:spPr bwMode="auto">
          <a:xfrm>
            <a:off x="-349007" y="4893158"/>
            <a:ext cx="3848014" cy="224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p:nvPr/>
        </p:nvSpPr>
        <p:spPr>
          <a:xfrm>
            <a:off x="3200400" y="4688849"/>
            <a:ext cx="6442418" cy="721351"/>
          </a:xfrm>
          <a:prstGeom prst="rect">
            <a:avLst/>
          </a:prstGeom>
        </p:spPr>
        <p:txBody>
          <a:bodyPr wrap="square"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8000" b="1" i="0" u="none" strike="noStrike" kern="1200" cap="none" spc="-39" normalizeH="0" baseline="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Bài</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5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Giữ</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lời</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hứa</a:t>
            </a:r>
            <a:endParaRPr kumimoji="0" lang="en-US" sz="8000" b="1" i="0" u="none" strike="noStrike" kern="1200" cap="none" spc="-39" normalizeH="0" baseline="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528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137"/>
            <a:ext cx="12191987" cy="6856718"/>
          </a:xfrm>
          <a:prstGeom prst="rect">
            <a:avLst/>
          </a:prstGeom>
        </p:spPr>
      </p:pic>
      <p:pic>
        <p:nvPicPr>
          <p:cNvPr id="5" name="Picture 4"/>
          <p:cNvPicPr>
            <a:picLocks noChangeAspect="1"/>
          </p:cNvPicPr>
          <p:nvPr/>
        </p:nvPicPr>
        <p:blipFill>
          <a:blip r:embed="rId3"/>
          <a:stretch>
            <a:fillRect/>
          </a:stretch>
        </p:blipFill>
        <p:spPr>
          <a:xfrm>
            <a:off x="1521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117" b="97765" l="0" r="100000"/>
                    </a14:imgEffect>
                  </a14:imgLayer>
                </a14:imgProps>
              </a:ext>
            </a:extLst>
          </a:blip>
          <a:stretch>
            <a:fillRect/>
          </a:stretch>
        </p:blipFill>
        <p:spPr>
          <a:xfrm>
            <a:off x="9144000" y="1981200"/>
            <a:ext cx="2178647" cy="1373161"/>
          </a:xfrm>
          <a:prstGeom prst="rect">
            <a:avLst/>
          </a:prstGeom>
        </p:spPr>
      </p:pic>
      <p:pic>
        <p:nvPicPr>
          <p:cNvPr id="4" name="Picture 3"/>
          <p:cNvPicPr>
            <a:picLocks noChangeAspect="1"/>
          </p:cNvPicPr>
          <p:nvPr/>
        </p:nvPicPr>
        <p:blipFill>
          <a:blip r:embed="rId6"/>
          <a:stretch>
            <a:fillRect/>
          </a:stretch>
        </p:blipFill>
        <p:spPr>
          <a:xfrm>
            <a:off x="3657600" y="2140527"/>
            <a:ext cx="4907473" cy="4462463"/>
          </a:xfrm>
          <a:prstGeom prst="rect">
            <a:avLst/>
          </a:prstGeom>
        </p:spPr>
      </p:pic>
    </p:spTree>
    <p:extLst>
      <p:ext uri="{BB962C8B-B14F-4D97-AF65-F5344CB8AC3E}">
        <p14:creationId xmlns:p14="http://schemas.microsoft.com/office/powerpoint/2010/main" val="24733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137"/>
            <a:ext cx="12191987" cy="6856718"/>
          </a:xfrm>
          <a:prstGeom prst="rect">
            <a:avLst/>
          </a:prstGeom>
        </p:spPr>
      </p:pic>
      <p:pic>
        <p:nvPicPr>
          <p:cNvPr id="5" name="Picture 4"/>
          <p:cNvPicPr>
            <a:picLocks noChangeAspect="1"/>
          </p:cNvPicPr>
          <p:nvPr/>
        </p:nvPicPr>
        <p:blipFill>
          <a:blip r:embed="rId3"/>
          <a:stretch>
            <a:fillRect/>
          </a:stretch>
        </p:blipFill>
        <p:spPr>
          <a:xfrm>
            <a:off x="1521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117" b="97765" l="0" r="100000"/>
                    </a14:imgEffect>
                  </a14:imgLayer>
                </a14:imgProps>
              </a:ext>
            </a:extLst>
          </a:blip>
          <a:stretch>
            <a:fillRect/>
          </a:stretch>
        </p:blipFill>
        <p:spPr>
          <a:xfrm>
            <a:off x="9220199" y="2133601"/>
            <a:ext cx="2331047" cy="1469216"/>
          </a:xfrm>
          <a:prstGeom prst="rect">
            <a:avLst/>
          </a:prstGeom>
        </p:spPr>
      </p:pic>
      <p:pic>
        <p:nvPicPr>
          <p:cNvPr id="2" name="Picture 1"/>
          <p:cNvPicPr>
            <a:picLocks noChangeAspect="1"/>
          </p:cNvPicPr>
          <p:nvPr/>
        </p:nvPicPr>
        <p:blipFill>
          <a:blip r:embed="rId6"/>
          <a:stretch>
            <a:fillRect/>
          </a:stretch>
        </p:blipFill>
        <p:spPr>
          <a:xfrm>
            <a:off x="3657600" y="2078818"/>
            <a:ext cx="3805237" cy="4423061"/>
          </a:xfrm>
          <a:prstGeom prst="rect">
            <a:avLst/>
          </a:prstGeom>
        </p:spPr>
      </p:pic>
    </p:spTree>
    <p:extLst>
      <p:ext uri="{BB962C8B-B14F-4D97-AF65-F5344CB8AC3E}">
        <p14:creationId xmlns:p14="http://schemas.microsoft.com/office/powerpoint/2010/main" val="233158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1521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Picture 10"/>
          <p:cNvPicPr>
            <a:picLocks noChangeAspect="1"/>
          </p:cNvPicPr>
          <p:nvPr/>
        </p:nvPicPr>
        <p:blipFill rotWithShape="1">
          <a:blip r:embed="rId4"/>
          <a:srcRect l="7134"/>
          <a:stretch/>
        </p:blipFill>
        <p:spPr>
          <a:xfrm>
            <a:off x="577094" y="1811698"/>
            <a:ext cx="2919419" cy="2591162"/>
          </a:xfrm>
          <a:prstGeom prst="rect">
            <a:avLst/>
          </a:prstGeom>
        </p:spPr>
      </p:pic>
      <p:pic>
        <p:nvPicPr>
          <p:cNvPr id="12" name="Picture 11"/>
          <p:cNvPicPr>
            <a:picLocks noChangeAspect="1"/>
          </p:cNvPicPr>
          <p:nvPr/>
        </p:nvPicPr>
        <p:blipFill rotWithShape="1">
          <a:blip r:embed="rId5"/>
          <a:srcRect r="6808"/>
          <a:stretch/>
        </p:blipFill>
        <p:spPr>
          <a:xfrm>
            <a:off x="3657600" y="1952277"/>
            <a:ext cx="2086281" cy="2495898"/>
          </a:xfrm>
          <a:prstGeom prst="rect">
            <a:avLst/>
          </a:prstGeom>
        </p:spPr>
      </p:pic>
      <p:pic>
        <p:nvPicPr>
          <p:cNvPr id="15" name="Picture 14"/>
          <p:cNvPicPr>
            <a:picLocks noChangeAspect="1"/>
          </p:cNvPicPr>
          <p:nvPr/>
        </p:nvPicPr>
        <p:blipFill rotWithShape="1">
          <a:blip r:embed="rId6"/>
          <a:srcRect l="14467" r="4467"/>
          <a:stretch/>
        </p:blipFill>
        <p:spPr>
          <a:xfrm>
            <a:off x="6477000" y="1859055"/>
            <a:ext cx="2895600" cy="2657475"/>
          </a:xfrm>
          <a:prstGeom prst="rect">
            <a:avLst/>
          </a:prstGeom>
        </p:spPr>
      </p:pic>
      <p:pic>
        <p:nvPicPr>
          <p:cNvPr id="16" name="Picture 15"/>
          <p:cNvPicPr>
            <a:picLocks noChangeAspect="1"/>
          </p:cNvPicPr>
          <p:nvPr/>
        </p:nvPicPr>
        <p:blipFill rotWithShape="1">
          <a:blip r:embed="rId7"/>
          <a:srcRect l="8306" r="10912"/>
          <a:stretch/>
        </p:blipFill>
        <p:spPr>
          <a:xfrm>
            <a:off x="9410700" y="2009775"/>
            <a:ext cx="2362200" cy="2714625"/>
          </a:xfrm>
          <a:prstGeom prst="rect">
            <a:avLst/>
          </a:prstGeom>
        </p:spPr>
      </p:pic>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1123712"/>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2000" b="1" dirty="0">
                <a:solidFill>
                  <a:srgbClr val="FF0000"/>
                </a:solidFill>
                <a:latin typeface="Open Sans" panose="020B0606030504020204" pitchFamily="34" charset="0"/>
              </a:rPr>
              <a:t>	</a:t>
            </a:r>
            <a:r>
              <a:rPr lang="vi-VN" sz="2000" b="1" dirty="0">
                <a:solidFill>
                  <a:srgbClr val="FF0000"/>
                </a:solidFill>
                <a:latin typeface="Open Sans" panose="020B0606030504020204" pitchFamily="34" charset="0"/>
              </a:rPr>
              <a:t>Em đồng tình với ý kiến của Tuấn, Kiên, Hà và không đồng tình với ý kiến của Nga vì chúng ta cần giữ lời hứa với tất cả mọi người xung quanh chứ không phải chỉ cần giữ lời hứa với người lớn.</a:t>
            </a:r>
            <a:endParaRPr lang="en-US" sz="2000" b="1" dirty="0">
              <a:solidFill>
                <a:srgbClr val="FF0000"/>
              </a:solidFill>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92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388203"/>
            <a:ext cx="7848600" cy="830997"/>
          </a:xfrm>
          <a:prstGeom prst="rect">
            <a:avLst/>
          </a:prstGeom>
        </p:spPr>
        <p:txBody>
          <a:bodyPr wrap="square">
            <a:spAutoFit/>
          </a:bodyPr>
          <a:lstStyle/>
          <a:p>
            <a:pPr lvl="0"/>
            <a:r>
              <a:rPr lang="vi-VN"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Bạn Minh là người biết giữ lời hứa, vì bạn đã nấu cơm giúp mẹ nên đã từ chối không đi đá cầu với các bạn.</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3581400" y="1476849"/>
            <a:ext cx="6096000" cy="3481431"/>
          </a:xfrm>
          <a:prstGeom prst="rect">
            <a:avLst/>
          </a:prstGeom>
          <a:ln>
            <a:noFill/>
          </a:ln>
          <a:effectLst>
            <a:softEdge rad="112500"/>
          </a:effectLst>
        </p:spPr>
      </p:pic>
      <p:grpSp>
        <p:nvGrpSpPr>
          <p:cNvPr id="17" name="Group 16"/>
          <p:cNvGrpSpPr/>
          <p:nvPr/>
        </p:nvGrpSpPr>
        <p:grpSpPr>
          <a:xfrm>
            <a:off x="9677400" y="1219200"/>
            <a:ext cx="2286000" cy="1066800"/>
            <a:chOff x="3025588" y="3361766"/>
            <a:chExt cx="2918012" cy="1828800"/>
          </a:xfrm>
          <a:solidFill>
            <a:srgbClr val="0DA33B"/>
          </a:solidFill>
        </p:grpSpPr>
        <p:sp>
          <p:nvSpPr>
            <p:cNvPr id="18" name="Cloud 17"/>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14ACF4B-1FD9-B39F-BC8C-4021E83304F3}"/>
                </a:ext>
              </a:extLst>
            </p:cNvPr>
            <p:cNvSpPr txBox="1"/>
            <p:nvPr/>
          </p:nvSpPr>
          <p:spPr>
            <a:xfrm>
              <a:off x="3434632" y="3704966"/>
              <a:ext cx="2186890" cy="1342617"/>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000" b="1" dirty="0" err="1">
                  <a:latin typeface="Nunito Black" panose="020B0604020202020204" charset="0"/>
                </a:rPr>
                <a:t>Hoạt</a:t>
              </a:r>
              <a:r>
                <a:rPr lang="en-US" sz="2000" b="1" dirty="0">
                  <a:latin typeface="Nunito Black" panose="020B0604020202020204" charset="0"/>
                </a:rPr>
                <a:t> </a:t>
              </a:r>
              <a:r>
                <a:rPr lang="en-US" sz="2000" b="1" dirty="0" err="1">
                  <a:latin typeface="Nunito Black" panose="020B0604020202020204" charset="0"/>
                </a:rPr>
                <a:t>động</a:t>
              </a:r>
              <a:r>
                <a:rPr lang="en-US" sz="2000" b="1" dirty="0">
                  <a:latin typeface="Nunito Black" panose="020B0604020202020204" charset="0"/>
                </a:rPr>
                <a:t> </a:t>
              </a:r>
              <a:r>
                <a:rPr lang="en-US" sz="2000" b="1" dirty="0" err="1">
                  <a:latin typeface="Nunito Black" panose="020B0604020202020204" charset="0"/>
                </a:rPr>
                <a:t>nhóm</a:t>
              </a:r>
              <a:r>
                <a:rPr lang="en-US" sz="2000" b="1" dirty="0">
                  <a:latin typeface="Nunito Black" panose="020B0604020202020204" charset="0"/>
                </a:rPr>
                <a:t> </a:t>
              </a:r>
              <a:endParaRPr kumimoji="0" lang="en-US" sz="20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3546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Bạn nữ chưa giữ đúng lời hứa, vì bạn đã hứa giữ thước cẩn thận nhưng vẫn làm gãy.</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4419600" y="1168013"/>
            <a:ext cx="4286434" cy="4069006"/>
          </a:xfrm>
          <a:prstGeom prst="rect">
            <a:avLst/>
          </a:prstGeom>
          <a:ln>
            <a:noFill/>
          </a:ln>
          <a:effectLst>
            <a:softEdge rad="112500"/>
          </a:effectLst>
        </p:spPr>
      </p:pic>
      <p:grpSp>
        <p:nvGrpSpPr>
          <p:cNvPr id="12" name="Group 11"/>
          <p:cNvGrpSpPr/>
          <p:nvPr/>
        </p:nvGrpSpPr>
        <p:grpSpPr>
          <a:xfrm>
            <a:off x="9677400" y="1219200"/>
            <a:ext cx="2286000" cy="1066800"/>
            <a:chOff x="3025588" y="3361766"/>
            <a:chExt cx="2918012" cy="1828800"/>
          </a:xfrm>
          <a:solidFill>
            <a:srgbClr val="0DA33B"/>
          </a:solidFill>
        </p:grpSpPr>
        <p:sp>
          <p:nvSpPr>
            <p:cNvPr id="15" name="Cloud 14"/>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4ACF4B-1FD9-B39F-BC8C-4021E83304F3}"/>
                </a:ext>
              </a:extLst>
            </p:cNvPr>
            <p:cNvSpPr txBox="1"/>
            <p:nvPr/>
          </p:nvSpPr>
          <p:spPr>
            <a:xfrm>
              <a:off x="3434632" y="3704966"/>
              <a:ext cx="2186890" cy="1342617"/>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000" b="1" dirty="0" err="1">
                  <a:latin typeface="Nunito Black" panose="020B0604020202020204" charset="0"/>
                </a:rPr>
                <a:t>Hoạt</a:t>
              </a:r>
              <a:r>
                <a:rPr lang="en-US" sz="2000" b="1" dirty="0">
                  <a:latin typeface="Nunito Black" panose="020B0604020202020204" charset="0"/>
                </a:rPr>
                <a:t> </a:t>
              </a:r>
              <a:r>
                <a:rPr lang="en-US" sz="2000" b="1" dirty="0" err="1">
                  <a:latin typeface="Nunito Black" panose="020B0604020202020204" charset="0"/>
                </a:rPr>
                <a:t>động</a:t>
              </a:r>
              <a:r>
                <a:rPr lang="en-US" sz="2000" b="1" dirty="0">
                  <a:latin typeface="Nunito Black" panose="020B0604020202020204" charset="0"/>
                </a:rPr>
                <a:t> </a:t>
              </a:r>
              <a:r>
                <a:rPr lang="en-US" sz="2000" b="1" dirty="0" err="1">
                  <a:latin typeface="Nunito Black" panose="020B0604020202020204" charset="0"/>
                </a:rPr>
                <a:t>nhóm</a:t>
              </a:r>
              <a:r>
                <a:rPr lang="en-US" sz="2000" b="1" dirty="0">
                  <a:latin typeface="Nunito Black" panose="020B0604020202020204" charset="0"/>
                </a:rPr>
                <a:t>  </a:t>
              </a:r>
              <a:endParaRPr kumimoji="0" lang="en-US" sz="20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3387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Bạn nam không giữ lời hứa, vì đã hẹn sang nhà bạn học nhóm nhưng lại không sang.</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4191000" y="1392192"/>
            <a:ext cx="4354976" cy="3452975"/>
          </a:xfrm>
          <a:prstGeom prst="rect">
            <a:avLst/>
          </a:prstGeom>
        </p:spPr>
      </p:pic>
      <p:grpSp>
        <p:nvGrpSpPr>
          <p:cNvPr id="12" name="Group 11"/>
          <p:cNvGrpSpPr/>
          <p:nvPr/>
        </p:nvGrpSpPr>
        <p:grpSpPr>
          <a:xfrm>
            <a:off x="9677400" y="1219200"/>
            <a:ext cx="2286000" cy="1066800"/>
            <a:chOff x="3025588" y="3361766"/>
            <a:chExt cx="2918012" cy="1828800"/>
          </a:xfrm>
          <a:solidFill>
            <a:srgbClr val="0DA33B"/>
          </a:solidFill>
        </p:grpSpPr>
        <p:sp>
          <p:nvSpPr>
            <p:cNvPr id="15" name="Cloud 14"/>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4ACF4B-1FD9-B39F-BC8C-4021E83304F3}"/>
                </a:ext>
              </a:extLst>
            </p:cNvPr>
            <p:cNvSpPr txBox="1"/>
            <p:nvPr/>
          </p:nvSpPr>
          <p:spPr>
            <a:xfrm>
              <a:off x="3434632" y="3704966"/>
              <a:ext cx="2186890" cy="1342617"/>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000" b="1" dirty="0" err="1">
                  <a:latin typeface="Nunito Black" panose="020B0604020202020204" charset="0"/>
                </a:rPr>
                <a:t>Hoạt</a:t>
              </a:r>
              <a:r>
                <a:rPr lang="en-US" sz="2000" b="1" dirty="0">
                  <a:latin typeface="Nunito Black" panose="020B0604020202020204" charset="0"/>
                </a:rPr>
                <a:t> </a:t>
              </a:r>
              <a:r>
                <a:rPr lang="en-US" sz="2000" b="1" dirty="0" err="1">
                  <a:latin typeface="Nunito Black" panose="020B0604020202020204" charset="0"/>
                </a:rPr>
                <a:t>động</a:t>
              </a:r>
              <a:r>
                <a:rPr lang="en-US" sz="2000" b="1" dirty="0">
                  <a:latin typeface="Nunito Black" panose="020B0604020202020204" charset="0"/>
                </a:rPr>
                <a:t> </a:t>
              </a:r>
              <a:r>
                <a:rPr lang="en-US" sz="2000" b="1" dirty="0" err="1">
                  <a:latin typeface="Nunito Black" panose="020B0604020202020204" charset="0"/>
                </a:rPr>
                <a:t>nhóm</a:t>
              </a:r>
              <a:r>
                <a:rPr lang="en-US" sz="2000" b="1" dirty="0">
                  <a:latin typeface="Nunito Black" panose="020B0604020202020204" charset="0"/>
                </a:rPr>
                <a:t> </a:t>
              </a:r>
              <a:endParaRPr kumimoji="0" lang="en-US" sz="20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40211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Chị chưa giữ lời hứa với em, vì chị đã hứa với me may váy cho búp bê giúp em nhưng lại không làm mà đi chơi với các bạn.</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3733800" y="1447800"/>
            <a:ext cx="5696309" cy="3533821"/>
          </a:xfrm>
          <a:prstGeom prst="rect">
            <a:avLst/>
          </a:prstGeom>
        </p:spPr>
      </p:pic>
      <p:grpSp>
        <p:nvGrpSpPr>
          <p:cNvPr id="12" name="Group 11"/>
          <p:cNvGrpSpPr/>
          <p:nvPr/>
        </p:nvGrpSpPr>
        <p:grpSpPr>
          <a:xfrm>
            <a:off x="9677400" y="1219200"/>
            <a:ext cx="2286000" cy="1066800"/>
            <a:chOff x="3025588" y="3361766"/>
            <a:chExt cx="2918012" cy="1828800"/>
          </a:xfrm>
          <a:solidFill>
            <a:srgbClr val="0DA33B"/>
          </a:solidFill>
        </p:grpSpPr>
        <p:sp>
          <p:nvSpPr>
            <p:cNvPr id="15" name="Cloud 14"/>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4ACF4B-1FD9-B39F-BC8C-4021E83304F3}"/>
                </a:ext>
              </a:extLst>
            </p:cNvPr>
            <p:cNvSpPr txBox="1"/>
            <p:nvPr/>
          </p:nvSpPr>
          <p:spPr>
            <a:xfrm>
              <a:off x="3434632" y="3704966"/>
              <a:ext cx="2186890" cy="1342617"/>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000" b="1" dirty="0" err="1">
                  <a:latin typeface="Nunito Black" panose="020B0604020202020204" charset="0"/>
                </a:rPr>
                <a:t>Hoạt</a:t>
              </a:r>
              <a:r>
                <a:rPr lang="en-US" sz="2000" b="1" dirty="0">
                  <a:latin typeface="Nunito Black" panose="020B0604020202020204" charset="0"/>
                </a:rPr>
                <a:t> </a:t>
              </a:r>
              <a:r>
                <a:rPr lang="en-US" sz="2000" b="1" dirty="0" err="1">
                  <a:latin typeface="Nunito Black" panose="020B0604020202020204" charset="0"/>
                </a:rPr>
                <a:t>động</a:t>
              </a:r>
              <a:r>
                <a:rPr lang="en-US" sz="2000" b="1" dirty="0">
                  <a:latin typeface="Nunito Black" panose="020B0604020202020204" charset="0"/>
                </a:rPr>
                <a:t> </a:t>
              </a:r>
              <a:r>
                <a:rPr lang="en-US" sz="2000" b="1" dirty="0" err="1">
                  <a:latin typeface="Nunito Black" panose="020B0604020202020204" charset="0"/>
                </a:rPr>
                <a:t>nhóm</a:t>
              </a:r>
              <a:r>
                <a:rPr lang="en-US" sz="2000" b="1" dirty="0">
                  <a:latin typeface="Nunito Black" panose="020B0604020202020204" charset="0"/>
                </a:rPr>
                <a:t> </a:t>
              </a:r>
              <a:endParaRPr kumimoji="0" lang="en-US" sz="20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4220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276600" y="528935"/>
            <a:ext cx="5562600" cy="46166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Xử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huống</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Picture 2" descr="4 phương pháp nâng cao năng lực làm việc nhóm | Đàn Chim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28159"/>
            <a:ext cx="4191000" cy="4191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067800" y="5222112"/>
            <a:ext cx="2554942" cy="1331088"/>
            <a:chOff x="3025588" y="3361766"/>
            <a:chExt cx="2918012" cy="1828800"/>
          </a:xfrm>
          <a:solidFill>
            <a:srgbClr val="0DA33B"/>
          </a:solidFill>
        </p:grpSpPr>
        <p:sp>
          <p:nvSpPr>
            <p:cNvPr id="15" name="Cloud 14"/>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4ACF4B-1FD9-B39F-BC8C-4021E83304F3}"/>
                </a:ext>
              </a:extLst>
            </p:cNvPr>
            <p:cNvSpPr txBox="1"/>
            <p:nvPr/>
          </p:nvSpPr>
          <p:spPr>
            <a:xfrm>
              <a:off x="3434632" y="3704966"/>
              <a:ext cx="2186891" cy="1263178"/>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400" b="1" dirty="0" err="1">
                  <a:latin typeface="Nunito Black" panose="020B0604020202020204" charset="0"/>
                </a:rPr>
                <a:t>Hoạt</a:t>
              </a:r>
              <a:r>
                <a:rPr lang="en-US" sz="2400" b="1" dirty="0">
                  <a:latin typeface="Nunito Black" panose="020B0604020202020204" charset="0"/>
                </a:rPr>
                <a:t> </a:t>
              </a:r>
              <a:r>
                <a:rPr lang="en-US" sz="2400" b="1" dirty="0" err="1">
                  <a:latin typeface="Nunito Black" panose="020B0604020202020204" charset="0"/>
                </a:rPr>
                <a:t>động</a:t>
              </a:r>
              <a:r>
                <a:rPr lang="en-US" sz="2400" b="1" dirty="0">
                  <a:latin typeface="Nunito Black" panose="020B0604020202020204" charset="0"/>
                </a:rPr>
                <a:t> </a:t>
              </a:r>
              <a:r>
                <a:rPr lang="en-US" sz="2400" b="1" dirty="0" err="1">
                  <a:latin typeface="Nunito Black" panose="020B0604020202020204" charset="0"/>
                </a:rPr>
                <a:t>nhóm</a:t>
              </a:r>
              <a:endParaRPr kumimoji="0" lang="en-US" sz="24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358930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276600" y="528935"/>
            <a:ext cx="5562600" cy="46166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Xử</a:t>
            </a:r>
            <a:r>
              <a:rPr kumimoji="0" lang="en-US" sz="24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lí</a:t>
            </a:r>
            <a:r>
              <a:rPr kumimoji="0" lang="en-US" sz="24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huống</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1123712"/>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Tình huống 1: Nếu em là Hồng em sẽ từ chối đi dự sinh nhật Lan với bạn và ở nhà hoàn thành nhiệm vụ sưu tầm tranh ảnh cho buổi học ngày mai.</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3429000" y="1205656"/>
            <a:ext cx="6039246" cy="3647867"/>
          </a:xfrm>
          <a:prstGeom prst="rect">
            <a:avLst/>
          </a:prstGeom>
        </p:spPr>
      </p:pic>
    </p:spTree>
    <p:extLst>
      <p:ext uri="{BB962C8B-B14F-4D97-AF65-F5344CB8AC3E}">
        <p14:creationId xmlns:p14="http://schemas.microsoft.com/office/powerpoint/2010/main" val="64656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528935"/>
            <a:ext cx="7848600" cy="46166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Xử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huống</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Tình huống 2: Em sẽ xin lỗi các bạn vì không đi đá bóng được như đã hứa và ở nhà trông em cho em đi có việc.</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4"/>
          <a:srcRect r="1727"/>
          <a:stretch/>
        </p:blipFill>
        <p:spPr>
          <a:xfrm>
            <a:off x="4343400" y="1143000"/>
            <a:ext cx="4343399" cy="3825354"/>
          </a:xfrm>
          <a:prstGeom prst="rect">
            <a:avLst/>
          </a:prstGeom>
        </p:spPr>
      </p:pic>
    </p:spTree>
    <p:extLst>
      <p:ext uri="{BB962C8B-B14F-4D97-AF65-F5344CB8AC3E}">
        <p14:creationId xmlns:p14="http://schemas.microsoft.com/office/powerpoint/2010/main" val="14881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12192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546CBF-4E08-3BAC-E9FE-E3D3E99057AE}"/>
              </a:ext>
            </a:extLst>
          </p:cNvPr>
          <p:cNvSpPr txBox="1"/>
          <p:nvPr/>
        </p:nvSpPr>
        <p:spPr>
          <a:xfrm>
            <a:off x="1730922" y="1828800"/>
            <a:ext cx="77940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70C0"/>
                </a:solidFill>
                <a:effectLst/>
                <a:uLnTx/>
                <a:uFillTx/>
                <a:latin typeface="Sigmar One" panose="00000500000000000000" pitchFamily="2" charset="0"/>
                <a:ea typeface="+mn-ea"/>
                <a:cs typeface="+mn-cs"/>
              </a:rPr>
              <a:t>Hoạt</a:t>
            </a:r>
            <a:r>
              <a:rPr kumimoji="0" lang="en-US" sz="4800" b="0" i="0" u="none" strike="noStrike" kern="1200" cap="none" spc="0" normalizeH="0" baseline="0" noProof="0" dirty="0">
                <a:ln>
                  <a:noFill/>
                </a:ln>
                <a:solidFill>
                  <a:srgbClr val="0070C0"/>
                </a:solidFill>
                <a:effectLst/>
                <a:uLnTx/>
                <a:uFillTx/>
                <a:latin typeface="Sigmar One" panose="00000500000000000000" pitchFamily="2" charset="0"/>
                <a:ea typeface="+mn-ea"/>
                <a:cs typeface="+mn-cs"/>
              </a:rPr>
              <a:t> </a:t>
            </a:r>
            <a:r>
              <a:rPr kumimoji="0" lang="en-US" sz="4800" b="0" i="0" u="none" strike="noStrike" kern="1200" cap="none" spc="0" normalizeH="0" baseline="0" noProof="0" dirty="0" err="1">
                <a:ln>
                  <a:noFill/>
                </a:ln>
                <a:solidFill>
                  <a:srgbClr val="0070C0"/>
                </a:solidFill>
                <a:effectLst/>
                <a:uLnTx/>
                <a:uFillTx/>
                <a:latin typeface="Sigmar One" panose="00000500000000000000" pitchFamily="2" charset="0"/>
                <a:ea typeface="+mn-ea"/>
                <a:cs typeface="+mn-cs"/>
              </a:rPr>
              <a:t>động</a:t>
            </a:r>
            <a:r>
              <a:rPr kumimoji="0" lang="en-US" sz="4800" b="0" i="0" u="none" strike="noStrike" kern="1200" cap="none" spc="0" normalizeH="0" baseline="0" noProof="0" dirty="0">
                <a:ln>
                  <a:noFill/>
                </a:ln>
                <a:solidFill>
                  <a:srgbClr val="0070C0"/>
                </a:solidFill>
                <a:effectLst/>
                <a:uLnTx/>
                <a:uFillTx/>
                <a:latin typeface="Sigmar One" panose="00000500000000000000" pitchFamily="2" charset="0"/>
                <a:ea typeface="+mn-ea"/>
                <a:cs typeface="+mn-cs"/>
              </a:rPr>
              <a:t> 3</a:t>
            </a:r>
          </a:p>
        </p:txBody>
      </p:sp>
      <p:sp>
        <p:nvSpPr>
          <p:cNvPr id="5" name="Rectangle 4"/>
          <p:cNvSpPr/>
          <p:nvPr/>
        </p:nvSpPr>
        <p:spPr>
          <a:xfrm>
            <a:off x="1295400" y="2782669"/>
            <a:ext cx="10820400" cy="646331"/>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50"/>
                </a:solidFill>
                <a:effectLst/>
                <a:uLnTx/>
                <a:uFillTx/>
                <a:latin typeface="Sigmar One" panose="00000500000000000000" pitchFamily="2" charset="0"/>
                <a:ea typeface="NSimSun" panose="02010609030101010101" pitchFamily="49" charset="-122"/>
                <a:cs typeface="+mn-cs"/>
              </a:rPr>
              <a:t>Thảo</a:t>
            </a:r>
            <a:r>
              <a:rPr kumimoji="0" lang="en-US" sz="3600" b="1" i="0" u="none" strike="noStrike" kern="1200" cap="none" spc="0" normalizeH="0" baseline="0" noProof="0" dirty="0">
                <a:ln>
                  <a:noFill/>
                </a:ln>
                <a:solidFill>
                  <a:srgbClr val="00B050"/>
                </a:solidFill>
                <a:effectLst/>
                <a:uLnTx/>
                <a:uFillTx/>
                <a:latin typeface="Sigmar One" panose="00000500000000000000" pitchFamily="2" charset="0"/>
                <a:ea typeface="NSimSun" panose="02010609030101010101" pitchFamily="49" charset="-122"/>
                <a:cs typeface="+mn-cs"/>
              </a:rPr>
              <a:t> </a:t>
            </a:r>
            <a:r>
              <a:rPr kumimoji="0" lang="en-US" sz="3600" b="1" i="0" u="none" strike="noStrike" kern="1200" cap="none" spc="0" normalizeH="0" baseline="0" noProof="0" dirty="0" err="1">
                <a:ln>
                  <a:noFill/>
                </a:ln>
                <a:solidFill>
                  <a:srgbClr val="00B050"/>
                </a:solidFill>
                <a:effectLst/>
                <a:uLnTx/>
                <a:uFillTx/>
                <a:latin typeface="Sigmar One" panose="00000500000000000000" pitchFamily="2" charset="0"/>
                <a:ea typeface="NSimSun" panose="02010609030101010101" pitchFamily="49" charset="-122"/>
                <a:cs typeface="+mn-cs"/>
              </a:rPr>
              <a:t>luận</a:t>
            </a:r>
            <a:r>
              <a:rPr kumimoji="0" lang="en-US" sz="3600" b="1" i="0" u="none" strike="noStrike" kern="1200" cap="none" spc="0" normalizeH="0" noProof="0" dirty="0">
                <a:ln>
                  <a:noFill/>
                </a:ln>
                <a:solidFill>
                  <a:srgbClr val="00B050"/>
                </a:solidFill>
                <a:effectLst/>
                <a:uLnTx/>
                <a:uFillTx/>
                <a:latin typeface="Sigmar One" panose="00000500000000000000" pitchFamily="2" charset="0"/>
                <a:ea typeface="NSimSun" panose="02010609030101010101" pitchFamily="49" charset="-122"/>
                <a:cs typeface="+mn-cs"/>
              </a:rPr>
              <a:t> </a:t>
            </a:r>
            <a:r>
              <a:rPr kumimoji="0" lang="en-US" sz="3600" b="1" i="0" u="none" strike="noStrike" kern="1200" cap="none" spc="0" normalizeH="0" noProof="0" dirty="0" err="1">
                <a:ln>
                  <a:noFill/>
                </a:ln>
                <a:solidFill>
                  <a:srgbClr val="00B050"/>
                </a:solidFill>
                <a:effectLst/>
                <a:uLnTx/>
                <a:uFillTx/>
                <a:latin typeface="Sigmar One" panose="00000500000000000000" pitchFamily="2" charset="0"/>
                <a:ea typeface="NSimSun" panose="02010609030101010101" pitchFamily="49" charset="-122"/>
                <a:cs typeface="+mn-cs"/>
              </a:rPr>
              <a:t>về</a:t>
            </a:r>
            <a:r>
              <a:rPr kumimoji="0" lang="en-US" sz="3600" b="1" i="0" u="none" strike="noStrike" kern="1200" cap="none" spc="0" normalizeH="0" noProof="0" dirty="0">
                <a:ln>
                  <a:noFill/>
                </a:ln>
                <a:solidFill>
                  <a:srgbClr val="00B050"/>
                </a:solidFill>
                <a:effectLst/>
                <a:uLnTx/>
                <a:uFillTx/>
                <a:latin typeface="Sigmar One" panose="00000500000000000000" pitchFamily="2" charset="0"/>
                <a:ea typeface="NSimSun" panose="02010609030101010101" pitchFamily="49" charset="-122"/>
                <a:cs typeface="+mn-cs"/>
              </a:rPr>
              <a:t> </a:t>
            </a:r>
            <a:r>
              <a:rPr kumimoji="0" lang="en-US" sz="3600" b="1" i="0" u="none" strike="noStrike" kern="1200" cap="none" spc="0" normalizeH="0" noProof="0" dirty="0" err="1">
                <a:ln>
                  <a:noFill/>
                </a:ln>
                <a:solidFill>
                  <a:srgbClr val="00B050"/>
                </a:solidFill>
                <a:effectLst/>
                <a:uLnTx/>
                <a:uFillTx/>
                <a:latin typeface="Sigmar One" panose="00000500000000000000" pitchFamily="2" charset="0"/>
                <a:ea typeface="NSimSun" panose="02010609030101010101" pitchFamily="49" charset="-122"/>
                <a:cs typeface="+mn-cs"/>
              </a:rPr>
              <a:t>các</a:t>
            </a:r>
            <a:r>
              <a:rPr kumimoji="0" lang="en-US" sz="3600" b="1" i="0" u="none" strike="noStrike" kern="1200" cap="none" spc="0" normalizeH="0" noProof="0" dirty="0">
                <a:ln>
                  <a:noFill/>
                </a:ln>
                <a:solidFill>
                  <a:srgbClr val="00B050"/>
                </a:solidFill>
                <a:effectLst/>
                <a:uLnTx/>
                <a:uFillTx/>
                <a:latin typeface="Sigmar One" panose="00000500000000000000" pitchFamily="2" charset="0"/>
                <a:ea typeface="NSimSun" panose="02010609030101010101" pitchFamily="49" charset="-122"/>
                <a:cs typeface="+mn-cs"/>
              </a:rPr>
              <a:t> </a:t>
            </a:r>
            <a:r>
              <a:rPr kumimoji="0" lang="en-US" sz="3600" b="1" i="0" u="none" strike="noStrike" kern="1200" cap="none" spc="0" normalizeH="0" noProof="0" dirty="0" err="1">
                <a:ln>
                  <a:noFill/>
                </a:ln>
                <a:solidFill>
                  <a:srgbClr val="00B050"/>
                </a:solidFill>
                <a:effectLst/>
                <a:uLnTx/>
                <a:uFillTx/>
                <a:latin typeface="Sigmar One" panose="00000500000000000000" pitchFamily="2" charset="0"/>
                <a:ea typeface="NSimSun" panose="02010609030101010101" pitchFamily="49" charset="-122"/>
                <a:cs typeface="+mn-cs"/>
              </a:rPr>
              <a:t>cách</a:t>
            </a:r>
            <a:r>
              <a:rPr kumimoji="0" lang="en-US" sz="3600" b="1" i="0" u="none" strike="noStrike" kern="1200" cap="none" spc="0" normalizeH="0" noProof="0" dirty="0">
                <a:ln>
                  <a:noFill/>
                </a:ln>
                <a:solidFill>
                  <a:srgbClr val="00B050"/>
                </a:solidFill>
                <a:effectLst/>
                <a:uLnTx/>
                <a:uFillTx/>
                <a:latin typeface="Sigmar One" panose="00000500000000000000" pitchFamily="2" charset="0"/>
                <a:ea typeface="NSimSun" panose="02010609030101010101" pitchFamily="49" charset="-122"/>
                <a:cs typeface="+mn-cs"/>
              </a:rPr>
              <a:t> </a:t>
            </a:r>
            <a:r>
              <a:rPr kumimoji="0" lang="en-US" sz="3600" b="1" i="0" u="none" strike="noStrike" kern="1200" cap="none" spc="0" normalizeH="0" noProof="0" dirty="0" err="1">
                <a:ln>
                  <a:noFill/>
                </a:ln>
                <a:solidFill>
                  <a:srgbClr val="00B050"/>
                </a:solidFill>
                <a:effectLst/>
                <a:uLnTx/>
                <a:uFillTx/>
                <a:latin typeface="Sigmar One" panose="00000500000000000000" pitchFamily="2" charset="0"/>
                <a:ea typeface="NSimSun" panose="02010609030101010101" pitchFamily="49" charset="-122"/>
                <a:cs typeface="+mn-cs"/>
              </a:rPr>
              <a:t>để</a:t>
            </a:r>
            <a:r>
              <a:rPr kumimoji="0" lang="en-US" sz="3600" b="1" i="0" u="none" strike="noStrike" kern="1200" cap="none" spc="0" normalizeH="0" noProof="0" dirty="0">
                <a:ln>
                  <a:noFill/>
                </a:ln>
                <a:solidFill>
                  <a:srgbClr val="00B050"/>
                </a:solidFill>
                <a:effectLst/>
                <a:uLnTx/>
                <a:uFillTx/>
                <a:latin typeface="Sigmar One" panose="00000500000000000000" pitchFamily="2" charset="0"/>
                <a:ea typeface="NSimSun" panose="02010609030101010101" pitchFamily="49" charset="-122"/>
                <a:cs typeface="+mn-cs"/>
              </a:rPr>
              <a:t> </a:t>
            </a:r>
            <a:r>
              <a:rPr kumimoji="0" lang="en-US" sz="3600" b="1" i="0" u="none" strike="noStrike" kern="1200" cap="none" spc="0" normalizeH="0" noProof="0" dirty="0" err="1">
                <a:ln>
                  <a:noFill/>
                </a:ln>
                <a:solidFill>
                  <a:srgbClr val="00B050"/>
                </a:solidFill>
                <a:effectLst/>
                <a:uLnTx/>
                <a:uFillTx/>
                <a:latin typeface="Sigmar One" panose="00000500000000000000" pitchFamily="2" charset="0"/>
                <a:ea typeface="NSimSun" panose="02010609030101010101" pitchFamily="49" charset="-122"/>
                <a:cs typeface="+mn-cs"/>
              </a:rPr>
              <a:t>giữ</a:t>
            </a:r>
            <a:r>
              <a:rPr kumimoji="0" lang="en-US" sz="3600" b="1" i="0" u="none" strike="noStrike" kern="1200" cap="none" spc="0" normalizeH="0" noProof="0" dirty="0">
                <a:ln>
                  <a:noFill/>
                </a:ln>
                <a:solidFill>
                  <a:srgbClr val="00B050"/>
                </a:solidFill>
                <a:effectLst/>
                <a:uLnTx/>
                <a:uFillTx/>
                <a:latin typeface="Sigmar One" panose="00000500000000000000" pitchFamily="2" charset="0"/>
                <a:ea typeface="NSimSun" panose="02010609030101010101" pitchFamily="49" charset="-122"/>
                <a:cs typeface="+mn-cs"/>
              </a:rPr>
              <a:t> </a:t>
            </a:r>
            <a:r>
              <a:rPr kumimoji="0" lang="en-US" sz="3600" b="1" i="0" u="none" strike="noStrike" kern="1200" cap="none" spc="0" normalizeH="0" noProof="0" dirty="0" err="1">
                <a:ln>
                  <a:noFill/>
                </a:ln>
                <a:solidFill>
                  <a:srgbClr val="00B050"/>
                </a:solidFill>
                <a:effectLst/>
                <a:uLnTx/>
                <a:uFillTx/>
                <a:latin typeface="Sigmar One" panose="00000500000000000000" pitchFamily="2" charset="0"/>
                <a:ea typeface="NSimSun" panose="02010609030101010101" pitchFamily="49" charset="-122"/>
                <a:cs typeface="+mn-cs"/>
              </a:rPr>
              <a:t>lời</a:t>
            </a:r>
            <a:r>
              <a:rPr kumimoji="0" lang="en-US" sz="3600" b="1" i="0" u="none" strike="noStrike" kern="1200" cap="none" spc="0" normalizeH="0" noProof="0" dirty="0">
                <a:ln>
                  <a:noFill/>
                </a:ln>
                <a:solidFill>
                  <a:srgbClr val="00B050"/>
                </a:solidFill>
                <a:effectLst/>
                <a:uLnTx/>
                <a:uFillTx/>
                <a:latin typeface="Sigmar One" panose="00000500000000000000" pitchFamily="2" charset="0"/>
                <a:ea typeface="NSimSun" panose="02010609030101010101" pitchFamily="49" charset="-122"/>
                <a:cs typeface="+mn-cs"/>
              </a:rPr>
              <a:t> </a:t>
            </a:r>
            <a:r>
              <a:rPr kumimoji="0" lang="en-US" sz="3600" b="1" i="0" u="none" strike="noStrike" kern="1200" cap="none" spc="0" normalizeH="0" noProof="0" dirty="0" err="1">
                <a:ln>
                  <a:noFill/>
                </a:ln>
                <a:solidFill>
                  <a:srgbClr val="00B050"/>
                </a:solidFill>
                <a:effectLst/>
                <a:uLnTx/>
                <a:uFillTx/>
                <a:latin typeface="Sigmar One" panose="00000500000000000000" pitchFamily="2" charset="0"/>
                <a:ea typeface="NSimSun" panose="02010609030101010101" pitchFamily="49" charset="-122"/>
                <a:cs typeface="+mn-cs"/>
              </a:rPr>
              <a:t>hứa</a:t>
            </a:r>
            <a:endParaRPr kumimoji="0" lang="en-US" sz="3600" b="1" i="0" u="none" strike="noStrike" kern="1200" cap="none" spc="0" normalizeH="0" baseline="0" noProof="0" dirty="0">
              <a:ln>
                <a:noFill/>
              </a:ln>
              <a:solidFill>
                <a:srgbClr val="00B050"/>
              </a:solidFill>
              <a:effectLst/>
              <a:uLnTx/>
              <a:uFillTx/>
              <a:latin typeface="Sigmar One" panose="00000500000000000000" pitchFamily="2" charset="0"/>
              <a:ea typeface="NSimSun" panose="02010609030101010101" pitchFamily="49" charset="-122"/>
              <a:cs typeface="+mn-cs"/>
            </a:endParaRPr>
          </a:p>
        </p:txBody>
      </p:sp>
    </p:spTree>
    <p:extLst>
      <p:ext uri="{BB962C8B-B14F-4D97-AF65-F5344CB8AC3E}">
        <p14:creationId xmlns:p14="http://schemas.microsoft.com/office/powerpoint/2010/main" val="205699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605135"/>
            <a:ext cx="7848600" cy="46166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Xử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huống</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Tình</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huống</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3: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Em</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sẽ</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không</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ăn</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kẹo</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và</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để</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ngày</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mai</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ăn</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vì</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em</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đã</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hứa</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với</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chính</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mình</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sẽ</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không</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ăn</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kẹo</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vào</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buổi</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tối</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4267200" y="1290466"/>
            <a:ext cx="4461634" cy="3743670"/>
          </a:xfrm>
          <a:prstGeom prst="rect">
            <a:avLst/>
          </a:prstGeom>
          <a:ln>
            <a:noFill/>
          </a:ln>
          <a:effectLst>
            <a:softEdge rad="112500"/>
          </a:effectLst>
        </p:spPr>
      </p:pic>
    </p:spTree>
    <p:extLst>
      <p:ext uri="{BB962C8B-B14F-4D97-AF65-F5344CB8AC3E}">
        <p14:creationId xmlns:p14="http://schemas.microsoft.com/office/powerpoint/2010/main" val="2917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8">
            <a:extLst>
              <a:ext uri="{FF2B5EF4-FFF2-40B4-BE49-F238E27FC236}">
                <a16:creationId xmlns:a16="http://schemas.microsoft.com/office/drawing/2014/main" id="{3722651D-D307-A31D-5324-25FBEBDC29C6}"/>
              </a:ext>
            </a:extLst>
          </p:cNvPr>
          <p:cNvPicPr>
            <a:picLocks noChangeAspect="1"/>
          </p:cNvPicPr>
          <p:nvPr/>
        </p:nvPicPr>
        <p:blipFill>
          <a:blip r:embed="rId2"/>
          <a:stretch>
            <a:fillRect/>
          </a:stretch>
        </p:blipFill>
        <p:spPr>
          <a:xfrm>
            <a:off x="1031395" y="643467"/>
            <a:ext cx="1012920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14">
            <a:extLst>
              <a:ext uri="{FF2B5EF4-FFF2-40B4-BE49-F238E27FC236}">
                <a16:creationId xmlns:a16="http://schemas.microsoft.com/office/drawing/2014/main" id="{1AB83C64-B531-E923-F6E7-D1067B8B5909}"/>
              </a:ext>
            </a:extLst>
          </p:cNvPr>
          <p:cNvPicPr>
            <a:picLocks noChangeAspect="1"/>
          </p:cNvPicPr>
          <p:nvPr/>
        </p:nvPicPr>
        <p:blipFill rotWithShape="1">
          <a:blip r:embed="rId3"/>
          <a:srcRect l="-6051" t="-15526" r="-7170" b="-7281"/>
          <a:stretch/>
        </p:blipFill>
        <p:spPr>
          <a:xfrm>
            <a:off x="4622800" y="2057401"/>
            <a:ext cx="2281633" cy="2468623"/>
          </a:xfrm>
          <a:prstGeom prst="rect">
            <a:avLst/>
          </a:prstGeom>
        </p:spPr>
      </p:pic>
      <p:sp>
        <p:nvSpPr>
          <p:cNvPr id="7" name="TextBox 6">
            <a:extLst>
              <a:ext uri="{FF2B5EF4-FFF2-40B4-BE49-F238E27FC236}">
                <a16:creationId xmlns:a16="http://schemas.microsoft.com/office/drawing/2014/main" id="{7EA970ED-90C4-C1C1-1C6C-2AEAD7F56291}"/>
              </a:ext>
            </a:extLst>
          </p:cNvPr>
          <p:cNvSpPr txBox="1"/>
          <p:nvPr/>
        </p:nvSpPr>
        <p:spPr>
          <a:xfrm>
            <a:off x="5791200" y="2209800"/>
            <a:ext cx="5253548" cy="2759858"/>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8667"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Vận</a:t>
            </a:r>
            <a:r>
              <a:rPr kumimoji="0" lang="en-US" sz="8667" b="0" i="0" u="none" strike="noStrike" kern="1200" cap="none" spc="0" normalizeH="0" baseline="0" noProof="0" dirty="0">
                <a:ln>
                  <a:noFill/>
                </a:ln>
                <a:solidFill>
                  <a:srgbClr val="00B050"/>
                </a:solidFill>
                <a:effectLst/>
                <a:uLnTx/>
                <a:uFillTx/>
                <a:latin typeface="Sigmar One" panose="00000500000000000000" pitchFamily="2" charset="0"/>
                <a:ea typeface="+mn-ea"/>
                <a:cs typeface="+mn-cs"/>
              </a:rPr>
              <a:t> </a:t>
            </a:r>
            <a:r>
              <a:rPr kumimoji="0" lang="en-US" sz="8667"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dụng</a:t>
            </a:r>
            <a:endParaRPr kumimoji="0" lang="en-US" sz="8667" b="0" i="0" u="none" strike="noStrike" kern="1200" cap="none" spc="0" normalizeH="0" baseline="0" noProof="0" dirty="0">
              <a:ln>
                <a:noFill/>
              </a:ln>
              <a:solidFill>
                <a:srgbClr val="00B050"/>
              </a:solidFill>
              <a:effectLst/>
              <a:uLnTx/>
              <a:uFillTx/>
              <a:latin typeface="Sigmar One" panose="00000500000000000000" pitchFamily="2" charset="0"/>
              <a:ea typeface="+mn-ea"/>
              <a:cs typeface="+mn-cs"/>
            </a:endParaRPr>
          </a:p>
        </p:txBody>
      </p:sp>
      <p:grpSp>
        <p:nvGrpSpPr>
          <p:cNvPr id="17" name="Group 5">
            <a:extLst>
              <a:ext uri="{FF2B5EF4-FFF2-40B4-BE49-F238E27FC236}">
                <a16:creationId xmlns:a16="http://schemas.microsoft.com/office/drawing/2014/main" id="{0C1CDDD9-AE28-D455-5C5F-5BCFDA04368A}"/>
              </a:ext>
            </a:extLst>
          </p:cNvPr>
          <p:cNvGrpSpPr>
            <a:grpSpLocks noChangeAspect="1"/>
          </p:cNvGrpSpPr>
          <p:nvPr/>
        </p:nvGrpSpPr>
        <p:grpSpPr>
          <a:xfrm>
            <a:off x="5232400" y="2924305"/>
            <a:ext cx="961898" cy="961895"/>
            <a:chOff x="0" y="0"/>
            <a:chExt cx="6350000" cy="6349975"/>
          </a:xfrm>
        </p:grpSpPr>
        <p:sp>
          <p:nvSpPr>
            <p:cNvPr id="19" name="Freeform 6">
              <a:extLst>
                <a:ext uri="{FF2B5EF4-FFF2-40B4-BE49-F238E27FC236}">
                  <a16:creationId xmlns:a16="http://schemas.microsoft.com/office/drawing/2014/main" id="{85DCB2A9-2869-59B6-8504-E0DF6E83491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Tree>
    <p:extLst>
      <p:ext uri="{BB962C8B-B14F-4D97-AF65-F5344CB8AC3E}">
        <p14:creationId xmlns:p14="http://schemas.microsoft.com/office/powerpoint/2010/main" val="206997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3124200" y="304800"/>
            <a:ext cx="7848600" cy="769441"/>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Chia </a:t>
            </a:r>
            <a:r>
              <a:rPr kumimoji="0" lang="en-US" sz="22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sẻ</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về</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những</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điều</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em</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đã</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hứa</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với</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người</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khác</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Khi</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đó</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em</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đã</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thực</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hiện</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lời</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hứa</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của</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mình</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như</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thế</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nào</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1323439"/>
            <a:chOff x="2753053" y="293757"/>
            <a:chExt cx="779855" cy="1323439"/>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1323439"/>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42747" y="93672"/>
            <a:ext cx="1924319" cy="857370"/>
          </a:xfrm>
          <a:prstGeom prst="rect">
            <a:avLst/>
          </a:prstGeom>
        </p:spPr>
      </p:pic>
      <p:sp>
        <p:nvSpPr>
          <p:cNvPr id="11" name="Rectangle 10"/>
          <p:cNvSpPr/>
          <p:nvPr/>
        </p:nvSpPr>
        <p:spPr>
          <a:xfrm>
            <a:off x="3055869" y="1187593"/>
            <a:ext cx="7848600" cy="769441"/>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Em</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cảm</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thấy</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như</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thế</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nào</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khi</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thực</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hiện</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hoặc</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không</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thực</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hiện</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được</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lời</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hứa</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a:t>
            </a:r>
            <a:endPar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482" name="Picture 2" descr="Chia Sẻ Hay Chia Sẽ Mới Đúng Chính Tả Tiếng Việt? Quy Tắc Viết Đúng Chính T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724457"/>
            <a:ext cx="4724387" cy="3147624"/>
          </a:xfrm>
          <a:prstGeom prst="hear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3124200" y="407313"/>
            <a:ext cx="7848600" cy="430887"/>
          </a:xfrm>
          <a:prstGeom prst="rect">
            <a:avLst/>
          </a:prstGeom>
        </p:spPr>
        <p:txBody>
          <a:bodyPr wrap="square">
            <a:spAutoFit/>
          </a:bodyPr>
          <a:lstStyle/>
          <a:p>
            <a:pPr lvl="0"/>
            <a:r>
              <a:rPr lang="vi-VN"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Sưu tầm một số câu chuyện về tấm gương biết giữ lời hứa.</a:t>
            </a:r>
            <a:endPar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42747" y="93672"/>
            <a:ext cx="1924319" cy="857370"/>
          </a:xfrm>
          <a:prstGeom prst="rect">
            <a:avLst/>
          </a:prstGeom>
        </p:spPr>
      </p:pic>
      <p:pic>
        <p:nvPicPr>
          <p:cNvPr id="7" name="Picture 6"/>
          <p:cNvPicPr>
            <a:picLocks noChangeAspect="1"/>
          </p:cNvPicPr>
          <p:nvPr/>
        </p:nvPicPr>
        <p:blipFill>
          <a:blip r:embed="rId4"/>
          <a:stretch>
            <a:fillRect/>
          </a:stretch>
        </p:blipFill>
        <p:spPr>
          <a:xfrm>
            <a:off x="3200400" y="1515413"/>
            <a:ext cx="6869493" cy="3825892"/>
          </a:xfrm>
          <a:prstGeom prst="rect">
            <a:avLst/>
          </a:prstGeom>
          <a:ln>
            <a:noFill/>
          </a:ln>
          <a:effectLst>
            <a:softEdge rad="112500"/>
          </a:effectLst>
        </p:spPr>
      </p:pic>
    </p:spTree>
    <p:extLst>
      <p:ext uri="{BB962C8B-B14F-4D97-AF65-F5344CB8AC3E}">
        <p14:creationId xmlns:p14="http://schemas.microsoft.com/office/powerpoint/2010/main" val="32683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3124200" y="407313"/>
            <a:ext cx="7848600" cy="43088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Sưu tầm một số câu chuyện về tấm gương biết giữ lời hứa.</a:t>
            </a:r>
            <a:endPar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1600200" y="914400"/>
            <a:ext cx="9875875" cy="5754767"/>
          </a:xfrm>
          <a:prstGeom prst="roundRect">
            <a:avLst/>
          </a:prstGeom>
          <a:solidFill>
            <a:schemeClr val="accent6">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400" b="1" dirty="0">
                <a:solidFill>
                  <a:srgbClr val="002060"/>
                </a:solidFill>
                <a:latin typeface="Open Sans" panose="020B0606030504020204" pitchFamily="34" charset="0"/>
              </a:rPr>
              <a:t>“</a:t>
            </a:r>
            <a:r>
              <a:rPr lang="en-US" sz="2400" b="1" dirty="0" err="1">
                <a:solidFill>
                  <a:srgbClr val="002060"/>
                </a:solidFill>
                <a:latin typeface="Open Sans" panose="020B0606030504020204" pitchFamily="34" charset="0"/>
              </a:rPr>
              <a:t>Giữ</a:t>
            </a:r>
            <a:r>
              <a:rPr lang="en-US" sz="2400" b="1" dirty="0">
                <a:solidFill>
                  <a:srgbClr val="002060"/>
                </a:solidFill>
                <a:latin typeface="Open Sans" panose="020B0606030504020204" pitchFamily="34" charset="0"/>
              </a:rPr>
              <a:t> </a:t>
            </a:r>
            <a:r>
              <a:rPr lang="en-US" sz="2400" b="1" dirty="0" err="1">
                <a:solidFill>
                  <a:srgbClr val="002060"/>
                </a:solidFill>
                <a:latin typeface="Open Sans" panose="020B0606030504020204" pitchFamily="34" charset="0"/>
              </a:rPr>
              <a:t>lời</a:t>
            </a:r>
            <a:r>
              <a:rPr lang="en-US" sz="2400" b="1" dirty="0">
                <a:solidFill>
                  <a:srgbClr val="002060"/>
                </a:solidFill>
                <a:latin typeface="Open Sans" panose="020B0606030504020204" pitchFamily="34" charset="0"/>
              </a:rPr>
              <a:t> </a:t>
            </a:r>
            <a:r>
              <a:rPr lang="en-US" sz="2400" b="1" dirty="0" err="1">
                <a:solidFill>
                  <a:srgbClr val="002060"/>
                </a:solidFill>
                <a:latin typeface="Open Sans" panose="020B0606030504020204" pitchFamily="34" charset="0"/>
              </a:rPr>
              <a:t>hứa</a:t>
            </a:r>
            <a:r>
              <a:rPr lang="en-US" sz="2400" b="1" dirty="0">
                <a:solidFill>
                  <a:srgbClr val="002060"/>
                </a:solidFill>
                <a:latin typeface="Open Sans" panose="020B0606030504020204" pitchFamily="34" charset="0"/>
              </a:rPr>
              <a:t>”</a:t>
            </a:r>
            <a:endParaRPr lang="en-US" sz="2400" b="1" dirty="0">
              <a:solidFill>
                <a:srgbClr val="002060"/>
              </a:solidFill>
            </a:endParaRPr>
          </a:p>
          <a:p>
            <a:r>
              <a:rPr kumimoji="0" lang="en-US" sz="20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Bác Hồ là vị lãnh tụ vĩ đại, là người cha già kính yêu của dân tộc Việt Nam. Hình ảnh của Người được lưu giữ trong trái tim mỗi người Việt Nam. Hơn bốn mươi năm Bác đã đi xa nhưng Bác vẫn mãi là tấm gương sáng cho hàng triệu người dân Việt Nam và thế giới.</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Hồi ở Pác Pó, Bác Hồ sống rất chan hòa với mọi người. Một hôm được tin Bác đi công tác xa, một trong những em bé thường ngày quấn quýt bên Bác chạy đến cầm tay Bác thưa:</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Bác ơi, Bác đi công tác về nhớ mua cho cháu một chiếc vòng bạc nhé!</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Bác cúi xuống nhìn em bé âu yếm, xoa đầu em khẽ nói:</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Cháu ở nhà nhớ ngoan ngoãn, khi nào Bác về Bác sẽ mua tặng cháu.</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Nói xong Bác vẫy chào mọi người ra đi. Hơn hai năm sau Bác quay trở về, mọi người mừng rỡ ra đón Bác. Ai cũng vui mừng xúm xít hỏi thăm sức khỏe Bác, không một ai còn nhớ đến chuyện năm xưa. Bỗng Bác mở túi lấy ra một chiếc vòng bạc mới tinh trao tận tay em bé – bây giờ đã là một cô bé. Cô bé và mọi người cảm động đến rơi nước mắt. Bác nói:</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Cháu nó nhờ mua tức là nó thích lắm, mình là người lớn đã hứa thì phải làm được, đó là "chữ tín". Chúng ta cần phải giữ trọn niềm tin với mọi người.</a:t>
            </a:r>
          </a:p>
        </p:txBody>
      </p:sp>
      <p:pic>
        <p:nvPicPr>
          <p:cNvPr id="4" name="Picture 3"/>
          <p:cNvPicPr>
            <a:picLocks noChangeAspect="1"/>
          </p:cNvPicPr>
          <p:nvPr/>
        </p:nvPicPr>
        <p:blipFill>
          <a:blip r:embed="rId3"/>
          <a:stretch>
            <a:fillRect/>
          </a:stretch>
        </p:blipFill>
        <p:spPr>
          <a:xfrm>
            <a:off x="142747" y="93672"/>
            <a:ext cx="1924319" cy="857370"/>
          </a:xfrm>
          <a:prstGeom prst="rect">
            <a:avLst/>
          </a:prstGeom>
        </p:spPr>
      </p:pic>
      <p:sp>
        <p:nvSpPr>
          <p:cNvPr id="12" name="Rectangle 11"/>
          <p:cNvSpPr/>
          <p:nvPr/>
        </p:nvSpPr>
        <p:spPr>
          <a:xfrm>
            <a:off x="5415987" y="986135"/>
            <a:ext cx="184731" cy="461665"/>
          </a:xfrm>
          <a:prstGeom prst="rect">
            <a:avLst/>
          </a:prstGeom>
        </p:spPr>
        <p:txBody>
          <a:bodyPr wrap="none">
            <a:spAutoFit/>
          </a:bodyPr>
          <a:lstStyle/>
          <a:p>
            <a:endParaRPr lang="en-US" sz="2400" b="1" dirty="0">
              <a:solidFill>
                <a:srgbClr val="002060"/>
              </a:solidFill>
            </a:endParaRPr>
          </a:p>
        </p:txBody>
      </p:sp>
    </p:spTree>
    <p:extLst>
      <p:ext uri="{BB962C8B-B14F-4D97-AF65-F5344CB8AC3E}">
        <p14:creationId xmlns:p14="http://schemas.microsoft.com/office/powerpoint/2010/main" val="40571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6940" y="93672"/>
            <a:ext cx="12191987" cy="6856718"/>
          </a:xfrm>
          <a:prstGeom prst="rect">
            <a:avLst/>
          </a:prstGeom>
        </p:spPr>
      </p:pic>
      <p:sp>
        <p:nvSpPr>
          <p:cNvPr id="6" name="Rectangle 5"/>
          <p:cNvSpPr/>
          <p:nvPr/>
        </p:nvSpPr>
        <p:spPr>
          <a:xfrm>
            <a:off x="3124200" y="407313"/>
            <a:ext cx="7848600" cy="461665"/>
          </a:xfrm>
          <a:prstGeom prst="rect">
            <a:avLst/>
          </a:prstGeom>
        </p:spPr>
        <p:txBody>
          <a:bodyPr wrap="square">
            <a:spAutoFit/>
          </a:bodyPr>
          <a:lstStyle/>
          <a:p>
            <a:pPr lvl="0"/>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Thực</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hiện</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giữ</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lời</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hứa</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trong</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cuộc</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sống</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hàng</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ngày</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42747" y="93672"/>
            <a:ext cx="1924319" cy="857370"/>
          </a:xfrm>
          <a:prstGeom prst="rect">
            <a:avLst/>
          </a:prstGeom>
        </p:spPr>
      </p:pic>
      <p:pic>
        <p:nvPicPr>
          <p:cNvPr id="5" name="Picture 4"/>
          <p:cNvPicPr>
            <a:picLocks noChangeAspect="1"/>
          </p:cNvPicPr>
          <p:nvPr/>
        </p:nvPicPr>
        <p:blipFill>
          <a:blip r:embed="rId4"/>
          <a:stretch>
            <a:fillRect/>
          </a:stretch>
        </p:blipFill>
        <p:spPr>
          <a:xfrm>
            <a:off x="2202873" y="1828321"/>
            <a:ext cx="8688012" cy="34294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796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75749F-F487-4EFB-ABC7-C1359590E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extBox 6">
            <a:extLst>
              <a:ext uri="{FF2B5EF4-FFF2-40B4-BE49-F238E27FC236}">
                <a16:creationId xmlns:a16="http://schemas.microsoft.com/office/drawing/2014/main" id="{AECF80F6-4C9D-75DE-D1E1-9DB1D30F2EE4}"/>
              </a:ext>
            </a:extLst>
          </p:cNvPr>
          <p:cNvSpPr txBox="1"/>
          <p:nvPr/>
        </p:nvSpPr>
        <p:spPr>
          <a:xfrm>
            <a:off x="5588000" y="3439886"/>
            <a:ext cx="5283200" cy="1529232"/>
          </a:xfrm>
          <a:prstGeom prst="rect">
            <a:avLst/>
          </a:prstGeom>
          <a:scene3d>
            <a:camera prst="perspectiveFront" fov="5100000">
              <a:rot lat="0" lon="2100000" rev="0"/>
            </a:camera>
            <a:lightRig rig="flood" dir="t">
              <a:rot lat="0" lon="0" rev="13800000"/>
            </a:lightRig>
          </a:scene3d>
        </p:spPr>
        <p:txBody>
          <a:bodyPr vert="horz" lIns="60960" tIns="30480" rIns="60960" bIns="30480" rtlCol="0" anchor="b">
            <a:noAutofit/>
          </a:bodyPr>
          <a:lstStyle/>
          <a:p>
            <a:pPr algn="r">
              <a:lnSpc>
                <a:spcPct val="90000"/>
              </a:lnSpc>
              <a:spcBef>
                <a:spcPct val="0"/>
              </a:spcBef>
              <a:spcAft>
                <a:spcPts val="400"/>
              </a:spcAft>
            </a:pPr>
            <a:r>
              <a:rPr lang="en-US" sz="5867" dirty="0" err="1">
                <a:solidFill>
                  <a:srgbClr val="00B050"/>
                </a:solidFill>
                <a:latin typeface="Sigmar One" panose="00000500000000000000" pitchFamily="2" charset="0"/>
                <a:ea typeface="+mj-ea"/>
                <a:cs typeface="+mj-cs"/>
              </a:rPr>
              <a:t>Củng</a:t>
            </a:r>
            <a:r>
              <a:rPr lang="en-US" sz="5867" dirty="0">
                <a:solidFill>
                  <a:srgbClr val="00B050"/>
                </a:solidFill>
                <a:latin typeface="Sigmar One" panose="00000500000000000000" pitchFamily="2" charset="0"/>
                <a:ea typeface="+mj-ea"/>
                <a:cs typeface="+mj-cs"/>
              </a:rPr>
              <a:t> </a:t>
            </a:r>
            <a:r>
              <a:rPr lang="en-US" sz="5867" dirty="0" err="1">
                <a:solidFill>
                  <a:srgbClr val="00B050"/>
                </a:solidFill>
                <a:latin typeface="Sigmar One" panose="00000500000000000000" pitchFamily="2" charset="0"/>
                <a:ea typeface="+mj-ea"/>
                <a:cs typeface="+mj-cs"/>
              </a:rPr>
              <a:t>cố</a:t>
            </a:r>
            <a:r>
              <a:rPr lang="en-US" sz="5867" dirty="0">
                <a:solidFill>
                  <a:srgbClr val="00B050"/>
                </a:solidFill>
                <a:latin typeface="Sigmar One" panose="00000500000000000000" pitchFamily="2" charset="0"/>
                <a:ea typeface="+mj-ea"/>
                <a:cs typeface="+mj-cs"/>
              </a:rPr>
              <a:t> - </a:t>
            </a:r>
            <a:r>
              <a:rPr lang="en-US" sz="5867" dirty="0" err="1">
                <a:solidFill>
                  <a:srgbClr val="00B050"/>
                </a:solidFill>
                <a:latin typeface="Sigmar One" panose="00000500000000000000" pitchFamily="2" charset="0"/>
                <a:ea typeface="+mj-ea"/>
                <a:cs typeface="+mj-cs"/>
              </a:rPr>
              <a:t>dặn</a:t>
            </a:r>
            <a:r>
              <a:rPr lang="en-US" sz="5867" dirty="0">
                <a:solidFill>
                  <a:srgbClr val="00B050"/>
                </a:solidFill>
                <a:latin typeface="Sigmar One" panose="00000500000000000000" pitchFamily="2" charset="0"/>
                <a:ea typeface="+mj-ea"/>
                <a:cs typeface="+mj-cs"/>
              </a:rPr>
              <a:t> </a:t>
            </a:r>
            <a:r>
              <a:rPr lang="en-US" sz="5867" dirty="0" err="1">
                <a:solidFill>
                  <a:srgbClr val="00B050"/>
                </a:solidFill>
                <a:latin typeface="Sigmar One" panose="00000500000000000000" pitchFamily="2" charset="0"/>
                <a:ea typeface="+mj-ea"/>
                <a:cs typeface="+mj-cs"/>
              </a:rPr>
              <a:t>dò</a:t>
            </a:r>
            <a:endParaRPr lang="en-US" sz="5867" dirty="0">
              <a:solidFill>
                <a:srgbClr val="00B050"/>
              </a:solidFill>
              <a:latin typeface="Sigmar One" panose="00000500000000000000" pitchFamily="2" charset="0"/>
              <a:ea typeface="+mj-ea"/>
              <a:cs typeface="+mj-cs"/>
            </a:endParaRPr>
          </a:p>
        </p:txBody>
      </p:sp>
      <p:pic>
        <p:nvPicPr>
          <p:cNvPr id="8" name="Picture 17">
            <a:extLst>
              <a:ext uri="{FF2B5EF4-FFF2-40B4-BE49-F238E27FC236}">
                <a16:creationId xmlns:a16="http://schemas.microsoft.com/office/drawing/2014/main" id="{0AAA77AE-E522-89B6-880C-8FB748E1919E}"/>
              </a:ext>
            </a:extLst>
          </p:cNvPr>
          <p:cNvPicPr>
            <a:picLocks noChangeAspect="1"/>
          </p:cNvPicPr>
          <p:nvPr/>
        </p:nvPicPr>
        <p:blipFill rotWithShape="1">
          <a:blip r:embed="rId2"/>
          <a:srcRect l="6816" r="-1" b="-1"/>
          <a:stretch/>
        </p:blipFill>
        <p:spPr>
          <a:xfrm>
            <a:off x="-2192" y="7"/>
            <a:ext cx="8436340" cy="6857993"/>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grpSp>
        <p:nvGrpSpPr>
          <p:cNvPr id="15" name="Group 5">
            <a:extLst>
              <a:ext uri="{FF2B5EF4-FFF2-40B4-BE49-F238E27FC236}">
                <a16:creationId xmlns:a16="http://schemas.microsoft.com/office/drawing/2014/main" id="{194D3E2E-0ECD-8681-6A75-C20BA994FB73}"/>
              </a:ext>
            </a:extLst>
          </p:cNvPr>
          <p:cNvGrpSpPr>
            <a:grpSpLocks noChangeAspect="1"/>
          </p:cNvGrpSpPr>
          <p:nvPr/>
        </p:nvGrpSpPr>
        <p:grpSpPr>
          <a:xfrm>
            <a:off x="2540000" y="2362200"/>
            <a:ext cx="961898" cy="961895"/>
            <a:chOff x="0" y="0"/>
            <a:chExt cx="6350000" cy="6349975"/>
          </a:xfrm>
        </p:grpSpPr>
        <p:sp>
          <p:nvSpPr>
            <p:cNvPr id="17" name="Freeform 6">
              <a:extLst>
                <a:ext uri="{FF2B5EF4-FFF2-40B4-BE49-F238E27FC236}">
                  <a16:creationId xmlns:a16="http://schemas.microsoft.com/office/drawing/2014/main" id="{27C28414-EAF1-906F-9E4E-1814A6B042E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Tree>
    <p:extLst>
      <p:ext uri="{BB962C8B-B14F-4D97-AF65-F5344CB8AC3E}">
        <p14:creationId xmlns:p14="http://schemas.microsoft.com/office/powerpoint/2010/main" val="314499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12192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546CBF-4E08-3BAC-E9FE-E3D3E99057AE}"/>
              </a:ext>
            </a:extLst>
          </p:cNvPr>
          <p:cNvSpPr txBox="1"/>
          <p:nvPr/>
        </p:nvSpPr>
        <p:spPr>
          <a:xfrm>
            <a:off x="1730922" y="2140803"/>
            <a:ext cx="77940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Hẹ</a:t>
            </a:r>
            <a:r>
              <a:rPr lang="en-US" sz="4800" dirty="0">
                <a:solidFill>
                  <a:srgbClr val="00B050"/>
                </a:solidFill>
                <a:latin typeface="Sigmar One" panose="00000500000000000000" pitchFamily="2" charset="0"/>
              </a:rPr>
              <a:t>n </a:t>
            </a:r>
            <a:r>
              <a:rPr lang="en-US" sz="4800" dirty="0" err="1">
                <a:solidFill>
                  <a:srgbClr val="00B050"/>
                </a:solidFill>
                <a:latin typeface="Sigmar One" panose="00000500000000000000" pitchFamily="2" charset="0"/>
              </a:rPr>
              <a:t>gặp</a:t>
            </a:r>
            <a:r>
              <a:rPr lang="en-US" sz="4800" dirty="0">
                <a:solidFill>
                  <a:srgbClr val="00B050"/>
                </a:solidFill>
                <a:latin typeface="Sigmar One" panose="00000500000000000000" pitchFamily="2" charset="0"/>
              </a:rPr>
              <a:t> </a:t>
            </a:r>
            <a:r>
              <a:rPr lang="en-US" sz="4800" dirty="0" err="1">
                <a:solidFill>
                  <a:srgbClr val="00B050"/>
                </a:solidFill>
                <a:latin typeface="Sigmar One" panose="00000500000000000000" pitchFamily="2" charset="0"/>
              </a:rPr>
              <a:t>lại</a:t>
            </a:r>
            <a:r>
              <a:rPr lang="en-US" sz="4800" dirty="0">
                <a:solidFill>
                  <a:srgbClr val="00B050"/>
                </a:solidFill>
                <a:latin typeface="Sigmar One" panose="00000500000000000000" pitchFamily="2" charset="0"/>
              </a:rPr>
              <a:t> </a:t>
            </a:r>
            <a:r>
              <a:rPr lang="en-US" sz="4800" dirty="0" err="1">
                <a:solidFill>
                  <a:srgbClr val="00B050"/>
                </a:solidFill>
                <a:latin typeface="Sigmar One" panose="00000500000000000000" pitchFamily="2" charset="0"/>
              </a:rPr>
              <a:t>các</a:t>
            </a:r>
            <a:r>
              <a:rPr lang="en-US" sz="4800" dirty="0">
                <a:solidFill>
                  <a:srgbClr val="00B050"/>
                </a:solidFill>
                <a:latin typeface="Sigmar One" panose="00000500000000000000" pitchFamily="2" charset="0"/>
              </a:rPr>
              <a:t> </a:t>
            </a:r>
            <a:r>
              <a:rPr lang="en-US" sz="4800" dirty="0" err="1">
                <a:solidFill>
                  <a:srgbClr val="00B050"/>
                </a:solidFill>
                <a:latin typeface="Sigmar One" panose="00000500000000000000" pitchFamily="2" charset="0"/>
              </a:rPr>
              <a:t>em</a:t>
            </a:r>
            <a:r>
              <a:rPr lang="en-US" sz="4800" dirty="0">
                <a:solidFill>
                  <a:srgbClr val="00B050"/>
                </a:solidFill>
                <a:latin typeface="Sigmar One" panose="00000500000000000000" pitchFamily="2" charset="0"/>
              </a:rPr>
              <a:t>!</a:t>
            </a:r>
            <a:endParaRPr kumimoji="0" lang="en-US" sz="4800" b="0" i="0" u="none" strike="noStrike" kern="1200" cap="none" spc="0" normalizeH="0" baseline="0" noProof="0" dirty="0">
              <a:ln>
                <a:noFill/>
              </a:ln>
              <a:solidFill>
                <a:srgbClr val="00B050"/>
              </a:solidFill>
              <a:effectLst/>
              <a:uLnTx/>
              <a:uFillTx/>
              <a:latin typeface="Sigmar One" panose="00000500000000000000" pitchFamily="2" charset="0"/>
            </a:endParaRPr>
          </a:p>
        </p:txBody>
      </p:sp>
    </p:spTree>
    <p:extLst>
      <p:ext uri="{BB962C8B-B14F-4D97-AF65-F5344CB8AC3E}">
        <p14:creationId xmlns:p14="http://schemas.microsoft.com/office/powerpoint/2010/main" val="359352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1282"/>
            <a:ext cx="12191987" cy="6856718"/>
          </a:xfrm>
          <a:prstGeom prst="rect">
            <a:avLst/>
          </a:prstGeom>
        </p:spPr>
      </p:pic>
      <p:sp>
        <p:nvSpPr>
          <p:cNvPr id="2" name="Rectangle 1"/>
          <p:cNvSpPr/>
          <p:nvPr/>
        </p:nvSpPr>
        <p:spPr>
          <a:xfrm>
            <a:off x="3657600" y="533400"/>
            <a:ext cx="6934200" cy="523220"/>
          </a:xfrm>
          <a:prstGeom prst="rect">
            <a:avLst/>
          </a:prstGeom>
        </p:spPr>
        <p:txBody>
          <a:bodyPr wrap="square">
            <a:spAutoFit/>
          </a:bodyPr>
          <a:lstStyle/>
          <a:p>
            <a:r>
              <a:rPr lang="en-US" sz="2800" b="1" dirty="0" err="1">
                <a:solidFill>
                  <a:srgbClr val="00B050"/>
                </a:solidFill>
                <a:latin typeface="Open Sans" panose="020B0606030504020204" pitchFamily="34" charset="0"/>
              </a:rPr>
              <a:t>Thảo</a:t>
            </a:r>
            <a:r>
              <a:rPr lang="en-US" sz="2800" b="1" dirty="0">
                <a:solidFill>
                  <a:srgbClr val="00B050"/>
                </a:solidFill>
                <a:latin typeface="Open Sans" panose="020B0606030504020204" pitchFamily="34" charset="0"/>
              </a:rPr>
              <a:t> </a:t>
            </a:r>
            <a:r>
              <a:rPr lang="en-US" sz="2800" b="1" dirty="0" err="1">
                <a:solidFill>
                  <a:srgbClr val="00B050"/>
                </a:solidFill>
                <a:latin typeface="Open Sans" panose="020B0606030504020204" pitchFamily="34" charset="0"/>
              </a:rPr>
              <a:t>luận</a:t>
            </a:r>
            <a:r>
              <a:rPr lang="en-US" sz="2800" b="1" dirty="0">
                <a:solidFill>
                  <a:srgbClr val="00B050"/>
                </a:solidFill>
                <a:latin typeface="Open Sans" panose="020B0606030504020204" pitchFamily="34" charset="0"/>
              </a:rPr>
              <a:t>: </a:t>
            </a:r>
            <a:r>
              <a:rPr lang="en-US" sz="2800" b="1" dirty="0" err="1">
                <a:solidFill>
                  <a:srgbClr val="00B050"/>
                </a:solidFill>
                <a:latin typeface="Open Sans" panose="020B0606030504020204" pitchFamily="34" charset="0"/>
              </a:rPr>
              <a:t>làm</a:t>
            </a:r>
            <a:r>
              <a:rPr lang="en-US" sz="2800" b="1" dirty="0">
                <a:solidFill>
                  <a:srgbClr val="00B050"/>
                </a:solidFill>
                <a:latin typeface="Open Sans" panose="020B0606030504020204" pitchFamily="34" charset="0"/>
              </a:rPr>
              <a:t> </a:t>
            </a:r>
            <a:r>
              <a:rPr lang="en-US" sz="2800" b="1" dirty="0" err="1">
                <a:solidFill>
                  <a:srgbClr val="00B050"/>
                </a:solidFill>
                <a:latin typeface="Open Sans" panose="020B0606030504020204" pitchFamily="34" charset="0"/>
              </a:rPr>
              <a:t>thế</a:t>
            </a:r>
            <a:r>
              <a:rPr lang="en-US" sz="2800" b="1" dirty="0">
                <a:solidFill>
                  <a:srgbClr val="00B050"/>
                </a:solidFill>
                <a:latin typeface="Open Sans" panose="020B0606030504020204" pitchFamily="34" charset="0"/>
              </a:rPr>
              <a:t> </a:t>
            </a:r>
            <a:r>
              <a:rPr lang="en-US" sz="2800" b="1" dirty="0" err="1">
                <a:solidFill>
                  <a:srgbClr val="00B050"/>
                </a:solidFill>
                <a:latin typeface="Open Sans" panose="020B0606030504020204" pitchFamily="34" charset="0"/>
              </a:rPr>
              <a:t>nào</a:t>
            </a:r>
            <a:r>
              <a:rPr lang="en-US" sz="2800" b="1" dirty="0">
                <a:solidFill>
                  <a:srgbClr val="00B050"/>
                </a:solidFill>
                <a:latin typeface="Open Sans" panose="020B0606030504020204" pitchFamily="34" charset="0"/>
              </a:rPr>
              <a:t> </a:t>
            </a:r>
            <a:r>
              <a:rPr lang="en-US" sz="2800" b="1" dirty="0" err="1">
                <a:solidFill>
                  <a:srgbClr val="00B050"/>
                </a:solidFill>
                <a:latin typeface="Open Sans" panose="020B0606030504020204" pitchFamily="34" charset="0"/>
              </a:rPr>
              <a:t>để</a:t>
            </a:r>
            <a:r>
              <a:rPr lang="en-US" sz="2800" b="1" dirty="0">
                <a:solidFill>
                  <a:srgbClr val="00B050"/>
                </a:solidFill>
                <a:latin typeface="Open Sans" panose="020B0606030504020204" pitchFamily="34" charset="0"/>
              </a:rPr>
              <a:t> </a:t>
            </a:r>
            <a:r>
              <a:rPr lang="en-US" sz="2800" b="1" dirty="0" err="1">
                <a:solidFill>
                  <a:srgbClr val="00B050"/>
                </a:solidFill>
                <a:latin typeface="Open Sans" panose="020B0606030504020204" pitchFamily="34" charset="0"/>
              </a:rPr>
              <a:t>giữ</a:t>
            </a:r>
            <a:r>
              <a:rPr lang="en-US" sz="2800" b="1" dirty="0">
                <a:solidFill>
                  <a:srgbClr val="00B050"/>
                </a:solidFill>
                <a:latin typeface="Open Sans" panose="020B0606030504020204" pitchFamily="34" charset="0"/>
              </a:rPr>
              <a:t> </a:t>
            </a:r>
            <a:r>
              <a:rPr lang="en-US" sz="2800" b="1" dirty="0" err="1">
                <a:solidFill>
                  <a:srgbClr val="00B050"/>
                </a:solidFill>
                <a:latin typeface="Open Sans" panose="020B0606030504020204" pitchFamily="34" charset="0"/>
              </a:rPr>
              <a:t>lời</a:t>
            </a:r>
            <a:r>
              <a:rPr lang="en-US" sz="2800" b="1" dirty="0">
                <a:solidFill>
                  <a:srgbClr val="00B050"/>
                </a:solidFill>
                <a:latin typeface="Open Sans" panose="020B0606030504020204" pitchFamily="34" charset="0"/>
              </a:rPr>
              <a:t> </a:t>
            </a:r>
            <a:r>
              <a:rPr lang="en-US" sz="2800" b="1" dirty="0" err="1">
                <a:solidFill>
                  <a:srgbClr val="00B050"/>
                </a:solidFill>
                <a:latin typeface="Open Sans" panose="020B0606030504020204" pitchFamily="34" charset="0"/>
              </a:rPr>
              <a:t>hứa</a:t>
            </a:r>
            <a:r>
              <a:rPr lang="en-US" sz="2800" b="1" dirty="0">
                <a:solidFill>
                  <a:srgbClr val="00B050"/>
                </a:solidFill>
                <a:latin typeface="Open Sans" panose="020B0606030504020204" pitchFamily="34" charset="0"/>
              </a:rPr>
              <a:t>?</a:t>
            </a:r>
            <a:endParaRPr lang="en-US" sz="2800" b="1" dirty="0">
              <a:solidFill>
                <a:srgbClr val="00B050"/>
              </a:solidFill>
            </a:endParaRPr>
          </a:p>
        </p:txBody>
      </p:sp>
      <p:pic>
        <p:nvPicPr>
          <p:cNvPr id="4" name="Picture 3"/>
          <p:cNvPicPr>
            <a:picLocks noChangeAspect="1"/>
          </p:cNvPicPr>
          <p:nvPr/>
        </p:nvPicPr>
        <p:blipFill>
          <a:blip r:embed="rId3"/>
          <a:stretch>
            <a:fillRect/>
          </a:stretch>
        </p:blipFill>
        <p:spPr>
          <a:xfrm>
            <a:off x="152400" y="152400"/>
            <a:ext cx="2448267" cy="1133633"/>
          </a:xfrm>
          <a:prstGeom prst="rect">
            <a:avLst/>
          </a:prstGeom>
        </p:spPr>
      </p:pic>
      <p:pic>
        <p:nvPicPr>
          <p:cNvPr id="5" name="Picture 4"/>
          <p:cNvPicPr>
            <a:picLocks noChangeAspect="1"/>
          </p:cNvPicPr>
          <p:nvPr/>
        </p:nvPicPr>
        <p:blipFill>
          <a:blip r:embed="rId4"/>
          <a:stretch>
            <a:fillRect/>
          </a:stretch>
        </p:blipFill>
        <p:spPr>
          <a:xfrm>
            <a:off x="2362200" y="1437151"/>
            <a:ext cx="6858000" cy="4511524"/>
          </a:xfrm>
          <a:prstGeom prst="rect">
            <a:avLst/>
          </a:prstGeom>
          <a:ln>
            <a:noFill/>
          </a:ln>
          <a:effectLst>
            <a:softEdge rad="112500"/>
          </a:effectLst>
        </p:spPr>
      </p:pic>
      <p:pic>
        <p:nvPicPr>
          <p:cNvPr id="7" name="Picture 6"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985041" y="4110797"/>
            <a:ext cx="3081209" cy="2560055"/>
          </a:xfrm>
          <a:prstGeom prst="rect">
            <a:avLst/>
          </a:prstGeom>
        </p:spPr>
      </p:pic>
      <p:sp>
        <p:nvSpPr>
          <p:cNvPr id="8" name="TextBox 7">
            <a:extLst>
              <a:ext uri="{FF2B5EF4-FFF2-40B4-BE49-F238E27FC236}">
                <a16:creationId xmlns:a16="http://schemas.microsoft.com/office/drawing/2014/main" id="{BFB8A126-31B1-C7E5-FAE1-8866E0C5C3B3}"/>
              </a:ext>
            </a:extLst>
          </p:cNvPr>
          <p:cNvSpPr txBox="1"/>
          <p:nvPr/>
        </p:nvSpPr>
        <p:spPr>
          <a:xfrm>
            <a:off x="8331758" y="3395845"/>
            <a:ext cx="2259350" cy="1055608"/>
          </a:xfrm>
          <a:prstGeom prst="roundRect">
            <a:avLst/>
          </a:prstGeom>
          <a:solidFill>
            <a:srgbClr val="FFFFCC"/>
          </a:solidFill>
          <a:ln w="28575">
            <a:solidFill>
              <a:srgbClr val="217875"/>
            </a:solidFill>
            <a:prstDash val="sysDash"/>
          </a:ln>
        </p:spPr>
        <p:txBody>
          <a:bodyPr wrap="square">
            <a:spAutoFit/>
          </a:bodyPr>
          <a:lstStyle/>
          <a:p>
            <a:pPr lvl="0" algn="ctr"/>
            <a:r>
              <a:rPr lang="en-US" sz="28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Thảo</a:t>
            </a:r>
            <a:r>
              <a:rPr lang="en-US" sz="28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luận</a:t>
            </a:r>
            <a:r>
              <a:rPr lang="en-US" sz="28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nhóm</a:t>
            </a:r>
            <a:endParaRPr kumimoji="0" lang="en-US" sz="2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p:cNvGrpSpPr/>
          <p:nvPr/>
        </p:nvGrpSpPr>
        <p:grpSpPr>
          <a:xfrm>
            <a:off x="2753053" y="435114"/>
            <a:ext cx="779855" cy="707886"/>
            <a:chOff x="2753053" y="293757"/>
            <a:chExt cx="779855" cy="707886"/>
          </a:xfrm>
        </p:grpSpPr>
        <p:sp>
          <p:nvSpPr>
            <p:cNvPr id="10" name="Oval 9"/>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9908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2400"/>
            <a:ext cx="12191987" cy="6856718"/>
          </a:xfrm>
          <a:prstGeom prst="rect">
            <a:avLst/>
          </a:prstGeom>
        </p:spPr>
      </p:pic>
      <p:pic>
        <p:nvPicPr>
          <p:cNvPr id="4" name="Picture 3"/>
          <p:cNvPicPr>
            <a:picLocks noChangeAspect="1"/>
          </p:cNvPicPr>
          <p:nvPr/>
        </p:nvPicPr>
        <p:blipFill>
          <a:blip r:embed="rId3"/>
          <a:stretch>
            <a:fillRect/>
          </a:stretch>
        </p:blipFill>
        <p:spPr>
          <a:xfrm>
            <a:off x="152400" y="0"/>
            <a:ext cx="2448267" cy="1133633"/>
          </a:xfrm>
          <a:prstGeom prst="rect">
            <a:avLst/>
          </a:prstGeom>
        </p:spPr>
      </p:pic>
      <p:pic>
        <p:nvPicPr>
          <p:cNvPr id="9" name="Picture 8"/>
          <p:cNvPicPr>
            <a:picLocks noChangeAspect="1"/>
          </p:cNvPicPr>
          <p:nvPr/>
        </p:nvPicPr>
        <p:blipFill rotWithShape="1">
          <a:blip r:embed="rId4"/>
          <a:srcRect b="4824"/>
          <a:stretch/>
        </p:blipFill>
        <p:spPr>
          <a:xfrm>
            <a:off x="9372600" y="4343400"/>
            <a:ext cx="2390775" cy="2246570"/>
          </a:xfrm>
          <a:prstGeom prst="rect">
            <a:avLst/>
          </a:prstGeom>
        </p:spPr>
      </p:pic>
      <p:grpSp>
        <p:nvGrpSpPr>
          <p:cNvPr id="13" name="Group 12"/>
          <p:cNvGrpSpPr/>
          <p:nvPr/>
        </p:nvGrpSpPr>
        <p:grpSpPr>
          <a:xfrm>
            <a:off x="2057400" y="1348675"/>
            <a:ext cx="8686800" cy="2461325"/>
            <a:chOff x="2057400" y="1348675"/>
            <a:chExt cx="8686800" cy="2461325"/>
          </a:xfrm>
        </p:grpSpPr>
        <p:sp>
          <p:nvSpPr>
            <p:cNvPr id="11" name="Rounded Rectangular Callout 10"/>
            <p:cNvSpPr/>
            <p:nvPr/>
          </p:nvSpPr>
          <p:spPr>
            <a:xfrm>
              <a:off x="2057400" y="1348675"/>
              <a:ext cx="8686800" cy="2461325"/>
            </a:xfrm>
            <a:prstGeom prst="wedgeRoundRectCallout">
              <a:avLst>
                <a:gd name="adj1" fmla="val 40702"/>
                <a:gd name="adj2" fmla="val 82394"/>
                <a:gd name="adj3" fmla="val 16667"/>
              </a:avLst>
            </a:prstGeom>
            <a:solidFill>
              <a:schemeClr val="accent1">
                <a:lumMod val="20000"/>
                <a:lumOff val="80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09800" y="1676400"/>
              <a:ext cx="8534400" cy="1815882"/>
            </a:xfrm>
            <a:prstGeom prst="rect">
              <a:avLst/>
            </a:prstGeom>
            <a:ln>
              <a:noFill/>
            </a:ln>
          </p:spPr>
          <p:txBody>
            <a:bodyPr wrap="square">
              <a:spAutoFit/>
            </a:bodyPr>
            <a:lstStyle/>
            <a:p>
              <a:pPr lvl="0" algn="just"/>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vi-VN" sz="2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Những điều em nên làm để giữ đúng lời hứa: đúng hẹn, chỉ hứa những điều trong khả năng của mình có thể thực hiện được, cần có trách nhiệm với lời hứa của mình.</a:t>
              </a:r>
              <a:endParaRPr kumimoji="0" lang="en-US" sz="2800" b="1"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85434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2400"/>
            <a:ext cx="12191987" cy="6856718"/>
          </a:xfrm>
          <a:prstGeom prst="rect">
            <a:avLst/>
          </a:prstGeom>
        </p:spPr>
      </p:pic>
      <p:pic>
        <p:nvPicPr>
          <p:cNvPr id="4" name="Picture 3"/>
          <p:cNvPicPr>
            <a:picLocks noChangeAspect="1"/>
          </p:cNvPicPr>
          <p:nvPr/>
        </p:nvPicPr>
        <p:blipFill>
          <a:blip r:embed="rId3"/>
          <a:stretch>
            <a:fillRect/>
          </a:stretch>
        </p:blipFill>
        <p:spPr>
          <a:xfrm>
            <a:off x="152400" y="0"/>
            <a:ext cx="2448267" cy="1133633"/>
          </a:xfrm>
          <a:prstGeom prst="rect">
            <a:avLst/>
          </a:prstGeom>
        </p:spPr>
      </p:pic>
      <p:pic>
        <p:nvPicPr>
          <p:cNvPr id="9" name="Picture 8"/>
          <p:cNvPicPr>
            <a:picLocks noChangeAspect="1"/>
          </p:cNvPicPr>
          <p:nvPr/>
        </p:nvPicPr>
        <p:blipFill rotWithShape="1">
          <a:blip r:embed="rId4"/>
          <a:srcRect b="4824"/>
          <a:stretch/>
        </p:blipFill>
        <p:spPr>
          <a:xfrm>
            <a:off x="9372600" y="4343400"/>
            <a:ext cx="2390775" cy="2246570"/>
          </a:xfrm>
          <a:prstGeom prst="rect">
            <a:avLst/>
          </a:prstGeom>
        </p:spPr>
      </p:pic>
      <p:grpSp>
        <p:nvGrpSpPr>
          <p:cNvPr id="13" name="Group 12"/>
          <p:cNvGrpSpPr/>
          <p:nvPr/>
        </p:nvGrpSpPr>
        <p:grpSpPr>
          <a:xfrm>
            <a:off x="2057400" y="1348675"/>
            <a:ext cx="8686800" cy="2461325"/>
            <a:chOff x="2057400" y="1348675"/>
            <a:chExt cx="8686800" cy="2461325"/>
          </a:xfrm>
          <a:solidFill>
            <a:schemeClr val="accent6">
              <a:lumMod val="20000"/>
              <a:lumOff val="80000"/>
            </a:schemeClr>
          </a:solidFill>
        </p:grpSpPr>
        <p:sp>
          <p:nvSpPr>
            <p:cNvPr id="11" name="Rounded Rectangular Callout 10"/>
            <p:cNvSpPr/>
            <p:nvPr/>
          </p:nvSpPr>
          <p:spPr>
            <a:xfrm>
              <a:off x="2057400" y="1348675"/>
              <a:ext cx="8686800" cy="2461325"/>
            </a:xfrm>
            <a:prstGeom prst="wedgeRoundRectCallout">
              <a:avLst>
                <a:gd name="adj1" fmla="val 40702"/>
                <a:gd name="adj2" fmla="val 82394"/>
                <a:gd name="adj3" fmla="val 16667"/>
              </a:avLst>
            </a:prstGeom>
            <a:grp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209800" y="1676400"/>
              <a:ext cx="8534400" cy="1815882"/>
            </a:xfrm>
            <a:prstGeom prst="rect">
              <a:avLst/>
            </a:prstGeom>
            <a:grpFill/>
            <a:ln>
              <a:noFill/>
            </a:ln>
          </p:spPr>
          <p:txBody>
            <a:bodyPr wrap="square">
              <a:spAutoFit/>
            </a:bodyPr>
            <a:lstStyle/>
            <a:p>
              <a:pPr lvl="0" algn="just"/>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800" b="1" dirty="0">
                  <a:solidFill>
                    <a:srgbClr val="FF0000"/>
                  </a:solidFill>
                </a:rPr>
                <a:t>Những điều em nên tránh khi hứa với người khác: sai hứa, hứa những điều mà mình không có khả năng thực hiện, hứa suông mà không làm.</a:t>
              </a:r>
              <a:endParaRPr kumimoji="0" lang="en-US" sz="28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4596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2400"/>
            <a:ext cx="12191987" cy="6856718"/>
          </a:xfrm>
          <a:prstGeom prst="rect">
            <a:avLst/>
          </a:prstGeom>
        </p:spPr>
      </p:pic>
      <p:pic>
        <p:nvPicPr>
          <p:cNvPr id="4" name="Picture 3"/>
          <p:cNvPicPr>
            <a:picLocks noChangeAspect="1"/>
          </p:cNvPicPr>
          <p:nvPr/>
        </p:nvPicPr>
        <p:blipFill>
          <a:blip r:embed="rId3"/>
          <a:stretch>
            <a:fillRect/>
          </a:stretch>
        </p:blipFill>
        <p:spPr>
          <a:xfrm>
            <a:off x="152400" y="0"/>
            <a:ext cx="2448267" cy="1133633"/>
          </a:xfrm>
          <a:prstGeom prst="rect">
            <a:avLst/>
          </a:prstGeom>
        </p:spPr>
      </p:pic>
      <p:pic>
        <p:nvPicPr>
          <p:cNvPr id="9" name="Picture 8"/>
          <p:cNvPicPr>
            <a:picLocks noChangeAspect="1"/>
          </p:cNvPicPr>
          <p:nvPr/>
        </p:nvPicPr>
        <p:blipFill rotWithShape="1">
          <a:blip r:embed="rId4"/>
          <a:srcRect b="4824"/>
          <a:stretch/>
        </p:blipFill>
        <p:spPr>
          <a:xfrm>
            <a:off x="9372600" y="4343400"/>
            <a:ext cx="2390775" cy="2246570"/>
          </a:xfrm>
          <a:prstGeom prst="rect">
            <a:avLst/>
          </a:prstGeom>
        </p:spPr>
      </p:pic>
      <p:grpSp>
        <p:nvGrpSpPr>
          <p:cNvPr id="13" name="Group 12"/>
          <p:cNvGrpSpPr/>
          <p:nvPr/>
        </p:nvGrpSpPr>
        <p:grpSpPr>
          <a:xfrm>
            <a:off x="2076450" y="1371600"/>
            <a:ext cx="8686800" cy="2461325"/>
            <a:chOff x="2076450" y="1371600"/>
            <a:chExt cx="8686800" cy="2461325"/>
          </a:xfrm>
          <a:solidFill>
            <a:schemeClr val="accent6">
              <a:lumMod val="20000"/>
              <a:lumOff val="80000"/>
            </a:schemeClr>
          </a:solidFill>
        </p:grpSpPr>
        <p:sp>
          <p:nvSpPr>
            <p:cNvPr id="11" name="Rounded Rectangular Callout 10"/>
            <p:cNvSpPr/>
            <p:nvPr/>
          </p:nvSpPr>
          <p:spPr>
            <a:xfrm>
              <a:off x="2076450" y="1371600"/>
              <a:ext cx="8686800" cy="2461325"/>
            </a:xfrm>
            <a:prstGeom prst="wedgeRoundRectCallout">
              <a:avLst>
                <a:gd name="adj1" fmla="val 40702"/>
                <a:gd name="adj2" fmla="val 82394"/>
                <a:gd name="adj3" fmla="val 16667"/>
              </a:avLst>
            </a:prstGeom>
            <a:solidFill>
              <a:schemeClr val="accent3">
                <a:lumMod val="40000"/>
                <a:lumOff val="60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209800" y="1676400"/>
              <a:ext cx="8534400" cy="1815882"/>
            </a:xfrm>
            <a:prstGeom prst="rect">
              <a:avLst/>
            </a:prstGeom>
            <a:noFill/>
            <a:ln>
              <a:noFill/>
            </a:ln>
          </p:spPr>
          <p:txBody>
            <a:bodyPr wrap="square">
              <a:spAutoFit/>
            </a:bodyPr>
            <a:lstStyle/>
            <a:p>
              <a:pPr lvl="0" algn="just"/>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800"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Cách ứng xử khi em không thể thực hiện được lời hứa của mình: gọi điện xin lỗi và giải thích lí do thất hứa; gặp trực tiếp xin lỗi và giải thích lí do thất hứa,…</a:t>
              </a:r>
              <a:endParaRPr kumimoji="0" lang="en-US" sz="2800" b="1"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9332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75749F-F487-4EFB-ABC7-C1359590E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AECF80F6-4C9D-75DE-D1E1-9DB1D30F2EE4}"/>
              </a:ext>
            </a:extLst>
          </p:cNvPr>
          <p:cNvSpPr txBox="1"/>
          <p:nvPr/>
        </p:nvSpPr>
        <p:spPr>
          <a:xfrm>
            <a:off x="4800600" y="3048000"/>
            <a:ext cx="6493487" cy="1219200"/>
          </a:xfrm>
          <a:prstGeom prst="rect">
            <a:avLst/>
          </a:prstGeom>
          <a:scene3d>
            <a:camera prst="perspectiveFront" fov="5100000">
              <a:rot lat="0" lon="2100000" rev="0"/>
            </a:camera>
            <a:lightRig rig="flood" dir="t">
              <a:rot lat="0" lon="0" rev="13800000"/>
            </a:lightRig>
          </a:scene3d>
        </p:spPr>
        <p:txBody>
          <a:bodyPr vert="horz" lIns="60960" tIns="30480" rIns="60960" bIns="30480" rtlCol="0" anchor="b">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Luyện</a:t>
            </a:r>
            <a:r>
              <a:rPr kumimoji="0" lang="en-US" sz="8000" b="0" i="0" u="none" strike="noStrike" kern="1200" cap="none" spc="0" normalizeH="0" noProof="0" dirty="0">
                <a:ln>
                  <a:noFill/>
                </a:ln>
                <a:solidFill>
                  <a:srgbClr val="00B050"/>
                </a:solidFill>
                <a:effectLst/>
                <a:uLnTx/>
                <a:uFillTx/>
                <a:latin typeface="Sigmar One" panose="00000500000000000000" pitchFamily="2" charset="0"/>
                <a:ea typeface="+mn-ea"/>
                <a:cs typeface="+mn-cs"/>
              </a:rPr>
              <a:t> </a:t>
            </a:r>
            <a:r>
              <a:rPr kumimoji="0" lang="en-US" sz="8000" b="0" i="0" u="none" strike="noStrike" kern="1200" cap="none" spc="0" normalizeH="0" noProof="0" dirty="0" err="1">
                <a:ln>
                  <a:noFill/>
                </a:ln>
                <a:solidFill>
                  <a:srgbClr val="00B050"/>
                </a:solidFill>
                <a:effectLst/>
                <a:uLnTx/>
                <a:uFillTx/>
                <a:latin typeface="Sigmar One" panose="00000500000000000000" pitchFamily="2" charset="0"/>
                <a:ea typeface="+mn-ea"/>
                <a:cs typeface="+mn-cs"/>
              </a:rPr>
              <a:t>tập</a:t>
            </a:r>
            <a:endParaRPr kumimoji="0" lang="en-US" sz="8000" b="0" i="0" u="none" strike="noStrike" kern="1200" cap="none" spc="0" normalizeH="0" baseline="0" noProof="0" dirty="0">
              <a:ln>
                <a:noFill/>
              </a:ln>
              <a:solidFill>
                <a:srgbClr val="00B050"/>
              </a:solidFill>
              <a:effectLst/>
              <a:uLnTx/>
              <a:uFillTx/>
              <a:latin typeface="Sigmar One" panose="00000500000000000000" pitchFamily="2" charset="0"/>
              <a:ea typeface="+mn-ea"/>
              <a:cs typeface="+mn-cs"/>
            </a:endParaRPr>
          </a:p>
        </p:txBody>
      </p:sp>
      <p:grpSp>
        <p:nvGrpSpPr>
          <p:cNvPr id="15" name="Group 5">
            <a:extLst>
              <a:ext uri="{FF2B5EF4-FFF2-40B4-BE49-F238E27FC236}">
                <a16:creationId xmlns:a16="http://schemas.microsoft.com/office/drawing/2014/main" id="{194D3E2E-0ECD-8681-6A75-C20BA994FB73}"/>
              </a:ext>
            </a:extLst>
          </p:cNvPr>
          <p:cNvGrpSpPr>
            <a:grpSpLocks noChangeAspect="1"/>
          </p:cNvGrpSpPr>
          <p:nvPr/>
        </p:nvGrpSpPr>
        <p:grpSpPr>
          <a:xfrm>
            <a:off x="11094189" y="128652"/>
            <a:ext cx="961898" cy="961895"/>
            <a:chOff x="0" y="0"/>
            <a:chExt cx="6350000" cy="6349975"/>
          </a:xfrm>
        </p:grpSpPr>
        <p:sp>
          <p:nvSpPr>
            <p:cNvPr id="17" name="Freeform 6">
              <a:extLst>
                <a:ext uri="{FF2B5EF4-FFF2-40B4-BE49-F238E27FC236}">
                  <a16:creationId xmlns:a16="http://schemas.microsoft.com/office/drawing/2014/main" id="{27C28414-EAF1-906F-9E4E-1814A6B042E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9" name="Picture 16">
            <a:extLst>
              <a:ext uri="{FF2B5EF4-FFF2-40B4-BE49-F238E27FC236}">
                <a16:creationId xmlns:a16="http://schemas.microsoft.com/office/drawing/2014/main" id="{181DC773-288D-BBDC-3293-9CC70C9AF5CA}"/>
              </a:ext>
            </a:extLst>
          </p:cNvPr>
          <p:cNvPicPr>
            <a:picLocks noChangeAspect="1"/>
          </p:cNvPicPr>
          <p:nvPr/>
        </p:nvPicPr>
        <p:blipFill rotWithShape="1">
          <a:blip r:embed="rId3"/>
          <a:srcRect l="-9744" t="-18130" r="-9931" b="-14921"/>
          <a:stretch/>
        </p:blipFill>
        <p:spPr>
          <a:xfrm>
            <a:off x="533400" y="0"/>
            <a:ext cx="6172200" cy="6879260"/>
          </a:xfrm>
          <a:prstGeom prst="rect">
            <a:avLst/>
          </a:prstGeom>
        </p:spPr>
      </p:pic>
    </p:spTree>
    <p:extLst>
      <p:ext uri="{BB962C8B-B14F-4D97-AF65-F5344CB8AC3E}">
        <p14:creationId xmlns:p14="http://schemas.microsoft.com/office/powerpoint/2010/main" val="173396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137"/>
            <a:ext cx="12191987" cy="6856718"/>
          </a:xfrm>
          <a:prstGeom prst="rect">
            <a:avLst/>
          </a:prstGeom>
        </p:spPr>
      </p:pic>
      <p:pic>
        <p:nvPicPr>
          <p:cNvPr id="5" name="Picture 4"/>
          <p:cNvPicPr>
            <a:picLocks noChangeAspect="1"/>
          </p:cNvPicPr>
          <p:nvPr/>
        </p:nvPicPr>
        <p:blipFill>
          <a:blip r:embed="rId3"/>
          <a:stretch>
            <a:fillRect/>
          </a:stretch>
        </p:blipFill>
        <p:spPr>
          <a:xfrm>
            <a:off x="2283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117" b="97765" l="0" r="100000"/>
                    </a14:imgEffect>
                  </a14:imgLayer>
                </a14:imgProps>
              </a:ext>
            </a:extLst>
          </a:blip>
          <a:stretch>
            <a:fillRect/>
          </a:stretch>
        </p:blipFill>
        <p:spPr>
          <a:xfrm>
            <a:off x="8845769" y="2133600"/>
            <a:ext cx="2705478" cy="1705213"/>
          </a:xfrm>
          <a:prstGeom prst="rect">
            <a:avLst/>
          </a:prstGeom>
        </p:spPr>
      </p:pic>
      <p:pic>
        <p:nvPicPr>
          <p:cNvPr id="18" name="Picture 17"/>
          <p:cNvPicPr>
            <a:picLocks noChangeAspect="1"/>
          </p:cNvPicPr>
          <p:nvPr/>
        </p:nvPicPr>
        <p:blipFill>
          <a:blip r:embed="rId6"/>
          <a:stretch>
            <a:fillRect/>
          </a:stretch>
        </p:blipFill>
        <p:spPr>
          <a:xfrm>
            <a:off x="3429000" y="2438400"/>
            <a:ext cx="5104848" cy="4186238"/>
          </a:xfrm>
          <a:prstGeom prst="rect">
            <a:avLst/>
          </a:prstGeom>
        </p:spPr>
      </p:pic>
    </p:spTree>
    <p:extLst>
      <p:ext uri="{BB962C8B-B14F-4D97-AF65-F5344CB8AC3E}">
        <p14:creationId xmlns:p14="http://schemas.microsoft.com/office/powerpoint/2010/main" val="23562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137"/>
            <a:ext cx="12191987" cy="6856718"/>
          </a:xfrm>
          <a:prstGeom prst="rect">
            <a:avLst/>
          </a:prstGeom>
        </p:spPr>
      </p:pic>
      <p:pic>
        <p:nvPicPr>
          <p:cNvPr id="5" name="Picture 4"/>
          <p:cNvPicPr>
            <a:picLocks noChangeAspect="1"/>
          </p:cNvPicPr>
          <p:nvPr/>
        </p:nvPicPr>
        <p:blipFill>
          <a:blip r:embed="rId3"/>
          <a:stretch>
            <a:fillRect/>
          </a:stretch>
        </p:blipFill>
        <p:spPr>
          <a:xfrm>
            <a:off x="1521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8864" l="8411" r="96729"/>
                    </a14:imgEffect>
                  </a14:imgLayer>
                </a14:imgProps>
              </a:ext>
            </a:extLst>
          </a:blip>
          <a:stretch>
            <a:fillRect/>
          </a:stretch>
        </p:blipFill>
        <p:spPr>
          <a:xfrm>
            <a:off x="9296400" y="2133600"/>
            <a:ext cx="2038635" cy="1676634"/>
          </a:xfrm>
          <a:prstGeom prst="rect">
            <a:avLst/>
          </a:prstGeom>
        </p:spPr>
      </p:pic>
      <p:pic>
        <p:nvPicPr>
          <p:cNvPr id="7" name="Picture 6"/>
          <p:cNvPicPr>
            <a:picLocks noChangeAspect="1"/>
          </p:cNvPicPr>
          <p:nvPr/>
        </p:nvPicPr>
        <p:blipFill>
          <a:blip r:embed="rId6"/>
          <a:stretch>
            <a:fillRect/>
          </a:stretch>
        </p:blipFill>
        <p:spPr>
          <a:xfrm>
            <a:off x="4049722" y="1981200"/>
            <a:ext cx="4271962" cy="4685855"/>
          </a:xfrm>
          <a:prstGeom prst="rect">
            <a:avLst/>
          </a:prstGeom>
        </p:spPr>
      </p:pic>
    </p:spTree>
    <p:extLst>
      <p:ext uri="{BB962C8B-B14F-4D97-AF65-F5344CB8AC3E}">
        <p14:creationId xmlns:p14="http://schemas.microsoft.com/office/powerpoint/2010/main" val="40454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2844</TotalTime>
  <Words>331</Words>
  <Application>Microsoft Office PowerPoint</Application>
  <PresentationFormat>Widescreen</PresentationFormat>
  <Paragraphs>71</Paragraphs>
  <Slides>27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Sigmar One</vt:lpstr>
      <vt:lpstr>宋体</vt:lpstr>
      <vt:lpstr>Nunito Black</vt:lpstr>
      <vt:lpstr>Great Vibes</vt:lpstr>
      <vt:lpstr>Calibri</vt:lpstr>
      <vt:lpstr>NSimSun</vt:lpstr>
      <vt:lpstr>Repo Black</vt:lpstr>
      <vt:lpstr>微软雅黑</vt:lpstr>
      <vt:lpstr>Tahoma</vt:lpstr>
      <vt:lpstr>汉仪跳跳体简</vt:lpstr>
      <vt:lpstr>Open Sans</vt:lpstr>
      <vt:lpstr>Arial</vt:lpstr>
      <vt:lpstr>Office Theme</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VHC</dc:creator>
  <cp:lastModifiedBy>Administrator</cp:lastModifiedBy>
  <cp:revision>69</cp:revision>
  <dcterms:created xsi:type="dcterms:W3CDTF">2006-08-16T00:00:00Z</dcterms:created>
  <dcterms:modified xsi:type="dcterms:W3CDTF">2025-12-16T01:58:32Z</dcterms:modified>
  <dc:identifier>DAFDiO2oNAs</dc:identifier>
</cp:coreProperties>
</file>