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334" r:id="rId3"/>
    <p:sldId id="259" r:id="rId4"/>
    <p:sldId id="268" r:id="rId5"/>
    <p:sldId id="258" r:id="rId6"/>
    <p:sldId id="279" r:id="rId7"/>
    <p:sldId id="335" r:id="rId8"/>
    <p:sldId id="278" r:id="rId9"/>
    <p:sldId id="341" r:id="rId10"/>
    <p:sldId id="346" r:id="rId11"/>
    <p:sldId id="260" r:id="rId12"/>
    <p:sldId id="286" r:id="rId13"/>
    <p:sldId id="266" r:id="rId14"/>
    <p:sldId id="343" r:id="rId15"/>
    <p:sldId id="287" r:id="rId16"/>
    <p:sldId id="288" r:id="rId17"/>
    <p:sldId id="33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D7710-F297-45BB-BB6B-351C255FE45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DD1BC-0B92-45DC-820C-FFCEEAF0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9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5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8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0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0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DD1BC-0B92-45DC-820C-FFCEEAF0EC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6327-E4DD-C124-BEAB-BC70B64BD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372988-774D-0BE5-18B0-18C68E84D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FA239-EE84-5F07-A453-7832728C9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0B4B96-EADA-7A54-A49A-BD5D2CA21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0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46B9-9B50-8E4C-2B0F-743703730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F05208-DFC2-3532-CAFB-DEB014DAB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8D5D9A-4E3C-CE52-4F86-A1554CBC0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49DEB7-526F-2426-4290-67D990DB4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35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E4147-0784-4E45-A7BB-D51FCA2DC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B7EDE3-6CF5-4568-BEC7-3C68B7BA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4DB566-5C8B-45B7-ADA3-FD1C0AA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43325C-1442-467F-B2D1-A9577646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8998C-3700-4FCC-B029-21861AAE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08273-C94D-42EC-8BB8-C9F45C88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E7DDF4-214B-4AE4-84E0-E1FBAE7C8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EE4C37-5B4A-4C81-80A8-6EA33A4C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A34F86-D7D7-406E-BC7D-7C4234C6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DDADC-2336-46DC-9082-82413D71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2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A01108-6084-4CF3-999C-E0726CA9F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E131C5-6DFA-41E4-A8D4-91B7255F2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38B3F2-EDFB-4A7A-9AA1-E4B7C1CB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194A8-1816-4A26-AF34-8C23541D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2CCAE-EF30-491D-BF98-58F32AED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80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55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36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49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2881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54C79-1819-46D2-A716-12ED0833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4C2B7F-F606-46C1-94A7-34DB26AD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7E0D5-4C2B-405A-A313-102172D1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4A2CC-ED3B-4756-94D5-80AFA77B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E78238-D551-4ABA-A63C-9B161CB2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9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93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70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38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6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32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06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41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752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1C245-34B6-44EF-BB22-61E5CB8F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CD7D64-DEA9-48C7-89CC-404027AC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CA68B-A2C1-4E55-9FED-56202C5B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84F11-161F-4C71-802D-FA30F430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B45FB-B7E3-4BD6-AF6F-48D97A5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DDBE0-86FF-4447-9753-951D5B1E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7C6E4-5088-4F36-91DB-0F6599CB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E2A681-A7B6-4A05-A283-C1FF2CD2D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6E0F4F-0674-4662-9C25-448C7AAD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730F21-9EE5-4210-80D8-75FFF4FE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46917-B6F7-496F-A3AD-26D3A6F0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04A57-B985-4177-887A-7B2305E0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190EE-C7F4-4884-9726-2A50A501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AA38E5-A2E6-4A3C-A727-7A09526B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4D2C1B-329B-416E-9272-596BD8B8C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339BAD-F97B-4212-9AFF-5F99AF9D1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85005C-FD3D-4E34-A1FC-8B0ECB7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84B012-C502-4CF6-8DD0-5464D007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C1758-831A-40C8-A22D-2D09F31B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9543B-3831-43BF-BC26-85E4CA2A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03CBEB-57AE-4201-9D92-B9E9BC6F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4DCB01-C485-49CA-8761-A1F3C515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F4C10-5B18-4127-970B-71DD5384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BCAABD-63D7-4E80-9D46-7BABC094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A8E1AF-81AF-4E48-A915-6DCB5D43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75D076-2E40-4EB0-B6B1-6505E580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5F446-873D-4CFD-99F7-9E531AD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A2473-6AA2-44AF-8926-CAF0A716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727658-2018-479A-9A2D-C7F8615B4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2AE071-3B03-4985-8B9C-38DB3714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F554AA-451A-4943-B870-D8CC9A65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49ADA7-72EF-4661-902A-E81B4345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600E0-AD3A-48FF-9B13-3B3403CD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390D47-A273-43D0-95C9-DDEFBD82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AAA5F-F9CB-4A18-A8F0-D93A5EE4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078779-C419-48BE-8534-A611277F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545B30-F435-461D-9D56-7CC129AD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B315F7-5140-4493-BCF3-E3161AA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731779-E569-4DBE-BF28-0EB0761B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246ED9-35D4-4DDC-B803-FE98464E2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7DD0D3-ED34-4469-86FA-E87A016C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8ACE-23EA-4781-A0C5-D7775A61C002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5D0C70-DC6D-4673-A675-CAF913339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899D75-4150-4634-BCB3-EECD68AB8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8A3CE4-88B2-89BD-30EE-04DA03EFAC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303032"/>
            <a:ext cx="1318378" cy="13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81362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40008" y="5472113"/>
            <a:ext cx="9874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867400"/>
            <a:ext cx="13165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72149"/>
            <a:ext cx="13208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772149"/>
            <a:ext cx="13208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772149"/>
            <a:ext cx="13208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715000"/>
            <a:ext cx="13208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72149"/>
            <a:ext cx="13208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772149"/>
            <a:ext cx="13208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4572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834" y="-1143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1" y="642942"/>
            <a:ext cx="104140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69" y="-133351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4572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286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946400" cy="22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805331" y="5547397"/>
            <a:ext cx="12932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2" y="2590800"/>
            <a:ext cx="12932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0898717" y="3962400"/>
            <a:ext cx="12932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êu đề 1"/>
          <p:cNvSpPr>
            <a:spLocks noGrp="1"/>
          </p:cNvSpPr>
          <p:nvPr>
            <p:ph type="ctrTitle"/>
          </p:nvPr>
        </p:nvSpPr>
        <p:spPr>
          <a:xfrm>
            <a:off x="775855" y="1052946"/>
            <a:ext cx="10792691" cy="33311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933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933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THẦY CÔ ĐẾN VỚI TIẾT</a:t>
            </a:r>
            <a:br>
              <a:rPr lang="en-US" sz="5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圆角矩形 1"/>
          <p:cNvSpPr/>
          <p:nvPr/>
        </p:nvSpPr>
        <p:spPr>
          <a:xfrm>
            <a:off x="2875272" y="1879718"/>
            <a:ext cx="7121186" cy="137159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59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HOẠT ĐỘNG TRẢI NGHIỆM</a:t>
            </a: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3949164" y="4873920"/>
            <a:ext cx="4726842" cy="5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590"/>
            <a:r>
              <a:rPr lang="en-US" altLang="zh-CN" sz="3067" b="1" i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 viên: Vũ Thị Nhàn</a:t>
            </a:r>
            <a:endParaRPr lang="zh-CN" altLang="en-US" sz="3067" b="1" i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2" name="图片 15" descr="图片包含 物体&#10;&#10;已生成高可信度的说明">
            <a:extLst>
              <a:ext uri="{FF2B5EF4-FFF2-40B4-BE49-F238E27FC236}">
                <a16:creationId xmlns:a16="http://schemas.microsoft.com/office/drawing/2014/main" id="{E68489DE-0578-88C8-B0A2-0D97DF117C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23013" y="-2885161"/>
            <a:ext cx="6945974" cy="12540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4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F05F55-69AF-FC17-D5BC-3120683CBA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" b="5260"/>
          <a:stretch/>
        </p:blipFill>
        <p:spPr>
          <a:xfrm rot="1201550">
            <a:off x="-516899" y="-542433"/>
            <a:ext cx="12059125" cy="7564848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4F1169A-3EA1-EA7B-6785-A8375F8F814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2971" y="982980"/>
            <a:ext cx="6553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quà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trẻ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mong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lành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!</a:t>
            </a:r>
            <a:endParaRPr lang="vi-VN" altLang="zh-CN" sz="36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EF36A-61A6-9FCC-7F38-7BC1C368B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69" y="1954530"/>
            <a:ext cx="5421017" cy="4260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8A2F8EA6-C15E-4AA3-AF3B-AE9DD7F2C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2" name="图片 3" descr="图片包含 电子产品&#10;&#10;描述已自动生成">
            <a:extLst>
              <a:ext uri="{FF2B5EF4-FFF2-40B4-BE49-F238E27FC236}">
                <a16:creationId xmlns:a16="http://schemas.microsoft.com/office/drawing/2014/main" id="{9D4CC9DE-5B1D-45E0-D738-73ADBBDDD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08585"/>
            <a:ext cx="9858375" cy="6858000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02699BAB-532E-D34F-0E2A-5DC4D03E50EE}"/>
              </a:ext>
            </a:extLst>
          </p:cNvPr>
          <p:cNvSpPr txBox="1"/>
          <p:nvPr/>
        </p:nvSpPr>
        <p:spPr>
          <a:xfrm>
            <a:off x="2371725" y="2403109"/>
            <a:ext cx="749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 dirty="0">
                <a:solidFill>
                  <a:prstClr val="white"/>
                </a:solidFill>
                <a:ea typeface="字魂7号-温暖童稚体" panose="00000500000000000000" pitchFamily="2" charset="-122"/>
                <a:cs typeface="Arial" panose="020B0604020202020204" pitchFamily="34" charset="0"/>
              </a:rPr>
              <a:t>Hoạt động 2:  Nhận xét cách cư xử của các bạn khi được nhận quà.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5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8EC30632-4B2A-4DF3-B456-76CAF2942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D0B84-0CD1-CF53-975B-E58F70A68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810" y="479502"/>
            <a:ext cx="6850687" cy="5887844"/>
          </a:xfrm>
          <a:prstGeom prst="rect">
            <a:avLst/>
          </a:prstGeom>
        </p:spPr>
      </p:pic>
      <p:sp>
        <p:nvSpPr>
          <p:cNvPr id="2" name="Hình chữ nhật: Góc Tròn 15">
            <a:extLst>
              <a:ext uri="{FF2B5EF4-FFF2-40B4-BE49-F238E27FC236}">
                <a16:creationId xmlns:a16="http://schemas.microsoft.com/office/drawing/2014/main" id="{DD2B8175-EE1E-7B2F-1F7B-E90A8105EADC}"/>
              </a:ext>
            </a:extLst>
          </p:cNvPr>
          <p:cNvSpPr/>
          <p:nvPr/>
        </p:nvSpPr>
        <p:spPr>
          <a:xfrm>
            <a:off x="312234" y="643868"/>
            <a:ext cx="4939990" cy="5437536"/>
          </a:xfrm>
          <a:custGeom>
            <a:avLst/>
            <a:gdLst>
              <a:gd name="connsiteX0" fmla="*/ 0 w 4939990"/>
              <a:gd name="connsiteY0" fmla="*/ 823348 h 5437536"/>
              <a:gd name="connsiteX1" fmla="*/ 823348 w 4939990"/>
              <a:gd name="connsiteY1" fmla="*/ 0 h 5437536"/>
              <a:gd name="connsiteX2" fmla="*/ 4116642 w 4939990"/>
              <a:gd name="connsiteY2" fmla="*/ 0 h 5437536"/>
              <a:gd name="connsiteX3" fmla="*/ 4939990 w 4939990"/>
              <a:gd name="connsiteY3" fmla="*/ 823348 h 5437536"/>
              <a:gd name="connsiteX4" fmla="*/ 4939990 w 4939990"/>
              <a:gd name="connsiteY4" fmla="*/ 4614188 h 5437536"/>
              <a:gd name="connsiteX5" fmla="*/ 4116642 w 4939990"/>
              <a:gd name="connsiteY5" fmla="*/ 5437536 h 5437536"/>
              <a:gd name="connsiteX6" fmla="*/ 823348 w 4939990"/>
              <a:gd name="connsiteY6" fmla="*/ 5437536 h 5437536"/>
              <a:gd name="connsiteX7" fmla="*/ 0 w 4939990"/>
              <a:gd name="connsiteY7" fmla="*/ 4614188 h 5437536"/>
              <a:gd name="connsiteX8" fmla="*/ 0 w 4939990"/>
              <a:gd name="connsiteY8" fmla="*/ 823348 h 54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9990" h="5437536" fill="none" extrusionOk="0">
                <a:moveTo>
                  <a:pt x="0" y="823348"/>
                </a:moveTo>
                <a:cubicBezTo>
                  <a:pt x="44417" y="320756"/>
                  <a:pt x="344751" y="23059"/>
                  <a:pt x="823348" y="0"/>
                </a:cubicBezTo>
                <a:cubicBezTo>
                  <a:pt x="2202003" y="22936"/>
                  <a:pt x="2511416" y="-134525"/>
                  <a:pt x="4116642" y="0"/>
                </a:cubicBezTo>
                <a:cubicBezTo>
                  <a:pt x="4577795" y="-28782"/>
                  <a:pt x="4850142" y="357468"/>
                  <a:pt x="4939990" y="823348"/>
                </a:cubicBezTo>
                <a:cubicBezTo>
                  <a:pt x="4770353" y="1777365"/>
                  <a:pt x="4793685" y="3497249"/>
                  <a:pt x="4939990" y="4614188"/>
                </a:cubicBezTo>
                <a:cubicBezTo>
                  <a:pt x="4922193" y="5064666"/>
                  <a:pt x="4647348" y="5403191"/>
                  <a:pt x="4116642" y="5437536"/>
                </a:cubicBezTo>
                <a:cubicBezTo>
                  <a:pt x="3764598" y="5348964"/>
                  <a:pt x="1440367" y="5418347"/>
                  <a:pt x="823348" y="5437536"/>
                </a:cubicBezTo>
                <a:cubicBezTo>
                  <a:pt x="309964" y="5498592"/>
                  <a:pt x="-23359" y="5032136"/>
                  <a:pt x="0" y="4614188"/>
                </a:cubicBezTo>
                <a:cubicBezTo>
                  <a:pt x="128130" y="3014208"/>
                  <a:pt x="166226" y="1519523"/>
                  <a:pt x="0" y="823348"/>
                </a:cubicBezTo>
                <a:close/>
              </a:path>
              <a:path w="4939990" h="5437536" stroke="0" extrusionOk="0">
                <a:moveTo>
                  <a:pt x="0" y="823348"/>
                </a:moveTo>
                <a:cubicBezTo>
                  <a:pt x="76251" y="412640"/>
                  <a:pt x="347008" y="66588"/>
                  <a:pt x="823348" y="0"/>
                </a:cubicBezTo>
                <a:cubicBezTo>
                  <a:pt x="1449406" y="-9402"/>
                  <a:pt x="3374806" y="-138905"/>
                  <a:pt x="4116642" y="0"/>
                </a:cubicBezTo>
                <a:cubicBezTo>
                  <a:pt x="4638871" y="-23668"/>
                  <a:pt x="4955886" y="421014"/>
                  <a:pt x="4939990" y="823348"/>
                </a:cubicBezTo>
                <a:cubicBezTo>
                  <a:pt x="4880994" y="1207685"/>
                  <a:pt x="4867615" y="2997746"/>
                  <a:pt x="4939990" y="4614188"/>
                </a:cubicBezTo>
                <a:cubicBezTo>
                  <a:pt x="4982783" y="5093944"/>
                  <a:pt x="4566910" y="5524677"/>
                  <a:pt x="4116642" y="5437536"/>
                </a:cubicBezTo>
                <a:cubicBezTo>
                  <a:pt x="2889963" y="5415203"/>
                  <a:pt x="1696389" y="5356087"/>
                  <a:pt x="823348" y="5437536"/>
                </a:cubicBezTo>
                <a:cubicBezTo>
                  <a:pt x="345640" y="5514225"/>
                  <a:pt x="38768" y="5053598"/>
                  <a:pt x="0" y="4614188"/>
                </a:cubicBezTo>
                <a:cubicBezTo>
                  <a:pt x="44061" y="4228175"/>
                  <a:pt x="148834" y="1848458"/>
                  <a:pt x="0" y="82334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3200" b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sz="32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sz="32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sz="32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2: (2’)</a:t>
            </a:r>
          </a:p>
          <a:p>
            <a:pPr lvl="0" algn="ctr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?</a:t>
            </a:r>
            <a:r>
              <a:rPr 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1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94F87-68C1-9F19-E135-BBF27F0F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ADBE15A7-0A90-CFB4-00D7-587A31464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8C2DB-A052-E893-0226-5F62122FE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37" y="828674"/>
            <a:ext cx="6783272" cy="5610225"/>
          </a:xfrm>
          <a:prstGeom prst="rect">
            <a:avLst/>
          </a:prstGeom>
        </p:spPr>
      </p:pic>
      <p:pic>
        <p:nvPicPr>
          <p:cNvPr id="5" name="Picture 4" descr="A yellow emoji with red cheeks and a thumbs up&#10;&#10;Description automatically generated">
            <a:extLst>
              <a:ext uri="{FF2B5EF4-FFF2-40B4-BE49-F238E27FC236}">
                <a16:creationId xmlns:a16="http://schemas.microsoft.com/office/drawing/2014/main" id="{A105AB89-8DF9-BF38-5A9E-05082F7DC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55" y="93163"/>
            <a:ext cx="1362076" cy="1362076"/>
          </a:xfrm>
          <a:prstGeom prst="rect">
            <a:avLst/>
          </a:prstGeom>
        </p:spPr>
      </p:pic>
      <p:pic>
        <p:nvPicPr>
          <p:cNvPr id="7" name="Picture 6" descr="A red face with a black background&#10;&#10;Description automatically generated">
            <a:extLst>
              <a:ext uri="{FF2B5EF4-FFF2-40B4-BE49-F238E27FC236}">
                <a16:creationId xmlns:a16="http://schemas.microsoft.com/office/drawing/2014/main" id="{EF0AF401-DC86-72A5-A894-EE914A91A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21" y="181889"/>
            <a:ext cx="1320800" cy="1320800"/>
          </a:xfrm>
          <a:prstGeom prst="rect">
            <a:avLst/>
          </a:prstGeom>
        </p:spPr>
      </p:pic>
      <p:pic>
        <p:nvPicPr>
          <p:cNvPr id="26" name="Picture 25" descr="A yellow emoji with red cheeks and a thumbs up&#10;&#10;Description automatically generated">
            <a:extLst>
              <a:ext uri="{FF2B5EF4-FFF2-40B4-BE49-F238E27FC236}">
                <a16:creationId xmlns:a16="http://schemas.microsoft.com/office/drawing/2014/main" id="{49EE0C13-3F44-D365-DB87-D28A21A3D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11" y="3129762"/>
            <a:ext cx="1362076" cy="1362076"/>
          </a:xfrm>
          <a:prstGeom prst="rect">
            <a:avLst/>
          </a:prstGeom>
        </p:spPr>
      </p:pic>
      <p:pic>
        <p:nvPicPr>
          <p:cNvPr id="29" name="Picture 28" descr="A red face with a black background&#10;&#10;Description automatically generated">
            <a:extLst>
              <a:ext uri="{FF2B5EF4-FFF2-40B4-BE49-F238E27FC236}">
                <a16:creationId xmlns:a16="http://schemas.microsoft.com/office/drawing/2014/main" id="{4DE9530E-9946-08F5-D18B-EC87F0AE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71" y="3088640"/>
            <a:ext cx="1320800" cy="1320800"/>
          </a:xfrm>
          <a:prstGeom prst="rect">
            <a:avLst/>
          </a:prstGeom>
        </p:spPr>
      </p:pic>
      <p:sp>
        <p:nvSpPr>
          <p:cNvPr id="30" name="Flowchart: Terminator 2">
            <a:extLst>
              <a:ext uri="{FF2B5EF4-FFF2-40B4-BE49-F238E27FC236}">
                <a16:creationId xmlns:a16="http://schemas.microsoft.com/office/drawing/2014/main" id="{4C8D9C9B-25B6-051A-8EF5-C2EDA525927F}"/>
              </a:ext>
            </a:extLst>
          </p:cNvPr>
          <p:cNvSpPr/>
          <p:nvPr/>
        </p:nvSpPr>
        <p:spPr>
          <a:xfrm>
            <a:off x="0" y="1005840"/>
            <a:ext cx="3557626" cy="1473200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Flowchart: Terminator 2">
            <a:extLst>
              <a:ext uri="{FF2B5EF4-FFF2-40B4-BE49-F238E27FC236}">
                <a16:creationId xmlns:a16="http://schemas.microsoft.com/office/drawing/2014/main" id="{0BAB8036-FF65-49D6-3EFE-61658E47CE1F}"/>
              </a:ext>
            </a:extLst>
          </p:cNvPr>
          <p:cNvSpPr/>
          <p:nvPr/>
        </p:nvSpPr>
        <p:spPr>
          <a:xfrm>
            <a:off x="9200621" y="1317174"/>
            <a:ext cx="2806336" cy="1460500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/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lowchart: Terminator 2">
            <a:extLst>
              <a:ext uri="{FF2B5EF4-FFF2-40B4-BE49-F238E27FC236}">
                <a16:creationId xmlns:a16="http://schemas.microsoft.com/office/drawing/2014/main" id="{2FE7E502-1298-B712-BC8D-A9EBD412EFCE}"/>
              </a:ext>
            </a:extLst>
          </p:cNvPr>
          <p:cNvSpPr/>
          <p:nvPr/>
        </p:nvSpPr>
        <p:spPr>
          <a:xfrm>
            <a:off x="-1" y="4491838"/>
            <a:ext cx="3701144" cy="1614323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Flowchart: Terminator 2">
            <a:extLst>
              <a:ext uri="{FF2B5EF4-FFF2-40B4-BE49-F238E27FC236}">
                <a16:creationId xmlns:a16="http://schemas.microsoft.com/office/drawing/2014/main" id="{0DEC7222-1766-F8B5-82F3-563B21FD537E}"/>
              </a:ext>
            </a:extLst>
          </p:cNvPr>
          <p:cNvSpPr/>
          <p:nvPr/>
        </p:nvSpPr>
        <p:spPr>
          <a:xfrm>
            <a:off x="8790201" y="4826418"/>
            <a:ext cx="3261360" cy="1043940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6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物体&#10;&#10;已生成高可信度的说明">
            <a:extLst>
              <a:ext uri="{FF2B5EF4-FFF2-40B4-BE49-F238E27FC236}">
                <a16:creationId xmlns:a16="http://schemas.microsoft.com/office/drawing/2014/main" id="{7043C42F-3A5A-4670-BCE0-1F10B3FF8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grpSp>
        <p:nvGrpSpPr>
          <p:cNvPr id="2" name="组合 24">
            <a:extLst>
              <a:ext uri="{FF2B5EF4-FFF2-40B4-BE49-F238E27FC236}">
                <a16:creationId xmlns:a16="http://schemas.microsoft.com/office/drawing/2014/main" id="{023E4FAE-BACC-629D-5568-7F632EE7A602}"/>
              </a:ext>
            </a:extLst>
          </p:cNvPr>
          <p:cNvGrpSpPr/>
          <p:nvPr/>
        </p:nvGrpSpPr>
        <p:grpSpPr>
          <a:xfrm>
            <a:off x="152400" y="1066800"/>
            <a:ext cx="4047231" cy="5621154"/>
            <a:chOff x="58190" y="972844"/>
            <a:chExt cx="4047231" cy="5621154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A6946A27-2925-5A8B-5F9E-CE6F171E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0" y="972844"/>
              <a:ext cx="4047231" cy="5621154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642FE3A3-40F3-5BE9-4DD2-D2035D96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66" y="2363384"/>
              <a:ext cx="1165860" cy="971550"/>
            </a:xfrm>
            <a:prstGeom prst="rect">
              <a:avLst/>
            </a:prstGeom>
          </p:spPr>
        </p:pic>
      </p:grpSp>
      <p:sp>
        <p:nvSpPr>
          <p:cNvPr id="5" name="Flowchart: Terminator 2">
            <a:extLst>
              <a:ext uri="{FF2B5EF4-FFF2-40B4-BE49-F238E27FC236}">
                <a16:creationId xmlns:a16="http://schemas.microsoft.com/office/drawing/2014/main" id="{B4EA2A82-A9BD-61EB-FD1A-DF3E89EEE790}"/>
              </a:ext>
            </a:extLst>
          </p:cNvPr>
          <p:cNvSpPr/>
          <p:nvPr/>
        </p:nvSpPr>
        <p:spPr>
          <a:xfrm>
            <a:off x="2695575" y="599440"/>
            <a:ext cx="8277225" cy="1351622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/>
            <a:r>
              <a:rPr lang="vi-VN" sz="4400" b="1" dirty="0">
                <a:solidFill>
                  <a:prstClr val="black"/>
                </a:solidFill>
                <a:latin typeface="+mj-lt"/>
              </a:rPr>
              <a:t>Khi được mừng tuổi em sẽ nói gì với người mừng tuổi em?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Flowchart: Terminator 2">
            <a:extLst>
              <a:ext uri="{FF2B5EF4-FFF2-40B4-BE49-F238E27FC236}">
                <a16:creationId xmlns:a16="http://schemas.microsoft.com/office/drawing/2014/main" id="{FB416092-1CED-2831-EECA-7A2C0D4CD752}"/>
              </a:ext>
            </a:extLst>
          </p:cNvPr>
          <p:cNvSpPr/>
          <p:nvPr/>
        </p:nvSpPr>
        <p:spPr>
          <a:xfrm>
            <a:off x="3457575" y="2514601"/>
            <a:ext cx="8324850" cy="1495424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/>
            <a:r>
              <a:rPr lang="vi-VN" sz="4400" b="1" dirty="0">
                <a:solidFill>
                  <a:prstClr val="black"/>
                </a:solidFill>
                <a:latin typeface="+mj-lt"/>
              </a:rPr>
              <a:t>Khi được mừng tuổi em đón nhận quà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CFD5-16B0-F3FC-7FF2-E5809AD85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215" y="4353560"/>
            <a:ext cx="283845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7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A97DBA7-922C-C806-AFC5-F17E72DD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" y="216535"/>
            <a:ext cx="99224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pPr lvl="0" algn="ctr" eaLnBrk="1" hangingPunct="1"/>
            <a:r>
              <a:rPr lang="vi-VN" altLang="en-US" sz="4400" b="1" dirty="0">
                <a:solidFill>
                  <a:prstClr val="black"/>
                </a:solidFill>
                <a:latin typeface="+mj-lt"/>
              </a:rPr>
              <a:t>Khi được mừng tuổi, em cần:</a:t>
            </a:r>
          </a:p>
          <a:p>
            <a:pPr marL="571500" lvl="0" indent="-571500" algn="just" eaLnBrk="1" hangingPunct="1">
              <a:buFont typeface="Arial" panose="020B0604020202020204" pitchFamily="34" charset="0"/>
              <a:buChar char="•"/>
            </a:pPr>
            <a:r>
              <a:rPr lang="vi-VN" altLang="en-US" sz="4400" dirty="0">
                <a:solidFill>
                  <a:prstClr val="black"/>
                </a:solidFill>
                <a:latin typeface="+mj-lt"/>
              </a:rPr>
              <a:t>Đón nhận bằng hai tay</a:t>
            </a:r>
          </a:p>
          <a:p>
            <a:pPr marL="571500" lvl="0" indent="-571500" algn="just" eaLnBrk="1" hangingPunct="1">
              <a:buFont typeface="Arial" panose="020B0604020202020204" pitchFamily="34" charset="0"/>
              <a:buChar char="•"/>
            </a:pPr>
            <a:r>
              <a:rPr lang="vi-VN" altLang="en-US" sz="4400" dirty="0">
                <a:solidFill>
                  <a:prstClr val="black"/>
                </a:solidFill>
                <a:latin typeface="+mj-lt"/>
              </a:rPr>
              <a:t>Nói lời cảm ơn với người mừng tuổi em.</a:t>
            </a:r>
          </a:p>
        </p:txBody>
      </p:sp>
      <p:pic>
        <p:nvPicPr>
          <p:cNvPr id="2050" name="Picture 2" descr="Dạy trẻ cách nhận lì xì Tết sao cho đúng, cha mẹ nên tham khảo cách này">
            <a:extLst>
              <a:ext uri="{FF2B5EF4-FFF2-40B4-BE49-F238E27FC236}">
                <a16:creationId xmlns:a16="http://schemas.microsoft.com/office/drawing/2014/main" id="{D7B3CE39-3358-CE14-388F-AA9A4DAC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76" y="3316077"/>
            <a:ext cx="4722564" cy="354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531345" y="2647733"/>
            <a:ext cx="9628742" cy="77314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dạy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Light SemiCondensed" panose="020B0502040204020203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125" y="1360193"/>
            <a:ext cx="3913971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19398-11CC-38CF-36DA-F8BAAE365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21" y="1577156"/>
            <a:ext cx="9594052" cy="4831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7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物体&#10;&#10;已生成高可信度的说明">
            <a:extLst>
              <a:ext uri="{FF2B5EF4-FFF2-40B4-BE49-F238E27FC236}">
                <a16:creationId xmlns:a16="http://schemas.microsoft.com/office/drawing/2014/main" id="{7043C42F-3A5A-4670-BCE0-1F10B3FF8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grpSp>
        <p:nvGrpSpPr>
          <p:cNvPr id="2" name="组合 24">
            <a:extLst>
              <a:ext uri="{FF2B5EF4-FFF2-40B4-BE49-F238E27FC236}">
                <a16:creationId xmlns:a16="http://schemas.microsoft.com/office/drawing/2014/main" id="{023E4FAE-BACC-629D-5568-7F632EE7A602}"/>
              </a:ext>
            </a:extLst>
          </p:cNvPr>
          <p:cNvGrpSpPr/>
          <p:nvPr/>
        </p:nvGrpSpPr>
        <p:grpSpPr>
          <a:xfrm>
            <a:off x="152400" y="1066800"/>
            <a:ext cx="4047231" cy="5621154"/>
            <a:chOff x="58190" y="972844"/>
            <a:chExt cx="4047231" cy="5621154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A6946A27-2925-5A8B-5F9E-CE6F171E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0" y="972844"/>
              <a:ext cx="4047231" cy="5621154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642FE3A3-40F3-5BE9-4DD2-D2035D96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66" y="2363384"/>
              <a:ext cx="1165860" cy="971550"/>
            </a:xfrm>
            <a:prstGeom prst="rect">
              <a:avLst/>
            </a:prstGeom>
          </p:spPr>
        </p:pic>
      </p:grpSp>
      <p:sp>
        <p:nvSpPr>
          <p:cNvPr id="5" name="Flowchart: Terminator 2">
            <a:extLst>
              <a:ext uri="{FF2B5EF4-FFF2-40B4-BE49-F238E27FC236}">
                <a16:creationId xmlns:a16="http://schemas.microsoft.com/office/drawing/2014/main" id="{B4EA2A82-A9BD-61EB-FD1A-DF3E89EEE790}"/>
              </a:ext>
            </a:extLst>
          </p:cNvPr>
          <p:cNvSpPr/>
          <p:nvPr/>
        </p:nvSpPr>
        <p:spPr>
          <a:xfrm>
            <a:off x="2695575" y="809626"/>
            <a:ext cx="6124575" cy="1141436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pt-BR" sz="4400" b="1" dirty="0">
                <a:solidFill>
                  <a:prstClr val="black"/>
                </a:solidFill>
                <a:latin typeface="Calibri" panose="020F0502020204030204"/>
              </a:rPr>
              <a:t>Em có thích Tết không?</a:t>
            </a: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9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8920D44-24F7-508E-519B-134264A4B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093" y="1782243"/>
            <a:ext cx="7278991" cy="1995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71253-BF29-1FD4-8E5D-1FEEACDF9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993" y="638175"/>
            <a:ext cx="4541914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D0DA21-4415-841A-843A-3A6746366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70" y="1429090"/>
            <a:ext cx="2267909" cy="93276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AAE33FC-B036-87A4-C43C-89C5F8B5E458}"/>
              </a:ext>
            </a:extLst>
          </p:cNvPr>
          <p:cNvSpPr txBox="1"/>
          <p:nvPr/>
        </p:nvSpPr>
        <p:spPr>
          <a:xfrm>
            <a:off x="5486400" y="3918858"/>
            <a:ext cx="185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4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10C57C-5ADF-F455-9AC4-B12235A65770}"/>
              </a:ext>
            </a:extLst>
          </p:cNvPr>
          <p:cNvGrpSpPr/>
          <p:nvPr/>
        </p:nvGrpSpPr>
        <p:grpSpPr>
          <a:xfrm>
            <a:off x="990524" y="1638083"/>
            <a:ext cx="9252936" cy="2224583"/>
            <a:chOff x="1858205" y="1533023"/>
            <a:chExt cx="8765525" cy="25364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E98FD8-1430-14EE-1CBA-740636671D8A}"/>
                </a:ext>
              </a:extLst>
            </p:cNvPr>
            <p:cNvSpPr txBox="1"/>
            <p:nvPr/>
          </p:nvSpPr>
          <p:spPr>
            <a:xfrm>
              <a:off x="1858205" y="1533023"/>
              <a:ext cx="8727326" cy="252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3800" b="1" kern="0" dirty="0" err="1">
                  <a:ln w="197104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rgbClr val="9F200A">
                        <a:satMod val="175000"/>
                        <a:alpha val="40000"/>
                      </a:srgbClr>
                    </a:glow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Khám</a:t>
              </a:r>
              <a:r>
                <a:rPr lang="en-US" sz="13800" b="1" kern="0" dirty="0">
                  <a:ln w="197104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rgbClr val="9F200A">
                        <a:satMod val="175000"/>
                        <a:alpha val="40000"/>
                      </a:srgbClr>
                    </a:glow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13800" b="1" kern="0" dirty="0" err="1">
                  <a:ln w="197104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rgbClr val="9F200A">
                        <a:satMod val="175000"/>
                        <a:alpha val="40000"/>
                      </a:srgbClr>
                    </a:glow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phá</a:t>
              </a:r>
              <a:endParaRPr lang="en-US" sz="13800" b="1" kern="0" dirty="0">
                <a:ln w="197104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F200A">
                      <a:satMod val="175000"/>
                      <a:alpha val="40000"/>
                    </a:srgbClr>
                  </a:glow>
                  <a:outerShdw dist="38100" dir="2700000" algn="tl" rotWithShape="0">
                    <a:srgbClr val="9F200A"/>
                  </a:outerShdw>
                </a:effectLst>
                <a:latin typeface="UTM Colossali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ACBEF5-B9F3-4F7E-66A2-73E34F938036}"/>
                </a:ext>
              </a:extLst>
            </p:cNvPr>
            <p:cNvSpPr txBox="1"/>
            <p:nvPr/>
          </p:nvSpPr>
          <p:spPr>
            <a:xfrm>
              <a:off x="1896404" y="1542820"/>
              <a:ext cx="8727326" cy="252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3800" b="1" kern="0" dirty="0" err="1">
                  <a:ln w="6600">
                    <a:solidFill>
                      <a:srgbClr val="9F200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Khám</a:t>
              </a:r>
              <a:r>
                <a:rPr lang="en-US" sz="13800" b="1" kern="0" dirty="0">
                  <a:ln w="6600">
                    <a:solidFill>
                      <a:srgbClr val="9F200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13800" b="1" kern="0" dirty="0" err="1">
                  <a:ln w="6600">
                    <a:solidFill>
                      <a:srgbClr val="9F200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phá</a:t>
              </a:r>
              <a:endParaRPr lang="en-US" sz="13800" b="1" kern="0" dirty="0">
                <a:ln w="6600">
                  <a:solidFill>
                    <a:srgbClr val="9F200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F200A"/>
                  </a:outerShdw>
                </a:effectLst>
                <a:latin typeface="UTM Colossalis" panose="02040603050506020204" pitchFamily="18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93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BDD1-FD42-C9A2-DDFB-4D2B4BA0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物体&#10;&#10;已生成高可信度的说明">
            <a:extLst>
              <a:ext uri="{FF2B5EF4-FFF2-40B4-BE49-F238E27FC236}">
                <a16:creationId xmlns:a16="http://schemas.microsoft.com/office/drawing/2014/main" id="{1EB92BB1-C551-BCA6-074F-4151A974D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FD46601-FAF5-8544-9C03-B4B8AD2A936A}"/>
              </a:ext>
            </a:extLst>
          </p:cNvPr>
          <p:cNvSpPr txBox="1"/>
          <p:nvPr/>
        </p:nvSpPr>
        <p:spPr>
          <a:xfrm>
            <a:off x="4773387" y="1938465"/>
            <a:ext cx="2634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S/59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6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8A2F8EA6-C15E-4AA3-AF3B-AE9DD7F2C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2" name="图片 3" descr="图片包含 电子产品&#10;&#10;描述已自动生成">
            <a:extLst>
              <a:ext uri="{FF2B5EF4-FFF2-40B4-BE49-F238E27FC236}">
                <a16:creationId xmlns:a16="http://schemas.microsoft.com/office/drawing/2014/main" id="{9D4CC9DE-5B1D-45E0-D738-73ADBBDDD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08585"/>
            <a:ext cx="9858375" cy="6858000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02699BAB-532E-D34F-0E2A-5DC4D03E50EE}"/>
              </a:ext>
            </a:extLst>
          </p:cNvPr>
          <p:cNvSpPr txBox="1"/>
          <p:nvPr/>
        </p:nvSpPr>
        <p:spPr>
          <a:xfrm>
            <a:off x="2371725" y="2403109"/>
            <a:ext cx="749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 dirty="0">
                <a:solidFill>
                  <a:prstClr val="white"/>
                </a:solidFill>
                <a:ea typeface="字魂7号-温暖童稚体" panose="00000500000000000000" pitchFamily="2" charset="-122"/>
                <a:cs typeface="Arial" panose="020B0604020202020204" pitchFamily="34" charset="0"/>
              </a:rPr>
              <a:t>Hoạt động 1: Người thân mong muốn gì khi tặng quà cho em</a:t>
            </a:r>
            <a:r>
              <a:rPr lang="en-US" altLang="zh-CN" sz="4400" b="1" dirty="0">
                <a:solidFill>
                  <a:prstClr val="white"/>
                </a:solidFill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9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E3A2-6944-124F-D76F-552CF57A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633C6EBD-489E-8244-5380-7B4082269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5ACC-9A0F-B798-B353-D445D8216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947" y="3152185"/>
            <a:ext cx="5793999" cy="2675739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136BAA5C-F446-A7C6-5C9B-D34CCB0925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23"/>
          <a:stretch/>
        </p:blipFill>
        <p:spPr>
          <a:xfrm>
            <a:off x="0" y="2832692"/>
            <a:ext cx="6343697" cy="297045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9E5C37D-808E-3DA3-1731-A2A0207C2957}"/>
              </a:ext>
            </a:extLst>
          </p:cNvPr>
          <p:cNvSpPr txBox="1"/>
          <p:nvPr/>
        </p:nvSpPr>
        <p:spPr>
          <a:xfrm>
            <a:off x="881349" y="363557"/>
            <a:ext cx="10609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1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4DB74-1971-2D1A-7EE3-EECD1C49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A8D7ACE4-7EC3-A815-8283-4B236F936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12780-B8F7-18C8-2736-F29363CF0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457" y="3362653"/>
            <a:ext cx="7340255" cy="3389819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1C48FCD7-F8CF-A3B9-2840-76D0E0C5B9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23"/>
          <a:stretch/>
        </p:blipFill>
        <p:spPr>
          <a:xfrm>
            <a:off x="2275112" y="105528"/>
            <a:ext cx="7242283" cy="3323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4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8938F4-F66A-46E9-933B-1A509CF6DDD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6. ỨNG XỬ KHI ĐƯỢC NHẬN QUÀ NGÀY TẾT.pptx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23491E-03D9-4297-9A36-AA09926E3374}:3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0B277A-59A8-423F-BCA3-1BAF9BF554F2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66A38D-AB0D-4095-91D3-5053BC3FD1D8}: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FD3CEE-0910-4CE5-8FCF-3051C1C9DF6D}:2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28DBB4-27B0-4611-890A-FCB799F03546}:3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0FC8CF-F74E-4FE9-B625-BB27C08FCF29}:2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9A431D-C7B4-4640-A1CB-4A86CA17566C}:2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3E8958-F23B-4250-A2A9-53755A8EE432}: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483866-C7F3-4DCD-BC69-773559B2C63F}:3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88E281-04F0-4A08-A396-9844E75EC7F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5894E7-0510-4EBC-A4E2-086E9B63A300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86ED08-E50C-4A5A-BBEA-4A720CE330E8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931BA5-BEA8-40EB-B550-34D4993D5415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6BF535-2015-4EF0-B6B8-F07FC16EDC65}:3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E8C6EA-216C-4D0D-99B6-E74FC6810615}: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711D58-5B23-49BD-9FA1-B4B3F4C13985}:341"/>
</p:tagLst>
</file>

<file path=ppt/theme/theme1.xml><?xml version="1.0" encoding="utf-8"?>
<a:theme xmlns:a="http://schemas.openxmlformats.org/drawingml/2006/main" name="Office 主题​​">
  <a:themeElements>
    <a:clrScheme name="自定义 4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50012"/>
      </a:accent1>
      <a:accent2>
        <a:srgbClr val="FBE5E0"/>
      </a:accent2>
      <a:accent3>
        <a:srgbClr val="EB1041"/>
      </a:accent3>
      <a:accent4>
        <a:srgbClr val="E50012"/>
      </a:accent4>
      <a:accent5>
        <a:srgbClr val="FBE5E0"/>
      </a:accent5>
      <a:accent6>
        <a:srgbClr val="EB104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287</Words>
  <Application>Microsoft Office PowerPoint</Application>
  <PresentationFormat>Màn hình rộng</PresentationFormat>
  <Paragraphs>42</Paragraphs>
  <Slides>16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Bahnschrift Light SemiCondensed</vt:lpstr>
      <vt:lpstr>Calibri</vt:lpstr>
      <vt:lpstr>Tahoma</vt:lpstr>
      <vt:lpstr>Times New Roman</vt:lpstr>
      <vt:lpstr>UTM Colossalis</vt:lpstr>
      <vt:lpstr>字魂7号-温暖童稚体</vt:lpstr>
      <vt:lpstr>Office 主题​​</vt:lpstr>
      <vt:lpstr>2_Office 主题​​</vt:lpstr>
      <vt:lpstr>    CHÀO MỪNG CÁC THẦY CÔ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16. ỨNG XỬ KHI ĐƯỢC NHẬN QUÀ NGÀY TẾT.pptx</dc:title>
  <dc:creator>Thao Tran</dc:creator>
  <cp:lastModifiedBy>Vu Nhan</cp:lastModifiedBy>
  <cp:revision>43</cp:revision>
  <dcterms:created xsi:type="dcterms:W3CDTF">2023-11-28T10:07:37Z</dcterms:created>
  <dcterms:modified xsi:type="dcterms:W3CDTF">2025-01-22T01:45:41Z</dcterms:modified>
</cp:coreProperties>
</file>