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308" r:id="rId2"/>
    <p:sldId id="301" r:id="rId3"/>
    <p:sldId id="256" r:id="rId4"/>
    <p:sldId id="287" r:id="rId5"/>
    <p:sldId id="262" r:id="rId6"/>
    <p:sldId id="292" r:id="rId7"/>
    <p:sldId id="290" r:id="rId8"/>
    <p:sldId id="293" r:id="rId9"/>
    <p:sldId id="263" r:id="rId10"/>
    <p:sldId id="267" r:id="rId11"/>
    <p:sldId id="295" r:id="rId12"/>
    <p:sldId id="296" r:id="rId13"/>
    <p:sldId id="298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3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06450-B665-45E6-9643-84028690DAC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CC46A-F29B-4EE0-96F5-C41F08A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1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CC46A-F29B-4EE0-96F5-C41F08A697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52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204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5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0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9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7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0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7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27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media1.m4a"/><Relationship Id="rId7" Type="http://schemas.openxmlformats.org/officeDocument/2006/relationships/image" Target="../media/image2.gif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C16543-F056-4334-9CFD-4DB55EA3DC97}"/>
              </a:ext>
            </a:extLst>
          </p:cNvPr>
          <p:cNvSpPr txBox="1"/>
          <p:nvPr/>
        </p:nvSpPr>
        <p:spPr>
          <a:xfrm>
            <a:off x="4472348" y="1191185"/>
            <a:ext cx="32314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 TIỂU HỌC BÁT TRANG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320790-CE30-4D64-83C1-3B6B4E926E10}"/>
              </a:ext>
            </a:extLst>
          </p:cNvPr>
          <p:cNvSpPr txBox="1"/>
          <p:nvPr/>
        </p:nvSpPr>
        <p:spPr>
          <a:xfrm>
            <a:off x="3291000" y="3931154"/>
            <a:ext cx="559416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Giáo </a:t>
            </a:r>
            <a:r>
              <a:rPr lang="vi-VN" sz="2400" b="1" i="1" dirty="0">
                <a:solidFill>
                  <a:srgbClr val="FF0000"/>
                </a:solidFill>
                <a:latin typeface="Times New Roman (Đầu đề)"/>
              </a:rPr>
              <a:t>viên: Vũ Thị Nhà</a:t>
            </a:r>
            <a:r>
              <a:rPr lang="en-US" sz="2400" b="1" i="1" dirty="0">
                <a:solidFill>
                  <a:srgbClr val="FF0000"/>
                </a:solidFill>
                <a:latin typeface="Times New Roman (Đầu đề)"/>
                <a:cs typeface="Times New Roman" pitchFamily="18" charset="0"/>
              </a:rPr>
              <a:t>n – 1992</a:t>
            </a:r>
            <a:endParaRPr lang="vi-VN" sz="2400" b="1" i="1" dirty="0">
              <a:solidFill>
                <a:srgbClr val="FF0000"/>
              </a:solidFill>
              <a:latin typeface="Times New Roman (Đầu đề)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5DDD31-E1C4-447A-BA64-66E764795D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92" y="4854450"/>
            <a:ext cx="5589569" cy="680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50BB61-F3A6-400C-A355-5352A6FC4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88" y="1500236"/>
            <a:ext cx="3071813" cy="1071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2AA85E-E89F-422F-8B3C-E8ABF403BE6A}"/>
              </a:ext>
            </a:extLst>
          </p:cNvPr>
          <p:cNvSpPr txBox="1"/>
          <p:nvPr/>
        </p:nvSpPr>
        <p:spPr>
          <a:xfrm>
            <a:off x="1965961" y="2836058"/>
            <a:ext cx="81705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VIỆT – LỚP 1E</a:t>
            </a:r>
            <a:endParaRPr lang="vi-VN" sz="3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807420-8281-48E2-9EF4-0C7D50FB2A25}"/>
              </a:ext>
            </a:extLst>
          </p:cNvPr>
          <p:cNvSpPr txBox="1"/>
          <p:nvPr/>
        </p:nvSpPr>
        <p:spPr>
          <a:xfrm>
            <a:off x="4343400" y="891904"/>
            <a:ext cx="35585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</p:txBody>
      </p:sp>
      <p:pic>
        <p:nvPicPr>
          <p:cNvPr id="3" name="nhac-khong-loi-thu-gian-dau-oc-tuyet-hay-nhac-piano-nhe-nhang-giup-giam-stress-cuc-hieu-qua (mp3cut (mp3cut.net)">
            <a:hlinkClick r:id="" action="ppaction://media"/>
            <a:extLst>
              <a:ext uri="{FF2B5EF4-FFF2-40B4-BE49-F238E27FC236}">
                <a16:creationId xmlns:a16="http://schemas.microsoft.com/office/drawing/2014/main" id="{53FDF3F2-55A8-98ED-E96F-B98BC4BB96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5312442"/>
            <a:ext cx="304800" cy="304800"/>
          </a:xfrm>
          <a:prstGeom prst="rect">
            <a:avLst/>
          </a:prstGeom>
        </p:spPr>
      </p:pic>
      <p:sp>
        <p:nvSpPr>
          <p:cNvPr id="7" name="WordArt 6">
            <a:extLst>
              <a:ext uri="{FF2B5EF4-FFF2-40B4-BE49-F238E27FC236}">
                <a16:creationId xmlns:a16="http://schemas.microsoft.com/office/drawing/2014/main" id="{BF1FCA97-7FF2-05F8-E8A2-3E4FCC2D16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77358" y="2126941"/>
            <a:ext cx="6823842" cy="2654611"/>
          </a:xfrm>
          <a:prstGeom prst="rect">
            <a:avLst/>
          </a:prstGeom>
        </p:spPr>
        <p:txBody>
          <a:bodyPr spcFirstLastPara="1" wrap="none" lIns="68486" tIns="34288" rIns="68486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</a:t>
            </a:r>
            <a:r>
              <a:rPr lang="en-US" sz="33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3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CÔ ĐẾN VỚI TIẾT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8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8048" y="2468881"/>
            <a:ext cx="875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b) </a:t>
            </a:r>
            <a:r>
              <a:rPr lang="en-US" sz="3600" dirty="0" err="1">
                <a:latin typeface=".VnAvant" panose="020B7200000000000000" pitchFamily="34" charset="0"/>
              </a:rPr>
              <a:t>C©y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nh­ư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thÕ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nµo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nÕu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kh«ng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cã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rÔ</a:t>
            </a:r>
            <a:r>
              <a:rPr lang="en-US" sz="3600" dirty="0"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475722" y="3750907"/>
            <a:ext cx="5598368" cy="1511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.VnAvant" panose="020B7200000000000000" pitchFamily="34" charset="0"/>
              </a:rPr>
              <a:t>C©y</a:t>
            </a:r>
            <a:r>
              <a:rPr lang="en-US" sz="3200" dirty="0">
                <a:latin typeface=".VnAvant" panose="020B7200000000000000" pitchFamily="34" charset="0"/>
              </a:rPr>
              <a:t> ch¼ng ®©m </a:t>
            </a:r>
            <a:r>
              <a:rPr lang="en-US" sz="3200" dirty="0" err="1">
                <a:latin typeface=".VnAvant" panose="020B7200000000000000" pitchFamily="34" charset="0"/>
              </a:rPr>
              <a:t>chåi</a:t>
            </a:r>
            <a:endParaRPr lang="en-US" sz="3200" dirty="0">
              <a:latin typeface=".VnAvant" panose="020B7200000000000000" pitchFamily="34" charset="0"/>
            </a:endParaRPr>
          </a:p>
          <a:p>
            <a:r>
              <a:rPr lang="en-US" sz="3200" dirty="0">
                <a:latin typeface=".VnAvant" panose="020B7200000000000000" pitchFamily="34" charset="0"/>
              </a:rPr>
              <a:t>Ch¼ng </a:t>
            </a:r>
            <a:r>
              <a:rPr lang="en-US" sz="3200" dirty="0" err="1">
                <a:latin typeface=".VnAvant" panose="020B7200000000000000" pitchFamily="34" charset="0"/>
              </a:rPr>
              <a:t>ra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tr¸i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ngät</a:t>
            </a:r>
            <a:endParaRPr lang="en-US" sz="3200" dirty="0">
              <a:latin typeface=".VnAvant" panose="020B7200000000000000" pitchFamily="34" charset="0"/>
            </a:endParaRPr>
          </a:p>
          <a:p>
            <a:r>
              <a:rPr lang="en-US" sz="3200" dirty="0">
                <a:latin typeface=".VnAvant" panose="020B7200000000000000" pitchFamily="34" charset="0"/>
              </a:rPr>
              <a:t>Ch¼ng </a:t>
            </a:r>
            <a:r>
              <a:rPr lang="en-US" sz="3200" dirty="0" err="1">
                <a:latin typeface=".VnAvant" panose="020B7200000000000000" pitchFamily="34" charset="0"/>
              </a:rPr>
              <a:t>në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hoa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t­ư¬i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6204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8048" y="2468881"/>
            <a:ext cx="875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</a:rPr>
              <a:t>c) Nh÷ng tõ ng÷ nµo thÓ hiÖn sù ®¸ng quý cña rÔ ?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383" y="3752046"/>
            <a:ext cx="5598368" cy="1511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.VnAvant" panose="020B7200000000000000" pitchFamily="34" charset="0"/>
              </a:rPr>
              <a:t>¢m </a:t>
            </a:r>
            <a:r>
              <a:rPr lang="en-US" sz="3200" dirty="0" err="1">
                <a:latin typeface=".VnAvant" panose="020B7200000000000000" pitchFamily="34" charset="0"/>
              </a:rPr>
              <a:t>thÇm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nhá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bÐ</a:t>
            </a:r>
            <a:endParaRPr lang="en-US" sz="3200" dirty="0">
              <a:latin typeface=".VnAvant" panose="020B7200000000000000" pitchFamily="34" charset="0"/>
            </a:endParaRPr>
          </a:p>
          <a:p>
            <a:r>
              <a:rPr lang="en-US" sz="3200" dirty="0" err="1">
                <a:latin typeface=".VnAvant" panose="020B7200000000000000" pitchFamily="34" charset="0"/>
              </a:rPr>
              <a:t>Khiªm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nh­ưêng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lÆng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lÏ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486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8977" y="2499877"/>
            <a:ext cx="875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</a:rPr>
              <a:t>Häc thuéc lßng 2 khæ th¬ cuèi.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9352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8977" y="2499877"/>
            <a:ext cx="875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</a:rPr>
              <a:t>Nãi vÒ mét ®øc tÝnh em cho lµ ®¸ng quý.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787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57350"/>
            <a:ext cx="6858000" cy="3083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3771900"/>
            <a:ext cx="41719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9957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3991" y="219218"/>
            <a:ext cx="816401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785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4461" y="270253"/>
            <a:ext cx="628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.VnAvant" panose="020B7200000000000000" pitchFamily="34" charset="0"/>
              </a:rPr>
              <a:t>C©u chuyÖn cña rÔ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0270" y="731917"/>
            <a:ext cx="44947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në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trªn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cµnh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Khoe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mu«n</a:t>
            </a:r>
            <a:r>
              <a:rPr lang="en-US" sz="2000" dirty="0">
                <a:latin typeface=".VnAvant" panose="020B7200000000000000" pitchFamily="34" charset="0"/>
              </a:rPr>
              <a:t> s¾c th¾m</a:t>
            </a:r>
          </a:p>
          <a:p>
            <a:r>
              <a:rPr lang="en-US" sz="2000" dirty="0" err="1">
                <a:latin typeface=".VnAvant" panose="020B7200000000000000" pitchFamily="34" charset="0"/>
              </a:rPr>
              <a:t>Gi­÷a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vßm</a:t>
            </a:r>
            <a:r>
              <a:rPr lang="en-US" sz="2000" dirty="0">
                <a:latin typeface=".VnAvant" panose="020B7200000000000000" pitchFamily="34" charset="0"/>
              </a:rPr>
              <a:t> l¸ </a:t>
            </a:r>
            <a:r>
              <a:rPr lang="en-US" sz="2000" dirty="0" err="1">
                <a:latin typeface=".VnAvant" panose="020B7200000000000000" pitchFamily="34" charset="0"/>
              </a:rPr>
              <a:t>xanh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Táa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h­­¬ng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trong</a:t>
            </a:r>
            <a:r>
              <a:rPr lang="en-US" sz="2000" dirty="0">
                <a:latin typeface=".VnAvant" panose="020B7200000000000000" pitchFamily="34" charset="0"/>
              </a:rPr>
              <a:t> n¾ng.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§Ó </a:t>
            </a:r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në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Ñp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§Ó </a:t>
            </a:r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trÜu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cµnh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§Ó l¸ </a:t>
            </a:r>
            <a:r>
              <a:rPr lang="en-US" sz="2000" dirty="0" err="1">
                <a:latin typeface=".VnAvant" panose="020B7200000000000000" pitchFamily="34" charset="0"/>
              </a:rPr>
              <a:t>xanh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biÕc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RÔ </a:t>
            </a:r>
            <a:r>
              <a:rPr lang="en-US" sz="2000" dirty="0" err="1">
                <a:latin typeface=".VnAvant" panose="020B7200000000000000" pitchFamily="34" charset="0"/>
              </a:rPr>
              <a:t>ch×m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trong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Êt</a:t>
            </a:r>
            <a:r>
              <a:rPr lang="en-US" sz="2000" dirty="0">
                <a:latin typeface=".VnAvant" panose="020B7200000000000000" pitchFamily="34" charset="0"/>
              </a:rPr>
              <a:t>…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NÕu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kh«ng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cã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dÔ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C©y</a:t>
            </a:r>
            <a:r>
              <a:rPr lang="en-US" sz="2000" dirty="0">
                <a:latin typeface=".VnAvant" panose="020B7200000000000000" pitchFamily="34" charset="0"/>
              </a:rPr>
              <a:t> ch¼ng ®©m </a:t>
            </a:r>
            <a:r>
              <a:rPr lang="en-US" sz="2000" dirty="0" err="1">
                <a:latin typeface=".VnAvant" panose="020B7200000000000000" pitchFamily="34" charset="0"/>
              </a:rPr>
              <a:t>chåi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Ch¼ng </a:t>
            </a:r>
            <a:r>
              <a:rPr lang="en-US" sz="2000" dirty="0" err="1">
                <a:latin typeface=".VnAvant" panose="020B7200000000000000" pitchFamily="34" charset="0"/>
              </a:rPr>
              <a:t>ra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tr¸I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ngät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Ch¼ng </a:t>
            </a:r>
            <a:r>
              <a:rPr lang="en-US" sz="2000" dirty="0" err="1">
                <a:latin typeface=".VnAvant" panose="020B7200000000000000" pitchFamily="34" charset="0"/>
              </a:rPr>
              <a:t>në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tư­¬i</a:t>
            </a:r>
            <a:r>
              <a:rPr lang="en-US" sz="2000" dirty="0">
                <a:latin typeface=".VnAvant" panose="020B7200000000000000" pitchFamily="34" charset="0"/>
              </a:rPr>
              <a:t>.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RÔ ch¼ng </a:t>
            </a:r>
            <a:r>
              <a:rPr lang="en-US" sz="2000" dirty="0" err="1">
                <a:latin typeface=".VnAvant" panose="020B7200000000000000" pitchFamily="34" charset="0"/>
              </a:rPr>
              <a:t>nhiÒu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lêi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¢m </a:t>
            </a:r>
            <a:r>
              <a:rPr lang="en-US" sz="2000" dirty="0" err="1">
                <a:latin typeface=".VnAvant" panose="020B7200000000000000" pitchFamily="34" charset="0"/>
              </a:rPr>
              <a:t>thÇm</a:t>
            </a:r>
            <a:r>
              <a:rPr lang="en-US" sz="2000" dirty="0">
                <a:latin typeface=".VnAvant" panose="020B7200000000000000" pitchFamily="34" charset="0"/>
              </a:rPr>
              <a:t>, </a:t>
            </a:r>
            <a:r>
              <a:rPr lang="en-US" sz="2000" dirty="0" err="1">
                <a:latin typeface=".VnAvant" panose="020B7200000000000000" pitchFamily="34" charset="0"/>
              </a:rPr>
              <a:t>nhá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bÐ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Lµm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Ñp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cho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êi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Khiªm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nh­ưêng</a:t>
            </a:r>
            <a:r>
              <a:rPr lang="en-US" sz="2000" dirty="0">
                <a:latin typeface=".VnAvant" panose="020B7200000000000000" pitchFamily="34" charset="0"/>
              </a:rPr>
              <a:t>, </a:t>
            </a:r>
            <a:r>
              <a:rPr lang="en-US" sz="2000" dirty="0" err="1">
                <a:latin typeface=".VnAvant" panose="020B7200000000000000" pitchFamily="34" charset="0"/>
              </a:rPr>
              <a:t>lÆng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lÏ</a:t>
            </a:r>
            <a:r>
              <a:rPr lang="en-US" sz="2000" dirty="0">
                <a:latin typeface=".VnAvant" panose="020B72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652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7817" y="2179112"/>
            <a:ext cx="6731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.VnAvant" panose="020B7200000000000000" pitchFamily="34" charset="0"/>
              </a:rPr>
              <a:t>T×m ë cuèi c¸c dßng th¬ nh÷ng tiÕng cïng vÇn víi nhau.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3182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4461" y="270253"/>
            <a:ext cx="628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.VnAvant" panose="020B7200000000000000" pitchFamily="34" charset="0"/>
              </a:rPr>
              <a:t>C©u chuyÖn cña rÔ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0270" y="731917"/>
            <a:ext cx="44947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në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trªn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cµnh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Khoe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mu«n</a:t>
            </a:r>
            <a:r>
              <a:rPr lang="en-US" sz="2000" dirty="0">
                <a:latin typeface=".VnAvant" panose="020B7200000000000000" pitchFamily="34" charset="0"/>
              </a:rPr>
              <a:t> s¾c th¾m</a:t>
            </a:r>
          </a:p>
          <a:p>
            <a:r>
              <a:rPr lang="en-US" sz="2000" dirty="0" err="1">
                <a:latin typeface=".VnAvant" panose="020B7200000000000000" pitchFamily="34" charset="0"/>
              </a:rPr>
              <a:t>Gi­÷a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vßm</a:t>
            </a:r>
            <a:r>
              <a:rPr lang="en-US" sz="2000" dirty="0">
                <a:latin typeface=".VnAvant" panose="020B7200000000000000" pitchFamily="34" charset="0"/>
              </a:rPr>
              <a:t> l¸ </a:t>
            </a:r>
            <a:r>
              <a:rPr lang="en-US" sz="2000" dirty="0" err="1">
                <a:latin typeface=".VnAvant" panose="020B7200000000000000" pitchFamily="34" charset="0"/>
              </a:rPr>
              <a:t>xanh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Táa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hư­­¬ng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trong</a:t>
            </a:r>
            <a:r>
              <a:rPr lang="en-US" sz="2000" dirty="0">
                <a:latin typeface=".VnAvant" panose="020B7200000000000000" pitchFamily="34" charset="0"/>
              </a:rPr>
              <a:t> n¾ng.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§Ó </a:t>
            </a:r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në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Ñp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§Ó </a:t>
            </a:r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trÜu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cµnh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§Ó l¸ </a:t>
            </a:r>
            <a:r>
              <a:rPr lang="en-US" sz="2000" dirty="0" err="1">
                <a:latin typeface=".VnAvant" panose="020B7200000000000000" pitchFamily="34" charset="0"/>
              </a:rPr>
              <a:t>xanh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biÕc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RÔ </a:t>
            </a:r>
            <a:r>
              <a:rPr lang="en-US" sz="2000" dirty="0" err="1">
                <a:latin typeface=".VnAvant" panose="020B7200000000000000" pitchFamily="34" charset="0"/>
              </a:rPr>
              <a:t>ch×m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trong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Êt</a:t>
            </a:r>
            <a:r>
              <a:rPr lang="en-US" sz="2000" dirty="0">
                <a:latin typeface=".VnAvant" panose="020B7200000000000000" pitchFamily="34" charset="0"/>
              </a:rPr>
              <a:t>…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NÕu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kh«ng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cã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rÔ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C©y</a:t>
            </a:r>
            <a:r>
              <a:rPr lang="en-US" sz="2000" dirty="0">
                <a:latin typeface=".VnAvant" panose="020B7200000000000000" pitchFamily="34" charset="0"/>
              </a:rPr>
              <a:t> ch¼ng ®©m </a:t>
            </a:r>
            <a:r>
              <a:rPr lang="en-US" sz="2000" dirty="0" err="1">
                <a:latin typeface=".VnAvant" panose="020B7200000000000000" pitchFamily="34" charset="0"/>
              </a:rPr>
              <a:t>chåi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Ch¼ng </a:t>
            </a:r>
            <a:r>
              <a:rPr lang="en-US" sz="2000" dirty="0" err="1">
                <a:latin typeface=".VnAvant" panose="020B7200000000000000" pitchFamily="34" charset="0"/>
              </a:rPr>
              <a:t>ra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tr¸i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ngät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Ch¼ng </a:t>
            </a:r>
            <a:r>
              <a:rPr lang="en-US" sz="2000" dirty="0" err="1">
                <a:latin typeface=".VnAvant" panose="020B7200000000000000" pitchFamily="34" charset="0"/>
              </a:rPr>
              <a:t>në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t­ư¬i</a:t>
            </a:r>
            <a:r>
              <a:rPr lang="en-US" sz="2000" dirty="0">
                <a:latin typeface=".VnAvant" panose="020B7200000000000000" pitchFamily="34" charset="0"/>
              </a:rPr>
              <a:t>.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RÔ ch¼ng </a:t>
            </a:r>
            <a:r>
              <a:rPr lang="en-US" sz="2000" dirty="0" err="1">
                <a:latin typeface=".VnAvant" panose="020B7200000000000000" pitchFamily="34" charset="0"/>
              </a:rPr>
              <a:t>nhiÒu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lêi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¢m </a:t>
            </a:r>
            <a:r>
              <a:rPr lang="en-US" sz="2000" dirty="0" err="1">
                <a:latin typeface=".VnAvant" panose="020B7200000000000000" pitchFamily="34" charset="0"/>
              </a:rPr>
              <a:t>thÇm</a:t>
            </a:r>
            <a:r>
              <a:rPr lang="en-US" sz="2000" dirty="0">
                <a:latin typeface=".VnAvant" panose="020B7200000000000000" pitchFamily="34" charset="0"/>
              </a:rPr>
              <a:t>, </a:t>
            </a:r>
            <a:r>
              <a:rPr lang="en-US" sz="2000" dirty="0" err="1">
                <a:latin typeface=".VnAvant" panose="020B7200000000000000" pitchFamily="34" charset="0"/>
              </a:rPr>
              <a:t>nhá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bÐ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Lµm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Ñp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cho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êi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Khiªm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như­êng</a:t>
            </a:r>
            <a:r>
              <a:rPr lang="en-US" sz="2000" dirty="0">
                <a:latin typeface=".VnAvant" panose="020B7200000000000000" pitchFamily="34" charset="0"/>
              </a:rPr>
              <a:t>, </a:t>
            </a:r>
            <a:r>
              <a:rPr lang="en-US" sz="2000" dirty="0" err="1">
                <a:latin typeface=".VnAvant" panose="020B7200000000000000" pitchFamily="34" charset="0"/>
              </a:rPr>
              <a:t>lÆng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lÏ</a:t>
            </a:r>
            <a:r>
              <a:rPr lang="en-US" sz="2000" dirty="0">
                <a:latin typeface=".VnAvant" panose="020B72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773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3166820" y="1968286"/>
            <a:ext cx="1983783" cy="1704813"/>
          </a:xfrm>
          <a:prstGeom prst="star7">
            <a:avLst/>
          </a:prstGeom>
          <a:solidFill>
            <a:srgbClr val="F13F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6731430" y="2107771"/>
            <a:ext cx="1983783" cy="1704813"/>
          </a:xfrm>
          <a:prstGeom prst="star7">
            <a:avLst/>
          </a:prstGeom>
          <a:solidFill>
            <a:srgbClr val="F13F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6731430" y="1968285"/>
            <a:ext cx="1983783" cy="1704813"/>
          </a:xfrm>
          <a:prstGeom prst="star7">
            <a:avLst/>
          </a:prstGeom>
          <a:solidFill>
            <a:srgbClr val="F13F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2764" y="2559080"/>
            <a:ext cx="148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.VnAvant" panose="020B7200000000000000" pitchFamily="34" charset="0"/>
              </a:rPr>
              <a:t>cµnh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0878" y="2575124"/>
            <a:ext cx="1534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.VnAvant" panose="020B7200000000000000" pitchFamily="34" charset="0"/>
              </a:rPr>
              <a:t>xanh</a:t>
            </a:r>
          </a:p>
        </p:txBody>
      </p:sp>
      <p:sp>
        <p:nvSpPr>
          <p:cNvPr id="7" name="Freeform 6"/>
          <p:cNvSpPr/>
          <p:nvPr/>
        </p:nvSpPr>
        <p:spPr>
          <a:xfrm>
            <a:off x="5569059" y="2815831"/>
            <a:ext cx="883403" cy="208090"/>
          </a:xfrm>
          <a:custGeom>
            <a:avLst/>
            <a:gdLst>
              <a:gd name="connsiteX0" fmla="*/ 0 w 883403"/>
              <a:gd name="connsiteY0" fmla="*/ 97850 h 208090"/>
              <a:gd name="connsiteX1" fmla="*/ 449450 w 883403"/>
              <a:gd name="connsiteY1" fmla="*/ 206338 h 208090"/>
              <a:gd name="connsiteX2" fmla="*/ 774915 w 883403"/>
              <a:gd name="connsiteY2" fmla="*/ 20359 h 208090"/>
              <a:gd name="connsiteX3" fmla="*/ 883403 w 883403"/>
              <a:gd name="connsiteY3" fmla="*/ 4861 h 20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403" h="208090">
                <a:moveTo>
                  <a:pt x="0" y="97850"/>
                </a:moveTo>
                <a:cubicBezTo>
                  <a:pt x="160149" y="158551"/>
                  <a:pt x="320298" y="219253"/>
                  <a:pt x="449450" y="206338"/>
                </a:cubicBezTo>
                <a:cubicBezTo>
                  <a:pt x="578602" y="193423"/>
                  <a:pt x="702590" y="53938"/>
                  <a:pt x="774915" y="20359"/>
                </a:cubicBezTo>
                <a:cubicBezTo>
                  <a:pt x="847240" y="-13220"/>
                  <a:pt x="883403" y="4861"/>
                  <a:pt x="883403" y="486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509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4278" y="2768049"/>
            <a:ext cx="6731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accent5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Tr¶ lêi c©u hái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626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3808" y="2159852"/>
            <a:ext cx="875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3600" dirty="0" err="1">
                <a:latin typeface=".VnAvant" panose="020B7200000000000000" pitchFamily="34" charset="0"/>
              </a:rPr>
              <a:t>Nhê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cã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rÔ</a:t>
            </a:r>
            <a:r>
              <a:rPr lang="en-US" sz="3600" dirty="0">
                <a:latin typeface=".VnAvant" panose="020B7200000000000000" pitchFamily="34" charset="0"/>
              </a:rPr>
              <a:t> mµ </a:t>
            </a:r>
            <a:r>
              <a:rPr lang="en-US" sz="3600" dirty="0" err="1">
                <a:latin typeface=".VnAvant" panose="020B7200000000000000" pitchFamily="34" charset="0"/>
              </a:rPr>
              <a:t>hoa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quả</a:t>
            </a:r>
            <a:r>
              <a:rPr lang="en-US" sz="3600" dirty="0">
                <a:latin typeface=".VnAvant" panose="020B7200000000000000" pitchFamily="34" charset="0"/>
              </a:rPr>
              <a:t>, l¸ </a:t>
            </a:r>
          </a:p>
          <a:p>
            <a:r>
              <a:rPr lang="en-US" sz="3600" dirty="0">
                <a:latin typeface=".VnAvant" panose="020B7200000000000000" pitchFamily="34" charset="0"/>
              </a:rPr>
              <a:t>­ </a:t>
            </a:r>
            <a:r>
              <a:rPr lang="en-US" sz="3600" dirty="0" err="1">
                <a:latin typeface=".VnAvant" panose="020B7200000000000000" pitchFamily="34" charset="0"/>
              </a:rPr>
              <a:t>thÕ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nµo</a:t>
            </a:r>
            <a:r>
              <a:rPr lang="en-US" sz="3600" dirty="0"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119535" y="3582955"/>
            <a:ext cx="5271796" cy="6997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.VnAvant" panose="020B7200000000000000" pitchFamily="34" charset="0"/>
              </a:rPr>
              <a:t>Hoa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në</a:t>
            </a:r>
            <a:r>
              <a:rPr lang="en-US" dirty="0">
                <a:latin typeface=".VnAvant" panose="020B7200000000000000" pitchFamily="34" charset="0"/>
              </a:rPr>
              <a:t> ®</a:t>
            </a:r>
            <a:r>
              <a:rPr lang="en-US" dirty="0" err="1">
                <a:latin typeface=".VnAvant" panose="020B7200000000000000" pitchFamily="34" charset="0"/>
              </a:rPr>
              <a:t>Ñp</a:t>
            </a:r>
            <a:r>
              <a:rPr lang="en-US" dirty="0">
                <a:latin typeface=".VnAvant" panose="020B7200000000000000" pitchFamily="34" charset="0"/>
              </a:rPr>
              <a:t>, </a:t>
            </a:r>
            <a:r>
              <a:rPr lang="en-US" dirty="0" err="1">
                <a:latin typeface=".VnAvant" panose="020B7200000000000000" pitchFamily="34" charset="0"/>
              </a:rPr>
              <a:t>qu</a:t>
            </a:r>
            <a:r>
              <a:rPr lang="en-US" dirty="0">
                <a:latin typeface=".VnAvant" panose="020B7200000000000000" pitchFamily="34" charset="0"/>
              </a:rPr>
              <a:t>¶ </a:t>
            </a:r>
            <a:r>
              <a:rPr lang="en-US" dirty="0" err="1">
                <a:latin typeface=".VnAvant" panose="020B7200000000000000" pitchFamily="34" charset="0"/>
              </a:rPr>
              <a:t>ngät</a:t>
            </a:r>
            <a:r>
              <a:rPr lang="en-US" dirty="0">
                <a:latin typeface=".VnAvant" panose="020B7200000000000000" pitchFamily="34" charset="0"/>
              </a:rPr>
              <a:t>, l¸ </a:t>
            </a:r>
            <a:r>
              <a:rPr lang="en-US" dirty="0" err="1">
                <a:latin typeface=".VnAvant" panose="020B7200000000000000" pitchFamily="34" charset="0"/>
              </a:rPr>
              <a:t>xanh</a:t>
            </a:r>
            <a:r>
              <a:rPr lang="en-US" dirty="0">
                <a:latin typeface=".VnAvant" panose="020B7200000000000000" pitchFamily="34" charset="0"/>
              </a:rPr>
              <a:t> </a:t>
            </a:r>
            <a:r>
              <a:rPr lang="en-US" dirty="0" err="1">
                <a:latin typeface=".VnAvant" panose="020B7200000000000000" pitchFamily="34" charset="0"/>
              </a:rPr>
              <a:t>biÕc</a:t>
            </a:r>
            <a:endParaRPr lang="en-US" dirty="0"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4550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B137024-5C76-4680-9C4F-0799CD87352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2q\uFFFD\f{1443CBBB-9D75-402A-B038-DAC8BA6DFFC8}&quot;,&quot;C:\\Users\\Administrator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cđ5-bài 2-cau chuyen cua re - Cop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3F1E44-F2D0-4001-BFC7-0168DA14453E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F60992-D25C-4509-85F2-52A47CB650EC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8AD5F7-CB08-4642-B8A0-CC5A86EBA35C}:2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D89978-9199-480F-A4F4-45EAAF702F00}:29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860E38-CC22-4870-8056-0FEA935E1D9C}:2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3BD7AD-78EE-4784-8619-F267D2717A06}: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42BFE3-AC6C-4D71-BDCB-580CB2BF64BF}:3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51B65C-E827-4072-B5C9-506D3F446F73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582B38-E2F6-42B6-9F52-4DEC3A0FD4FF}:2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05F210-9ECB-4BA6-9235-401172BF848F}: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8758D1-570E-474A-AC4A-0A5B712EA0C0}:2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068B74-6384-4AB3-8EEC-8E481F31DB03}: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846117-D74E-4FAA-9B8E-7776198C7239}:29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159</TotalTime>
  <Words>440</Words>
  <Application>Microsoft Office PowerPoint</Application>
  <PresentationFormat>Widescreen</PresentationFormat>
  <Paragraphs>66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.VnAvant</vt:lpstr>
      <vt:lpstr>Arial</vt:lpstr>
      <vt:lpstr>Calibri</vt:lpstr>
      <vt:lpstr>Calibri Light</vt:lpstr>
      <vt:lpstr>Cambria</vt:lpstr>
      <vt:lpstr>Times New Roman</vt:lpstr>
      <vt:lpstr>Times New Roman (Đầu đề)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cđ5-bài 2-cau chuyen cua re - Copy</dc:title>
  <dc:creator>Admin</dc:creator>
  <cp:lastModifiedBy>Administrator</cp:lastModifiedBy>
  <cp:revision>26</cp:revision>
  <dcterms:created xsi:type="dcterms:W3CDTF">2020-08-26T02:05:47Z</dcterms:created>
  <dcterms:modified xsi:type="dcterms:W3CDTF">2025-05-05T03:09:24Z</dcterms:modified>
</cp:coreProperties>
</file>