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 id="2147483683" r:id="rId4"/>
  </p:sldMasterIdLst>
  <p:notesMasterIdLst>
    <p:notesMasterId r:id="rId32"/>
  </p:notesMasterIdLst>
  <p:sldIdLst>
    <p:sldId id="285" r:id="rId5"/>
    <p:sldId id="284" r:id="rId6"/>
    <p:sldId id="257" r:id="rId7"/>
    <p:sldId id="282" r:id="rId8"/>
    <p:sldId id="286" r:id="rId9"/>
    <p:sldId id="259" r:id="rId10"/>
    <p:sldId id="294" r:id="rId11"/>
    <p:sldId id="304" r:id="rId12"/>
    <p:sldId id="258" r:id="rId13"/>
    <p:sldId id="261" r:id="rId14"/>
    <p:sldId id="295" r:id="rId15"/>
    <p:sldId id="297" r:id="rId16"/>
    <p:sldId id="296" r:id="rId17"/>
    <p:sldId id="262" r:id="rId18"/>
    <p:sldId id="263" r:id="rId19"/>
    <p:sldId id="298" r:id="rId20"/>
    <p:sldId id="305" r:id="rId21"/>
    <p:sldId id="299" r:id="rId22"/>
    <p:sldId id="300" r:id="rId23"/>
    <p:sldId id="306" r:id="rId24"/>
    <p:sldId id="301" r:id="rId25"/>
    <p:sldId id="265" r:id="rId26"/>
    <p:sldId id="302" r:id="rId27"/>
    <p:sldId id="266" r:id="rId28"/>
    <p:sldId id="303" r:id="rId29"/>
    <p:sldId id="267"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10/25/2025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mặt</a:t>
            </a:r>
            <a:r>
              <a:rPr lang="en-US" dirty="0"/>
              <a:t> </a:t>
            </a:r>
            <a:r>
              <a:rPr lang="en-US" dirty="0" err="1"/>
              <a:t>trời</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64A55C10-D509-4705-AC4A-CCCDBFF171C4}" type="slidenum">
              <a:rPr lang="en-US" smtClean="0"/>
              <a:t>9</a:t>
            </a:fld>
            <a:endParaRPr lang="en-US"/>
          </a:p>
        </p:txBody>
      </p:sp>
    </p:spTree>
    <p:extLst>
      <p:ext uri="{BB962C8B-B14F-4D97-AF65-F5344CB8AC3E}">
        <p14:creationId xmlns:p14="http://schemas.microsoft.com/office/powerpoint/2010/main" val="99136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418670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846331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091877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08021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0501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901760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20635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695940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9741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71724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10/25/2025</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00340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ACF1E5C-D871-3FF0-087B-ED67CA40E45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10560" y="123138"/>
            <a:ext cx="1474436" cy="1474436"/>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3DA6781B-79E3-9F63-B1B2-C3C99B574C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60" y="123138"/>
            <a:ext cx="1474436" cy="1474436"/>
          </a:xfrm>
          <a:prstGeom prst="rect">
            <a:avLst/>
          </a:prstGeom>
        </p:spPr>
      </p:pic>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3A0D7AF0-0B7A-F2AA-75D0-443BFD8F9B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10560" y="123138"/>
            <a:ext cx="1474436" cy="1474436"/>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10/25/2025</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5A5668C8-E16D-4701-AB67-016296E1626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4957473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32.emf"/><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50.jpeg"/><Relationship Id="rId7" Type="http://schemas.openxmlformats.org/officeDocument/2006/relationships/image" Target="../media/image55.png"/><Relationship Id="rId2" Type="http://schemas.openxmlformats.org/officeDocument/2006/relationships/image" Target="../media/image32.emf"/><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50.jpeg"/><Relationship Id="rId7" Type="http://schemas.openxmlformats.org/officeDocument/2006/relationships/image" Target="../media/image56.png"/><Relationship Id="rId2" Type="http://schemas.openxmlformats.org/officeDocument/2006/relationships/image" Target="../media/image32.emf"/><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50.jpeg"/><Relationship Id="rId7" Type="http://schemas.openxmlformats.org/officeDocument/2006/relationships/image" Target="../media/image57.png"/><Relationship Id="rId2" Type="http://schemas.openxmlformats.org/officeDocument/2006/relationships/image" Target="../media/image32.emf"/><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6.xml"/><Relationship Id="rId18" Type="http://schemas.openxmlformats.org/officeDocument/2006/relationships/image" Target="../media/image46.png"/><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slide" Target="slide14.xml"/><Relationship Id="rId24" Type="http://schemas.openxmlformats.org/officeDocument/2006/relationships/image" Target="../media/image49.png"/><Relationship Id="rId5" Type="http://schemas.openxmlformats.org/officeDocument/2006/relationships/slide" Target="slide10.xml"/><Relationship Id="rId15" Type="http://schemas.openxmlformats.org/officeDocument/2006/relationships/image" Target="../media/image43.png"/><Relationship Id="rId23" Type="http://schemas.openxmlformats.org/officeDocument/2006/relationships/slide" Target="slide13.xml"/><Relationship Id="rId10" Type="http://schemas.openxmlformats.org/officeDocument/2006/relationships/image" Target="../media/image40.png"/><Relationship Id="rId19" Type="http://schemas.openxmlformats.org/officeDocument/2006/relationships/slide" Target="slide11.xml"/><Relationship Id="rId4" Type="http://schemas.openxmlformats.org/officeDocument/2006/relationships/image" Target="../media/image36.jpeg"/><Relationship Id="rId9" Type="http://schemas.openxmlformats.org/officeDocument/2006/relationships/slide" Target="slide4.xml"/><Relationship Id="rId14" Type="http://schemas.openxmlformats.org/officeDocument/2006/relationships/image" Target="../media/image42.png"/><Relationship Id="rId2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descr="A close up of a text&#10;&#10;AI-generated content may be incorrect.">
            <a:extLst>
              <a:ext uri="{FF2B5EF4-FFF2-40B4-BE49-F238E27FC236}">
                <a16:creationId xmlns:a16="http://schemas.microsoft.com/office/drawing/2014/main" id="{9499888F-963C-A2C1-290D-0D4BF2B069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3813" y="535661"/>
            <a:ext cx="9839797" cy="3426249"/>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Arrow: Left 1">
            <a:hlinkClick r:id="rId8" action="ppaction://hlinksldjump"/>
            <a:extLst>
              <a:ext uri="{FF2B5EF4-FFF2-40B4-BE49-F238E27FC236}">
                <a16:creationId xmlns:a16="http://schemas.microsoft.com/office/drawing/2014/main" id="{442BC16D-6965-2D8B-FA2A-E08A24D27E3B}"/>
              </a:ext>
            </a:extLst>
          </p:cNvPr>
          <p:cNvSpPr/>
          <p:nvPr/>
        </p:nvSpPr>
        <p:spPr>
          <a:xfrm>
            <a:off x="10047767" y="5943600"/>
            <a:ext cx="1424763" cy="5954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Arrow: Left 1">
            <a:hlinkClick r:id="rId8" action="ppaction://hlinksldjump"/>
            <a:extLst>
              <a:ext uri="{FF2B5EF4-FFF2-40B4-BE49-F238E27FC236}">
                <a16:creationId xmlns:a16="http://schemas.microsoft.com/office/drawing/2014/main" id="{721DF845-2AE1-A8A1-2335-1AD20E7864A6}"/>
              </a:ext>
            </a:extLst>
          </p:cNvPr>
          <p:cNvSpPr/>
          <p:nvPr/>
        </p:nvSpPr>
        <p:spPr>
          <a:xfrm>
            <a:off x="10047767" y="5943600"/>
            <a:ext cx="1424763" cy="5954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Arrow: Left 1">
            <a:hlinkClick r:id="rId8" action="ppaction://hlinksldjump"/>
            <a:extLst>
              <a:ext uri="{FF2B5EF4-FFF2-40B4-BE49-F238E27FC236}">
                <a16:creationId xmlns:a16="http://schemas.microsoft.com/office/drawing/2014/main" id="{7DD44ADE-17C5-CE41-2849-5B70FFA0489F}"/>
              </a:ext>
            </a:extLst>
          </p:cNvPr>
          <p:cNvSpPr/>
          <p:nvPr/>
        </p:nvSpPr>
        <p:spPr>
          <a:xfrm>
            <a:off x="10047767" y="5943600"/>
            <a:ext cx="1424763" cy="5954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Arrow: Left 1">
            <a:hlinkClick r:id="rId8" action="ppaction://hlinksldjump"/>
            <a:extLst>
              <a:ext uri="{FF2B5EF4-FFF2-40B4-BE49-F238E27FC236}">
                <a16:creationId xmlns:a16="http://schemas.microsoft.com/office/drawing/2014/main" id="{B5480829-835D-3329-B061-1EB1E6BD72F0}"/>
              </a:ext>
            </a:extLst>
          </p:cNvPr>
          <p:cNvSpPr/>
          <p:nvPr/>
        </p:nvSpPr>
        <p:spPr>
          <a:xfrm>
            <a:off x="10047767" y="5943600"/>
            <a:ext cx="1424763" cy="5954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mbria" panose="02040503050406030204" pitchFamily="18" charset="0"/>
                <a:ea typeface="Cambria" panose="02040503050406030204" pitchFamily="18" charset="0"/>
                <a:cs typeface="Calibri"/>
                <a:sym typeface="Calibri"/>
              </a:rPr>
              <a:t>Những việc nên làm, không nên làm để thể hiện sự tôn trọng và giữ vệ sinh khi đi tham quan:</a:t>
            </a:r>
            <a:endParaRPr sz="3200" b="1" dirty="0">
              <a:solidFill>
                <a:srgbClr val="244061"/>
              </a:solidFill>
              <a:latin typeface="Cambria" panose="02040503050406030204" pitchFamily="18" charset="0"/>
              <a:ea typeface="Cambria" panose="02040503050406030204" pitchFamily="18" charset="0"/>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2536466952"/>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Nên</a:t>
                      </a:r>
                      <a:r>
                        <a:rPr lang="en-U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làm</a:t>
                      </a:r>
                      <a:endPar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Không</a:t>
                      </a:r>
                      <a:r>
                        <a:rPr lang="en-U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nên</a:t>
                      </a:r>
                      <a:r>
                        <a:rPr lang="en-U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làm</a:t>
                      </a:r>
                      <a:endPar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Mặc quần áo ngắn, hở hang khi đến những nơi không tôn nghiêm;</a:t>
                      </a:r>
                    </a:p>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mbria" panose="02040503050406030204" pitchFamily="18" charset="0"/>
                          <a:ea typeface="Cambria" panose="02040503050406030204" pitchFamily="18" charset="0"/>
                          <a:cs typeface="Calibri" panose="020F0502020204030204" pitchFamily="34" charset="0"/>
                        </a:rPr>
                        <a:t>Xả rác bừa bãi và phân loại rác sai quy định....</a:t>
                      </a:r>
                      <a:endPar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Chia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sẻ</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những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hiện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tôn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trọng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ý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thức</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tham</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quan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5CF9-A7F4-6A38-ADC8-9F19E937BD1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DFAFAC0-DF77-1094-3ABC-557B1A94EAC3}"/>
              </a:ext>
            </a:extLst>
          </p:cNvPr>
          <p:cNvSpPr>
            <a:spLocks noGrp="1"/>
          </p:cNvSpPr>
          <p:nvPr>
            <p:ph type="body" idx="1"/>
          </p:nvPr>
        </p:nvSpPr>
        <p:spPr/>
        <p:txBody>
          <a:bodyPr/>
          <a:lstStyle/>
          <a:p>
            <a:endParaRPr lang="en-US"/>
          </a:p>
        </p:txBody>
      </p:sp>
      <p:pic>
        <p:nvPicPr>
          <p:cNvPr id="4" name="0">
            <a:hlinkClick r:id="" action="ppaction://media"/>
            <a:extLst>
              <a:ext uri="{FF2B5EF4-FFF2-40B4-BE49-F238E27FC236}">
                <a16:creationId xmlns:a16="http://schemas.microsoft.com/office/drawing/2014/main" id="{39890665-E118-B45D-3795-78AC141EC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79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descr="A red and white text&#10;&#10;AI-generated content may be incorrect.">
            <a:extLst>
              <a:ext uri="{FF2B5EF4-FFF2-40B4-BE49-F238E27FC236}">
                <a16:creationId xmlns:a16="http://schemas.microsoft.com/office/drawing/2014/main" id="{9D6C8357-7FFF-AC79-DB8D-5B411BEA9A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8248" y="1209036"/>
            <a:ext cx="8114479" cy="2249619"/>
          </a:xfrm>
          <a:prstGeom prst="rect">
            <a:avLst/>
          </a:prstGeom>
        </p:spPr>
      </p:pic>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715045"/>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600" b="1" dirty="0">
                <a:solidFill>
                  <a:srgbClr val="244061"/>
                </a:solidFill>
                <a:latin typeface="Cambria" panose="02040503050406030204" pitchFamily="18" charset="0"/>
                <a:ea typeface="Cambria" panose="02040503050406030204" pitchFamily="18" charset="0"/>
                <a:cs typeface="Calibri"/>
                <a:sym typeface="Calibri"/>
              </a:rPr>
              <a:t>Em ứng xử như thế nào khi gặp tình huống sau?</a:t>
            </a:r>
            <a:endParaRPr kumimoji="0" sz="3600" b="1"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8;p68">
            <a:extLst>
              <a:ext uri="{FF2B5EF4-FFF2-40B4-BE49-F238E27FC236}">
                <a16:creationId xmlns:a16="http://schemas.microsoft.com/office/drawing/2014/main" id="{B24A8139-2C77-45DE-9D73-DF420998D573}"/>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a:extLst>
              <a:ext uri="{FF2B5EF4-FFF2-40B4-BE49-F238E27FC236}">
                <a16:creationId xmlns:a16="http://schemas.microsoft.com/office/drawing/2014/main" id="{96D37EE5-9738-4BB7-B905-F4301F7F54E4}"/>
              </a:ext>
            </a:extLst>
          </p:cNvPr>
          <p:cNvSpPr txBox="1"/>
          <p:nvPr/>
        </p:nvSpPr>
        <p:spPr>
          <a:xfrm>
            <a:off x="8782050" y="1492687"/>
            <a:ext cx="3409950"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dirty="0" err="1">
                <a:solidFill>
                  <a:srgbClr val="F15A24"/>
                </a:solidFill>
                <a:latin typeface="Arial" panose="020B0604020202020204" pitchFamily="34" charset="0"/>
              </a:rPr>
              <a:t>Cùng</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xem</a:t>
            </a:r>
            <a:r>
              <a:rPr lang="en-US" sz="3000" dirty="0">
                <a:solidFill>
                  <a:srgbClr val="F15A24"/>
                </a:solidFill>
                <a:latin typeface="Arial" panose="020B0604020202020204" pitchFamily="34" charset="0"/>
              </a:rPr>
              <a:t> video </a:t>
            </a:r>
            <a:r>
              <a:rPr lang="en-US" sz="3000" dirty="0" err="1">
                <a:solidFill>
                  <a:srgbClr val="F15A24"/>
                </a:solidFill>
                <a:latin typeface="Arial" panose="020B0604020202020204" pitchFamily="34" charset="0"/>
              </a:rPr>
              <a:t>sau</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đây</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nhé</a:t>
            </a:r>
            <a:r>
              <a:rPr lang="en-US" sz="3000" dirty="0">
                <a:solidFill>
                  <a:srgbClr val="F15A24"/>
                </a:solidFill>
                <a:latin typeface="Arial" panose="020B0604020202020204" pitchFamily="34" charset="0"/>
              </a:rPr>
              <a:t>!</a:t>
            </a:r>
          </a:p>
        </p:txBody>
      </p:sp>
      <p:pic>
        <p:nvPicPr>
          <p:cNvPr id="5" name="Địa đạo củ chi">
            <a:hlinkClick r:id="" action="ppaction://media"/>
            <a:extLst>
              <a:ext uri="{FF2B5EF4-FFF2-40B4-BE49-F238E27FC236}">
                <a16:creationId xmlns:a16="http://schemas.microsoft.com/office/drawing/2014/main" id="{B484DA67-CB68-42F6-AAD4-E74A984F1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856" y="619125"/>
            <a:ext cx="8185496" cy="5238750"/>
          </a:xfrm>
          <a:prstGeom prst="rect">
            <a:avLst/>
          </a:prstGeom>
          <a:ln>
            <a:noFill/>
          </a:ln>
          <a:effectLst>
            <a:softEdge rad="112500"/>
          </a:effectLst>
        </p:spPr>
      </p:pic>
    </p:spTree>
    <p:extLst>
      <p:ext uri="{BB962C8B-B14F-4D97-AF65-F5344CB8AC3E}">
        <p14:creationId xmlns:p14="http://schemas.microsoft.com/office/powerpoint/2010/main" val="19426119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par>
                          <p:cTn id="7" fill="hold">
                            <p:stCondLst>
                              <p:cond delay="550"/>
                            </p:stCondLst>
                            <p:childTnLst>
                              <p:par>
                                <p:cTn id="8" presetID="1" presetClass="mediacall" presetSubtype="0" fill="hold" nodeType="afterEffect">
                                  <p:stCondLst>
                                    <p:cond delay="0"/>
                                  </p:stCondLst>
                                  <p:childTnLst>
                                    <p:cmd type="call" cmd="playFrom(0.0)">
                                      <p:cBhvr>
                                        <p:cTn id="9" dur="133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ội dung đoạn văn bản của bạn (1)">
            <a:hlinkClick r:id="" action="ppaction://media"/>
            <a:extLst>
              <a:ext uri="{FF2B5EF4-FFF2-40B4-BE49-F238E27FC236}">
                <a16:creationId xmlns:a16="http://schemas.microsoft.com/office/drawing/2014/main" id="{FE801483-2938-4C8F-BC2A-1EB0E7F191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941345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nhóm</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nhỏ</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đang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tham</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quan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Văn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Miếu</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Quốc</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Tử</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Giám</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nam</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đang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trèo</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qua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hàng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rào</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sờ</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đầu</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rùa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12493" y="3663987"/>
            <a:ext cx="5820402" cy="2677656"/>
          </a:xfrm>
          <a:custGeom>
            <a:avLst/>
            <a:gdLst>
              <a:gd name="connsiteX0" fmla="*/ 0 w 5820402"/>
              <a:gd name="connsiteY0" fmla="*/ 0 h 2677656"/>
              <a:gd name="connsiteX1" fmla="*/ 5820402 w 5820402"/>
              <a:gd name="connsiteY1" fmla="*/ 0 h 2677656"/>
              <a:gd name="connsiteX2" fmla="*/ 5820402 w 5820402"/>
              <a:gd name="connsiteY2" fmla="*/ 2677656 h 2677656"/>
              <a:gd name="connsiteX3" fmla="*/ 0 w 5820402"/>
              <a:gd name="connsiteY3" fmla="*/ 2677656 h 2677656"/>
              <a:gd name="connsiteX4" fmla="*/ 0 w 5820402"/>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2677656" fill="none" extrusionOk="0">
                <a:moveTo>
                  <a:pt x="0" y="0"/>
                </a:moveTo>
                <a:cubicBezTo>
                  <a:pt x="1462051" y="5222"/>
                  <a:pt x="5079758" y="24918"/>
                  <a:pt x="5820402" y="0"/>
                </a:cubicBezTo>
                <a:cubicBezTo>
                  <a:pt x="5659157" y="443471"/>
                  <a:pt x="5776642" y="2294398"/>
                  <a:pt x="5820402" y="2677656"/>
                </a:cubicBezTo>
                <a:cubicBezTo>
                  <a:pt x="3300181" y="2512895"/>
                  <a:pt x="2304543" y="2795806"/>
                  <a:pt x="0" y="2677656"/>
                </a:cubicBezTo>
                <a:cubicBezTo>
                  <a:pt x="-55725" y="2302615"/>
                  <a:pt x="17072" y="757238"/>
                  <a:pt x="0" y="0"/>
                </a:cubicBezTo>
                <a:close/>
              </a:path>
              <a:path w="5820402" h="2677656" stroke="0" extrusionOk="0">
                <a:moveTo>
                  <a:pt x="0" y="0"/>
                </a:moveTo>
                <a:cubicBezTo>
                  <a:pt x="2832811" y="11849"/>
                  <a:pt x="4833150" y="-161459"/>
                  <a:pt x="5820402" y="0"/>
                </a:cubicBezTo>
                <a:cubicBezTo>
                  <a:pt x="5823532" y="477733"/>
                  <a:pt x="5719226" y="1625713"/>
                  <a:pt x="5820402" y="2677656"/>
                </a:cubicBezTo>
                <a:cubicBezTo>
                  <a:pt x="4625847" y="2531796"/>
                  <a:pt x="1636345" y="2599332"/>
                  <a:pt x="0" y="2677656"/>
                </a:cubicBezTo>
                <a:cubicBezTo>
                  <a:pt x="74291" y="1655518"/>
                  <a:pt x="168006" y="129867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latin typeface="Cambria" panose="02040503050406030204" pitchFamily="18" charset="0"/>
                <a:ea typeface="Cambria" panose="02040503050406030204" pitchFamily="18" charset="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91288" y="26714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descr="A green and red letters&#10;&#10;AI-generated content may be incorrect.">
            <a:extLst>
              <a:ext uri="{FF2B5EF4-FFF2-40B4-BE49-F238E27FC236}">
                <a16:creationId xmlns:a16="http://schemas.microsoft.com/office/drawing/2014/main" id="{1A1EC2E0-0BF6-0162-0547-F4A502DAC9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863" y="1000776"/>
            <a:ext cx="9669094" cy="2347163"/>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714500" y="120015"/>
            <a:ext cx="887729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mbria" panose="02040503050406030204" pitchFamily="18" charset="0"/>
                <a:ea typeface="Cambria" panose="02040503050406030204" pitchFamily="18" charset="0"/>
                <a:cs typeface="Calibri"/>
                <a:sym typeface="Calibri"/>
              </a:rPr>
              <a:t>Dự án giới thiệu về địa phương em.</a:t>
            </a:r>
            <a:endParaRPr sz="4000" b="1" dirty="0">
              <a:solidFill>
                <a:srgbClr val="244061"/>
              </a:solidFill>
              <a:latin typeface="Cambria" panose="02040503050406030204" pitchFamily="18" charset="0"/>
              <a:ea typeface="Cambria" panose="02040503050406030204" pitchFamily="18" charset="0"/>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800" b="1" dirty="0">
                  <a:solidFill>
                    <a:schemeClr val="bg1"/>
                  </a:solidFill>
                  <a:latin typeface="Cambria" panose="02040503050406030204" pitchFamily="18" charset="0"/>
                  <a:ea typeface="Cambria" panose="02040503050406030204" pitchFamily="18" charset="0"/>
                  <a:cs typeface="Arial" panose="020B0604020202020204" pitchFamily="34" charset="0"/>
                </a:rPr>
                <a:t>Mỗi nhóm thống nhất lựa chọn một nội dung</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tranh</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vẽ</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hay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bộ</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sưu</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tập</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ảnh</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sơ</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đồ</a:t>
              </a:r>
              <a:r>
                <a:rPr 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a:t>
              </a:r>
              <a:r>
                <a:rPr lang="vi-VN" sz="2800" b="1" dirty="0">
                  <a:solidFill>
                    <a:schemeClr val="bg1"/>
                  </a:solidFill>
                  <a:latin typeface="Cambria" panose="02040503050406030204" pitchFamily="18" charset="0"/>
                  <a:ea typeface="Cambria" panose="02040503050406030204" pitchFamily="18" charset="0"/>
                  <a:cs typeface="Arial" panose="020B0604020202020204" pitchFamily="34" charset="0"/>
                </a:rPr>
                <a:t> để trình bày dự án trước nhóm:</a:t>
              </a:r>
              <a:endParaRPr kumimoji="0" lang="en-US"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2962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3128682"/>
            <a:ext cx="7258049" cy="2677656"/>
          </a:xfrm>
          <a:custGeom>
            <a:avLst/>
            <a:gdLst>
              <a:gd name="connsiteX0" fmla="*/ 0 w 7258049"/>
              <a:gd name="connsiteY0" fmla="*/ 0 h 2677656"/>
              <a:gd name="connsiteX1" fmla="*/ 7258049 w 7258049"/>
              <a:gd name="connsiteY1" fmla="*/ 0 h 2677656"/>
              <a:gd name="connsiteX2" fmla="*/ 7258049 w 7258049"/>
              <a:gd name="connsiteY2" fmla="*/ 2677656 h 2677656"/>
              <a:gd name="connsiteX3" fmla="*/ 0 w 7258049"/>
              <a:gd name="connsiteY3" fmla="*/ 2677656 h 2677656"/>
              <a:gd name="connsiteX4" fmla="*/ 0 w 7258049"/>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2677656" fill="none" extrusionOk="0">
                <a:moveTo>
                  <a:pt x="0" y="0"/>
                </a:moveTo>
                <a:cubicBezTo>
                  <a:pt x="2751952" y="5222"/>
                  <a:pt x="4165749" y="24918"/>
                  <a:pt x="7258049" y="0"/>
                </a:cubicBezTo>
                <a:cubicBezTo>
                  <a:pt x="7096804" y="443471"/>
                  <a:pt x="7214289" y="2294398"/>
                  <a:pt x="7258049" y="2677656"/>
                </a:cubicBezTo>
                <a:cubicBezTo>
                  <a:pt x="5283664" y="2512895"/>
                  <a:pt x="3200035" y="2795806"/>
                  <a:pt x="0" y="2677656"/>
                </a:cubicBezTo>
                <a:cubicBezTo>
                  <a:pt x="-55725" y="2302615"/>
                  <a:pt x="17072" y="757238"/>
                  <a:pt x="0" y="0"/>
                </a:cubicBezTo>
                <a:close/>
              </a:path>
              <a:path w="7258049" h="2677656" stroke="0" extrusionOk="0">
                <a:moveTo>
                  <a:pt x="0" y="0"/>
                </a:moveTo>
                <a:cubicBezTo>
                  <a:pt x="1865784" y="11849"/>
                  <a:pt x="6331083" y="-161459"/>
                  <a:pt x="7258049" y="0"/>
                </a:cubicBezTo>
                <a:cubicBezTo>
                  <a:pt x="7261179" y="477733"/>
                  <a:pt x="7156873" y="1625713"/>
                  <a:pt x="7258049" y="2677656"/>
                </a:cubicBezTo>
                <a:cubicBezTo>
                  <a:pt x="5092185" y="2531796"/>
                  <a:pt x="3151348" y="2599332"/>
                  <a:pt x="0" y="2677656"/>
                </a:cubicBezTo>
                <a:cubicBezTo>
                  <a:pt x="74291" y="1655518"/>
                  <a:pt x="168006" y="129867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latin typeface="Cambria" panose="02040503050406030204" pitchFamily="18" charset="0"/>
                <a:ea typeface="Cambria" panose="02040503050406030204" pitchFamily="18" charset="0"/>
                <a:cs typeface="Arial" panose="020B0604020202020204" pitchFamily="34" charset="0"/>
              </a:rPr>
              <a:t>VD:</a:t>
            </a:r>
          </a:p>
          <a:p>
            <a:pPr algn="just"/>
            <a:r>
              <a:rPr lang="vi-VN" sz="2800" dirty="0">
                <a:latin typeface="Cambria" panose="02040503050406030204" pitchFamily="18" charset="0"/>
                <a:ea typeface="Cambria" panose="02040503050406030204" pitchFamily="18" charset="0"/>
                <a:cs typeface="Arial" panose="020B0604020202020204" pitchFamily="34" charset="0"/>
              </a:rPr>
              <a:t>+ Nhóm các sản phẩm nông nghiệp tiêu biểu</a:t>
            </a:r>
          </a:p>
          <a:p>
            <a:pPr algn="just"/>
            <a:r>
              <a:rPr lang="vi-VN" sz="2800" dirty="0">
                <a:latin typeface="Cambria" panose="02040503050406030204" pitchFamily="18" charset="0"/>
                <a:ea typeface="Cambria" panose="02040503050406030204" pitchFamily="18" charset="0"/>
                <a:cs typeface="Arial" panose="020B0604020202020204" pitchFamily="34" charset="0"/>
              </a:rPr>
              <a:t> + Nhóm  về sản xuất thủ công và sản phẩm ở địa phương</a:t>
            </a:r>
          </a:p>
          <a:p>
            <a:pPr algn="just"/>
            <a:r>
              <a:rPr lang="vi-VN" sz="2800" dirty="0">
                <a:latin typeface="Cambria" panose="02040503050406030204" pitchFamily="18" charset="0"/>
                <a:ea typeface="Cambria" panose="02040503050406030204" pitchFamily="18" charset="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11" name="Picture 10" descr="A group of blue and pink letters&#10;&#10;AI-generated content may be incorrect.">
            <a:extLst>
              <a:ext uri="{FF2B5EF4-FFF2-40B4-BE49-F238E27FC236}">
                <a16:creationId xmlns:a16="http://schemas.microsoft.com/office/drawing/2014/main" id="{7CEB53D4-E80F-8906-8EE0-F3DF9ADFBA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061" y="1229212"/>
            <a:ext cx="9510584" cy="2889754"/>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21114418">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724892">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sp>
        <p:nvSpPr>
          <p:cNvPr id="28" name="TextBox 27">
            <a:extLst>
              <a:ext uri="{FF2B5EF4-FFF2-40B4-BE49-F238E27FC236}">
                <a16:creationId xmlns:a16="http://schemas.microsoft.com/office/drawing/2014/main" id="{7B77F775-F6D8-4075-B089-D577C3EE7FC0}"/>
              </a:ext>
            </a:extLst>
          </p:cNvPr>
          <p:cNvSpPr txBox="1"/>
          <p:nvPr/>
        </p:nvSpPr>
        <p:spPr>
          <a:xfrm>
            <a:off x="3549510" y="308466"/>
            <a:ext cx="5783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775283"/>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descr="A neon colored word on a black background&#10;&#10;AI-generated content may be incorrect.">
            <a:extLst>
              <a:ext uri="{FF2B5EF4-FFF2-40B4-BE49-F238E27FC236}">
                <a16:creationId xmlns:a16="http://schemas.microsoft.com/office/drawing/2014/main" id="{9582F64C-62A3-6D5D-EC2B-6BDDBB502D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040" y="553660"/>
            <a:ext cx="10473836" cy="3560373"/>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384995"/>
          </a:xfrm>
          <a:prstGeom prst="rect">
            <a:avLst/>
          </a:prstGeom>
          <a:noFill/>
        </p:spPr>
        <p:txBody>
          <a:bodyPr wrap="square" rtlCol="0">
            <a:spAutoFit/>
          </a:bodyPr>
          <a:lstStyle/>
          <a:p>
            <a:pPr marL="285750" indent="-285750" algn="just">
              <a:buFont typeface="Arial" panose="020B0604020202020204" pitchFamily="34" charset="0"/>
              <a:buChar char="•"/>
            </a:pPr>
            <a:r>
              <a:rPr lang="vi-VN" sz="28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8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1E523F-AD8F-4B7F-BD33-345313AC69F3}"/>
              </a:ext>
            </a:extLst>
          </p:cNvPr>
          <p:cNvPicPr>
            <a:picLocks noChangeAspect="1"/>
          </p:cNvPicPr>
          <p:nvPr/>
        </p:nvPicPr>
        <p:blipFill>
          <a:blip r:embed="rId2"/>
          <a:stretch>
            <a:fillRect/>
          </a:stretch>
        </p:blipFill>
        <p:spPr>
          <a:xfrm>
            <a:off x="0" y="0"/>
            <a:ext cx="12192000" cy="6955536"/>
          </a:xfrm>
          <a:prstGeom prst="rect">
            <a:avLst/>
          </a:prstGeom>
        </p:spPr>
      </p:pic>
      <p:pic>
        <p:nvPicPr>
          <p:cNvPr id="3" name="Picture 2">
            <a:extLst>
              <a:ext uri="{FF2B5EF4-FFF2-40B4-BE49-F238E27FC236}">
                <a16:creationId xmlns:a16="http://schemas.microsoft.com/office/drawing/2014/main" id="{8EA96296-8303-4C3B-8528-334696715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22" y="-1210693"/>
            <a:ext cx="8121934" cy="5414623"/>
          </a:xfrm>
          <a:prstGeom prst="rect">
            <a:avLst/>
          </a:prstGeom>
        </p:spPr>
      </p:pic>
      <p:sp>
        <p:nvSpPr>
          <p:cNvPr id="5" name="TextBox 4">
            <a:extLst>
              <a:ext uri="{FF2B5EF4-FFF2-40B4-BE49-F238E27FC236}">
                <a16:creationId xmlns:a16="http://schemas.microsoft.com/office/drawing/2014/main" id="{8215FC1F-470C-422F-B05B-AC25201B7293}"/>
              </a:ext>
            </a:extLst>
          </p:cNvPr>
          <p:cNvSpPr txBox="1"/>
          <p:nvPr/>
        </p:nvSpPr>
        <p:spPr>
          <a:xfrm>
            <a:off x="520700" y="1318145"/>
            <a:ext cx="60636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CỨU LẤY BIỂN XANH</a:t>
            </a:r>
          </a:p>
        </p:txBody>
      </p:sp>
    </p:spTree>
    <p:extLst>
      <p:ext uri="{BB962C8B-B14F-4D97-AF65-F5344CB8AC3E}">
        <p14:creationId xmlns:p14="http://schemas.microsoft.com/office/powerpoint/2010/main" val="404583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4">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5"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6">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7"/>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8">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9"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0">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1"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2">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3"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4">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1"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5">
            <a:extLst>
              <a:ext uri="{28A0092B-C50C-407E-A947-70E740481C1C}">
                <a14:useLocalDpi xmlns:a14="http://schemas.microsoft.com/office/drawing/2010/main" val="0"/>
              </a:ext>
            </a:extLst>
          </a:blip>
          <a:srcRect l="34850" t="29444" r="36523" b="27992"/>
          <a:stretch/>
        </p:blipFill>
        <p:spPr>
          <a:xfrm>
            <a:off x="0"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5"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9"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21"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23"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spTree>
    <p:extLst>
      <p:ext uri="{BB962C8B-B14F-4D97-AF65-F5344CB8AC3E}">
        <p14:creationId xmlns:p14="http://schemas.microsoft.com/office/powerpoint/2010/main" val="23599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8"/>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9" restart="whenNotActive" fill="hold" evtFilter="cancelBubble" nodeType="interactiveSeq">
                <p:stCondLst>
                  <p:cond evt="onClick" delay="0">
                    <p:tgtEl>
                      <p:spTgt spid="19"/>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498</Words>
  <Application>Microsoft Office PowerPoint</Application>
  <PresentationFormat>Widescreen</PresentationFormat>
  <Paragraphs>42</Paragraphs>
  <Slides>27</Slides>
  <Notes>5</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等线</vt:lpstr>
      <vt:lpstr>南构明史稿鉴</vt:lpstr>
      <vt:lpstr>Arial</vt:lpstr>
      <vt:lpstr>Calibri</vt:lpstr>
      <vt:lpstr>Calibri Light</vt:lpstr>
      <vt:lpstr>Cambria</vt:lpstr>
      <vt:lpstr>Georgia</vt:lpstr>
      <vt:lpstr>Tahoma</vt:lpstr>
      <vt:lpstr>UTM Showcard</vt:lpstr>
      <vt:lpstr>Office 主题​​</vt:lpstr>
      <vt:lpstr>1_Simple Light</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64</cp:revision>
  <dcterms:created xsi:type="dcterms:W3CDTF">2022-09-04T12:30:08Z</dcterms:created>
  <dcterms:modified xsi:type="dcterms:W3CDTF">2025-10-25T12:24:03Z</dcterms:modified>
</cp:coreProperties>
</file>