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21" r:id="rId4"/>
  </p:sldMasterIdLst>
  <p:notesMasterIdLst>
    <p:notesMasterId r:id="rId27"/>
  </p:notesMasterIdLst>
  <p:sldIdLst>
    <p:sldId id="258" r:id="rId5"/>
    <p:sldId id="265" r:id="rId6"/>
    <p:sldId id="294" r:id="rId7"/>
    <p:sldId id="256" r:id="rId8"/>
    <p:sldId id="261" r:id="rId9"/>
    <p:sldId id="313" r:id="rId10"/>
    <p:sldId id="312" r:id="rId11"/>
    <p:sldId id="4362" r:id="rId12"/>
    <p:sldId id="3392" r:id="rId13"/>
    <p:sldId id="3391" r:id="rId14"/>
    <p:sldId id="4363" r:id="rId15"/>
    <p:sldId id="4367" r:id="rId16"/>
    <p:sldId id="4368" r:id="rId17"/>
    <p:sldId id="4365" r:id="rId18"/>
    <p:sldId id="3396" r:id="rId19"/>
    <p:sldId id="4366" r:id="rId20"/>
    <p:sldId id="3395" r:id="rId21"/>
    <p:sldId id="318" r:id="rId22"/>
    <p:sldId id="260" r:id="rId23"/>
    <p:sldId id="4364" r:id="rId24"/>
    <p:sldId id="307"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8" d="100"/>
          <a:sy n="58" d="100"/>
        </p:scale>
        <p:origin x="784" y="2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443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3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5349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7426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710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2950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624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8590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292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1946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9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2025/11/26</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2025/11/26</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97C5C424-413F-12D9-3304-55EACF4265D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BEF64951-FC69-C90B-3C2D-74DAACD14C76}"/>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0D034F82-3BFF-A322-B852-5BF4830579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extLst>
      <p:ext uri="{BB962C8B-B14F-4D97-AF65-F5344CB8AC3E}">
        <p14:creationId xmlns:p14="http://schemas.microsoft.com/office/powerpoint/2010/main" val="289696816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sv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28.png"/><Relationship Id="rId2" Type="http://schemas.openxmlformats.org/officeDocument/2006/relationships/image" Target="../media/image3.png"/><Relationship Id="rId16" Type="http://schemas.openxmlformats.org/officeDocument/2006/relationships/image" Target="../media/image34.png"/><Relationship Id="rId1" Type="http://schemas.openxmlformats.org/officeDocument/2006/relationships/slideLayout" Target="../slideLayouts/slideLayout4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6.png"/><Relationship Id="rId15" Type="http://schemas.openxmlformats.org/officeDocument/2006/relationships/image" Target="../media/image31.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emf"/><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52.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emf"/><Relationship Id="rId4" Type="http://schemas.openxmlformats.org/officeDocument/2006/relationships/image" Target="../media/image56.emf"/></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60.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59.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21.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24.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sv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4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6.png"/><Relationship Id="rId15" Type="http://schemas.openxmlformats.org/officeDocument/2006/relationships/image" Target="../media/image31.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2132989" y="1035504"/>
            <a:ext cx="7926023" cy="4786992"/>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a:off x="9058940" y="2381693"/>
            <a:ext cx="3732890" cy="4728119"/>
          </a:xfrm>
          <a:custGeom>
            <a:avLst/>
            <a:gdLst/>
            <a:ahLst/>
            <a:cxnLst/>
            <a:rect l="l" t="t" r="r" b="b"/>
            <a:pathLst>
              <a:path w="6460847" h="7469188">
                <a:moveTo>
                  <a:pt x="0" y="0"/>
                </a:moveTo>
                <a:lnTo>
                  <a:pt x="6460848" y="0"/>
                </a:lnTo>
                <a:lnTo>
                  <a:pt x="6460848" y="7469188"/>
                </a:lnTo>
                <a:lnTo>
                  <a:pt x="0" y="746918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85800" y="4021707"/>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18" name="Picture 17" descr="A green and orange letters&#10;&#10;AI-generated content may be incorrect.">
            <a:extLst>
              <a:ext uri="{FF2B5EF4-FFF2-40B4-BE49-F238E27FC236}">
                <a16:creationId xmlns:a16="http://schemas.microsoft.com/office/drawing/2014/main" id="{48BB4790-0703-79EB-8ABF-200CA5E5AD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13589" y="2436546"/>
            <a:ext cx="7165273" cy="1881568"/>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3ACD28D8-9559-AE20-152E-2CB18AE8743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3721395" y="590550"/>
            <a:ext cx="499398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Tiền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C5439-2CE4-2655-18AD-30C302514E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F8928F3-D77D-9D05-D53A-BFB70083087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A42E8885-F265-F066-3148-2B179380ECD5}"/>
              </a:ext>
            </a:extLst>
          </p:cNvPr>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69CEC3F3-2DBC-463E-EE43-5D200EB19EB0}"/>
              </a:ext>
            </a:extLst>
          </p:cNvPr>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3D0D60CB-DB2E-6F81-A1C2-42B649FC7F19}"/>
              </a:ext>
            </a:extLst>
          </p:cNvPr>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96DC25BD-C8BE-8608-DBA3-205B4980293F}"/>
              </a:ext>
            </a:extLst>
          </p:cNvPr>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FD702F48-50F6-6461-C3F7-CF91F73B6264}"/>
              </a:ext>
            </a:extLst>
          </p:cNvPr>
          <p:cNvGrpSpPr/>
          <p:nvPr/>
        </p:nvGrpSpPr>
        <p:grpSpPr>
          <a:xfrm>
            <a:off x="910245" y="642098"/>
            <a:ext cx="10477225" cy="5748069"/>
            <a:chOff x="0" y="0"/>
            <a:chExt cx="3131268" cy="1891157"/>
          </a:xfrm>
        </p:grpSpPr>
        <p:sp>
          <p:nvSpPr>
            <p:cNvPr id="8" name="Freeform 8">
              <a:extLst>
                <a:ext uri="{FF2B5EF4-FFF2-40B4-BE49-F238E27FC236}">
                  <a16:creationId xmlns:a16="http://schemas.microsoft.com/office/drawing/2014/main" id="{769A47B6-5149-1440-78D5-2B067816B11D}"/>
                </a:ext>
              </a:extLst>
            </p:cNvPr>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489D070-8353-5E20-EE73-88F459E05B17}"/>
                </a:ext>
              </a:extLst>
            </p:cNvPr>
            <p:cNvSpPr txBox="1"/>
            <p:nvPr/>
          </p:nvSpPr>
          <p:spPr>
            <a:xfrm>
              <a:off x="0" y="-38100"/>
              <a:ext cx="3131268" cy="19292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a:extLst>
              <a:ext uri="{FF2B5EF4-FFF2-40B4-BE49-F238E27FC236}">
                <a16:creationId xmlns:a16="http://schemas.microsoft.com/office/drawing/2014/main" id="{239CF54A-DC22-F45C-0949-7ED66D59E68B}"/>
              </a:ext>
            </a:extLst>
          </p:cNvPr>
          <p:cNvSpPr/>
          <p:nvPr/>
        </p:nvSpPr>
        <p:spPr>
          <a:xfrm>
            <a:off x="10829260" y="5552795"/>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DA8597B3-16F0-C6F3-2C53-344802BDDC80}"/>
              </a:ext>
            </a:extLst>
          </p:cNvPr>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46287908-BF50-7F5F-ED48-4351D60D28AA}"/>
              </a:ext>
            </a:extLst>
          </p:cNvPr>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9F29CD05-E027-FE42-F802-A3132AC53B6D}"/>
              </a:ext>
            </a:extLst>
          </p:cNvPr>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5">
            <a:extLst>
              <a:ext uri="{FF2B5EF4-FFF2-40B4-BE49-F238E27FC236}">
                <a16:creationId xmlns:a16="http://schemas.microsoft.com/office/drawing/2014/main" id="{0C3F7E69-AE96-1C5A-0EE1-4461F8C8AFA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3052" y="423411"/>
            <a:ext cx="3618240" cy="2342810"/>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BA3DD7B7-6D27-CCAF-5882-21AB9AEE38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sp>
        <p:nvSpPr>
          <p:cNvPr id="19" name="TextBox 23">
            <a:extLst>
              <a:ext uri="{FF2B5EF4-FFF2-40B4-BE49-F238E27FC236}">
                <a16:creationId xmlns:a16="http://schemas.microsoft.com/office/drawing/2014/main" id="{FFB38D81-490A-3B3E-ED4A-12E06E3C59C3}"/>
              </a:ext>
            </a:extLst>
          </p:cNvPr>
          <p:cNvSpPr txBox="1"/>
          <p:nvPr/>
        </p:nvSpPr>
        <p:spPr>
          <a:xfrm>
            <a:off x="4262421" y="1229712"/>
            <a:ext cx="6263812" cy="1127488"/>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Kể về niềm vui của người thân khi mang lại thu nhập tốt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a:extLst>
              <a:ext uri="{FF2B5EF4-FFF2-40B4-BE49-F238E27FC236}">
                <a16:creationId xmlns:a16="http://schemas.microsoft.com/office/drawing/2014/main" id="{3227CE9D-4817-0FA0-CA72-D02168B0301B}"/>
              </a:ext>
            </a:extLst>
          </p:cNvPr>
          <p:cNvPicPr>
            <a:picLocks noChangeAspect="1"/>
          </p:cNvPicPr>
          <p:nvPr/>
        </p:nvPicPr>
        <p:blipFill>
          <a:blip r:embed="rId15"/>
          <a:stretch>
            <a:fillRect/>
          </a:stretch>
        </p:blipFill>
        <p:spPr>
          <a:xfrm>
            <a:off x="727943" y="634466"/>
            <a:ext cx="2993395" cy="1767993"/>
          </a:xfrm>
          <a:prstGeom prst="rect">
            <a:avLst/>
          </a:prstGeom>
        </p:spPr>
      </p:pic>
      <p:pic>
        <p:nvPicPr>
          <p:cNvPr id="23" name="Picture 22">
            <a:extLst>
              <a:ext uri="{FF2B5EF4-FFF2-40B4-BE49-F238E27FC236}">
                <a16:creationId xmlns:a16="http://schemas.microsoft.com/office/drawing/2014/main" id="{87C3F566-214C-9751-7E2A-12EDF1E0A512}"/>
              </a:ext>
            </a:extLst>
          </p:cNvPr>
          <p:cNvPicPr>
            <a:picLocks noChangeAspect="1"/>
          </p:cNvPicPr>
          <p:nvPr/>
        </p:nvPicPr>
        <p:blipFill>
          <a:blip r:embed="rId1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6952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ôi cánh của ngựa trắng (1)">
            <a:hlinkClick r:id="" action="ppaction://media"/>
            <a:extLst>
              <a:ext uri="{FF2B5EF4-FFF2-40B4-BE49-F238E27FC236}">
                <a16:creationId xmlns:a16="http://schemas.microsoft.com/office/drawing/2014/main" id="{1D0EFC42-696B-33C1-458E-14F48E1F44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477747B-832C-2A93-7169-61FBF6673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extLst>
      <p:ext uri="{BB962C8B-B14F-4D97-AF65-F5344CB8AC3E}">
        <p14:creationId xmlns:p14="http://schemas.microsoft.com/office/powerpoint/2010/main" val="7350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Hoạt_Hình_D_Sáng_Tạo">
            <a:hlinkClick r:id="" action="ppaction://media"/>
            <a:extLst>
              <a:ext uri="{FF2B5EF4-FFF2-40B4-BE49-F238E27FC236}">
                <a16:creationId xmlns:a16="http://schemas.microsoft.com/office/drawing/2014/main" id="{8F5B46FA-7C66-C8EA-6A04-FD400FADE2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784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26D9C-CDC3-7662-7806-8A23B62A10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AF55453-A36F-C62B-B7BC-4EA3D76FF8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BE74700E-8DB2-55D0-EFAA-706BD1BE61B8}"/>
              </a:ext>
            </a:extLst>
          </p:cNvPr>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DABBADBA-5EDC-7F06-5289-4A74CEF56DDD}"/>
              </a:ext>
            </a:extLst>
          </p:cNvPr>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E7D51696-564B-BE7A-4312-5CD54CE548CA}"/>
              </a:ext>
            </a:extLst>
          </p:cNvPr>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37298300-5593-6819-C6FF-04B8789E0246}"/>
              </a:ext>
            </a:extLst>
          </p:cNvPr>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5E6BDB8B-486F-8C69-FE21-5CC62F32A0D9}"/>
              </a:ext>
            </a:extLst>
          </p:cNvPr>
          <p:cNvGrpSpPr/>
          <p:nvPr/>
        </p:nvGrpSpPr>
        <p:grpSpPr>
          <a:xfrm>
            <a:off x="2132989" y="1035504"/>
            <a:ext cx="7926023" cy="4786992"/>
            <a:chOff x="0" y="0"/>
            <a:chExt cx="3131268" cy="1891157"/>
          </a:xfrm>
        </p:grpSpPr>
        <p:sp>
          <p:nvSpPr>
            <p:cNvPr id="8" name="Freeform 8">
              <a:extLst>
                <a:ext uri="{FF2B5EF4-FFF2-40B4-BE49-F238E27FC236}">
                  <a16:creationId xmlns:a16="http://schemas.microsoft.com/office/drawing/2014/main" id="{171354FB-D651-B2DD-D406-14F0B56B538E}"/>
                </a:ext>
              </a:extLst>
            </p:cNvPr>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EE9DD41-0FC0-2289-E55C-2090FFB15C08}"/>
                </a:ext>
              </a:extLst>
            </p:cNvPr>
            <p:cNvSpPr txBox="1"/>
            <p:nvPr/>
          </p:nvSpPr>
          <p:spPr>
            <a:xfrm>
              <a:off x="0" y="-38100"/>
              <a:ext cx="3131268" cy="19292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a:extLst>
              <a:ext uri="{FF2B5EF4-FFF2-40B4-BE49-F238E27FC236}">
                <a16:creationId xmlns:a16="http://schemas.microsoft.com/office/drawing/2014/main" id="{7E14B502-4CA1-7B79-5C76-96E2A5242EB2}"/>
              </a:ext>
            </a:extLst>
          </p:cNvPr>
          <p:cNvSpPr/>
          <p:nvPr/>
        </p:nvSpPr>
        <p:spPr>
          <a:xfrm>
            <a:off x="9058940" y="2381693"/>
            <a:ext cx="3732890" cy="4728119"/>
          </a:xfrm>
          <a:custGeom>
            <a:avLst/>
            <a:gdLst/>
            <a:ahLst/>
            <a:cxnLst/>
            <a:rect l="l" t="t" r="r" b="b"/>
            <a:pathLst>
              <a:path w="6460847" h="7469188">
                <a:moveTo>
                  <a:pt x="0" y="0"/>
                </a:moveTo>
                <a:lnTo>
                  <a:pt x="6460848" y="0"/>
                </a:lnTo>
                <a:lnTo>
                  <a:pt x="6460848" y="7469188"/>
                </a:lnTo>
                <a:lnTo>
                  <a:pt x="0" y="746918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DE5699B3-69CC-0F8D-A2F1-B2098BDFB8BE}"/>
              </a:ext>
            </a:extLst>
          </p:cNvPr>
          <p:cNvSpPr/>
          <p:nvPr/>
        </p:nvSpPr>
        <p:spPr>
          <a:xfrm>
            <a:off x="685800" y="4021707"/>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C04C20D6-212E-899F-7E62-21986EAF5725}"/>
              </a:ext>
            </a:extLst>
          </p:cNvPr>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4F0AB370-710B-E900-F93F-9104448CB414}"/>
              </a:ext>
            </a:extLst>
          </p:cNvPr>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9CFD45C8-3594-39F8-DABF-1F7A84CFD813}"/>
              </a:ext>
            </a:extLst>
          </p:cNvPr>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Purple and white text on a black background&#10;&#10;AI-generated content may be incorrect.">
            <a:extLst>
              <a:ext uri="{FF2B5EF4-FFF2-40B4-BE49-F238E27FC236}">
                <a16:creationId xmlns:a16="http://schemas.microsoft.com/office/drawing/2014/main" id="{C2B84FDA-2C0A-4CE3-A74B-EE3A8C27BC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3470" y="1195430"/>
            <a:ext cx="9215842" cy="4668517"/>
          </a:xfrm>
          <a:prstGeom prst="rect">
            <a:avLst/>
          </a:prstGeom>
        </p:spPr>
      </p:pic>
    </p:spTree>
    <p:extLst>
      <p:ext uri="{BB962C8B-B14F-4D97-AF65-F5344CB8AC3E}">
        <p14:creationId xmlns:p14="http://schemas.microsoft.com/office/powerpoint/2010/main" val="259633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Thiết kế sơ đồ tư duy về thu nhập của gia đình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5F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ôi cánh của ngựa trắng">
            <a:hlinkClick r:id="" action="ppaction://media"/>
            <a:extLst>
              <a:ext uri="{FF2B5EF4-FFF2-40B4-BE49-F238E27FC236}">
                <a16:creationId xmlns:a16="http://schemas.microsoft.com/office/drawing/2014/main" id="{F3BFDC06-18BF-B606-99C5-1C6910644DE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13321311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771192" y="1035504"/>
            <a:ext cx="8649617" cy="4786992"/>
            <a:chOff x="0" y="0"/>
            <a:chExt cx="3417133" cy="1891157"/>
          </a:xfrm>
        </p:grpSpPr>
        <p:sp>
          <p:nvSpPr>
            <p:cNvPr id="8" name="Freeform 8"/>
            <p:cNvSpPr/>
            <p:nvPr/>
          </p:nvSpPr>
          <p:spPr>
            <a:xfrm>
              <a:off x="0" y="0"/>
              <a:ext cx="3417133" cy="1891157"/>
            </a:xfrm>
            <a:custGeom>
              <a:avLst/>
              <a:gdLst/>
              <a:ahLst/>
              <a:cxnLst/>
              <a:rect l="l" t="t" r="r" b="b"/>
              <a:pathLst>
                <a:path w="3417133" h="1891157">
                  <a:moveTo>
                    <a:pt x="30432" y="0"/>
                  </a:moveTo>
                  <a:lnTo>
                    <a:pt x="3386701" y="0"/>
                  </a:lnTo>
                  <a:cubicBezTo>
                    <a:pt x="3403508" y="0"/>
                    <a:pt x="3417133" y="13625"/>
                    <a:pt x="3417133" y="30432"/>
                  </a:cubicBezTo>
                  <a:lnTo>
                    <a:pt x="3417133" y="1860725"/>
                  </a:lnTo>
                  <a:cubicBezTo>
                    <a:pt x="3417133" y="1877532"/>
                    <a:pt x="3403508" y="1891157"/>
                    <a:pt x="3386701" y="1891157"/>
                  </a:cubicBezTo>
                  <a:lnTo>
                    <a:pt x="30432" y="1891157"/>
                  </a:lnTo>
                  <a:cubicBezTo>
                    <a:pt x="13625" y="1891157"/>
                    <a:pt x="0" y="1877532"/>
                    <a:pt x="0" y="1860725"/>
                  </a:cubicBezTo>
                  <a:lnTo>
                    <a:pt x="0" y="30432"/>
                  </a:lnTo>
                  <a:cubicBezTo>
                    <a:pt x="0" y="13625"/>
                    <a:pt x="13625" y="0"/>
                    <a:pt x="30432"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417133"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a:off x="8714347" y="1809819"/>
            <a:ext cx="3932655" cy="5287603"/>
          </a:xfrm>
          <a:custGeom>
            <a:avLst/>
            <a:gdLst/>
            <a:ahLst/>
            <a:cxnLst/>
            <a:rect l="l" t="t" r="r" b="b"/>
            <a:pathLst>
              <a:path w="5898982" h="7931404">
                <a:moveTo>
                  <a:pt x="0" y="0"/>
                </a:moveTo>
                <a:lnTo>
                  <a:pt x="5898982" y="0"/>
                </a:lnTo>
                <a:lnTo>
                  <a:pt x="5898982" y="7931405"/>
                </a:lnTo>
                <a:lnTo>
                  <a:pt x="0" y="7931405"/>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685800" y="4281172"/>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20" name="TextBox 19">
            <a:extLst>
              <a:ext uri="{FF2B5EF4-FFF2-40B4-BE49-F238E27FC236}">
                <a16:creationId xmlns:a16="http://schemas.microsoft.com/office/drawing/2014/main" id="{21B97345-746A-B46C-5D2E-BCF3767388F8}"/>
              </a:ext>
            </a:extLst>
          </p:cNvPr>
          <p:cNvSpPr txBox="1"/>
          <p:nvPr/>
        </p:nvSpPr>
        <p:spPr>
          <a:xfrm>
            <a:off x="2296633" y="2169042"/>
            <a:ext cx="7570382" cy="3785652"/>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a:endParaRPr lang="en-US" sz="4000" b="1" dirty="0">
              <a:solidFill>
                <a:srgbClr val="002060"/>
              </a:solidFill>
              <a:latin typeface="Cambria" panose="02040503050406030204" pitchFamily="18" charset="0"/>
              <a:ea typeface="Cambria" panose="02040503050406030204" pitchFamily="18" charset="0"/>
            </a:endParaRPr>
          </a:p>
        </p:txBody>
      </p:sp>
      <p:pic>
        <p:nvPicPr>
          <p:cNvPr id="22" name="Picture 21" descr="A blue and orange text&#10;&#10;AI-generated content may be incorrect.">
            <a:extLst>
              <a:ext uri="{FF2B5EF4-FFF2-40B4-BE49-F238E27FC236}">
                <a16:creationId xmlns:a16="http://schemas.microsoft.com/office/drawing/2014/main" id="{238D429A-C4D3-6307-ABE9-73767D772C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2977" y="797309"/>
            <a:ext cx="4109060" cy="1414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27125-FC57-E882-386E-1C95F8B97DD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5D9BC4F-EA38-C092-0EF2-71B8AA17C7B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296AA59-444F-BC34-E29A-E39E8AC7935B}"/>
              </a:ext>
            </a:extLst>
          </p:cNvPr>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4089A4D7-BDA8-E06B-7DB2-12D66417586B}"/>
              </a:ext>
            </a:extLst>
          </p:cNvPr>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312BC980-A610-EE2B-3014-789780D54A25}"/>
              </a:ext>
            </a:extLst>
          </p:cNvPr>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D1AE871B-80CB-F319-F872-51367F625AAD}"/>
              </a:ext>
            </a:extLst>
          </p:cNvPr>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a16="http://schemas.microsoft.com/office/drawing/2014/main" id="{C855C115-27D3-D81A-5CD7-539BF8AF36F4}"/>
              </a:ext>
            </a:extLst>
          </p:cNvPr>
          <p:cNvGrpSpPr/>
          <p:nvPr/>
        </p:nvGrpSpPr>
        <p:grpSpPr>
          <a:xfrm>
            <a:off x="2132989" y="1035504"/>
            <a:ext cx="7926023" cy="4786992"/>
            <a:chOff x="0" y="0"/>
            <a:chExt cx="3131268" cy="1891157"/>
          </a:xfrm>
        </p:grpSpPr>
        <p:sp>
          <p:nvSpPr>
            <p:cNvPr id="8" name="Freeform 8">
              <a:extLst>
                <a:ext uri="{FF2B5EF4-FFF2-40B4-BE49-F238E27FC236}">
                  <a16:creationId xmlns:a16="http://schemas.microsoft.com/office/drawing/2014/main" id="{6442E3EE-8649-C388-FBA7-077E0A8680DD}"/>
                </a:ext>
              </a:extLst>
            </p:cNvPr>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F871B9A9-818F-9FF3-A636-905ECFDF87FC}"/>
                </a:ext>
              </a:extLst>
            </p:cNvPr>
            <p:cNvSpPr txBox="1"/>
            <p:nvPr/>
          </p:nvSpPr>
          <p:spPr>
            <a:xfrm>
              <a:off x="0" y="-38100"/>
              <a:ext cx="3131268" cy="19292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a:extLst>
              <a:ext uri="{FF2B5EF4-FFF2-40B4-BE49-F238E27FC236}">
                <a16:creationId xmlns:a16="http://schemas.microsoft.com/office/drawing/2014/main" id="{A2A3DE56-9E74-2B6A-07DD-7B3DE2594DD0}"/>
              </a:ext>
            </a:extLst>
          </p:cNvPr>
          <p:cNvSpPr/>
          <p:nvPr/>
        </p:nvSpPr>
        <p:spPr>
          <a:xfrm>
            <a:off x="9058940" y="2381693"/>
            <a:ext cx="3732890" cy="4728119"/>
          </a:xfrm>
          <a:custGeom>
            <a:avLst/>
            <a:gdLst/>
            <a:ahLst/>
            <a:cxnLst/>
            <a:rect l="l" t="t" r="r" b="b"/>
            <a:pathLst>
              <a:path w="6460847" h="7469188">
                <a:moveTo>
                  <a:pt x="0" y="0"/>
                </a:moveTo>
                <a:lnTo>
                  <a:pt x="6460848" y="0"/>
                </a:lnTo>
                <a:lnTo>
                  <a:pt x="6460848" y="7469188"/>
                </a:lnTo>
                <a:lnTo>
                  <a:pt x="0" y="746918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B6222C30-E657-110A-5169-CBCCE67532E8}"/>
              </a:ext>
            </a:extLst>
          </p:cNvPr>
          <p:cNvSpPr/>
          <p:nvPr/>
        </p:nvSpPr>
        <p:spPr>
          <a:xfrm>
            <a:off x="685800" y="4021707"/>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FA17E65A-63A4-A72E-418C-BACEDF501BBB}"/>
              </a:ext>
            </a:extLst>
          </p:cNvPr>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F258CCC8-1565-BBBE-ED81-2AD75538901A}"/>
              </a:ext>
            </a:extLst>
          </p:cNvPr>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CBB6445D-C1D2-C25F-29A1-4CE0CEAAB517}"/>
              </a:ext>
            </a:extLst>
          </p:cNvPr>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A green and orange letters&#10;&#10;AI-generated content may be incorrect.">
            <a:extLst>
              <a:ext uri="{FF2B5EF4-FFF2-40B4-BE49-F238E27FC236}">
                <a16:creationId xmlns:a16="http://schemas.microsoft.com/office/drawing/2014/main" id="{EE9857D0-2CA4-30BA-60E7-CF0DB0BA92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7897" y="2443146"/>
            <a:ext cx="7789982" cy="2023896"/>
          </a:xfrm>
          <a:prstGeom prst="rect">
            <a:avLst/>
          </a:prstGeom>
        </p:spPr>
      </p:pic>
    </p:spTree>
    <p:extLst>
      <p:ext uri="{BB962C8B-B14F-4D97-AF65-F5344CB8AC3E}">
        <p14:creationId xmlns:p14="http://schemas.microsoft.com/office/powerpoint/2010/main" val="53950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mbria" panose="02040503050406030204" pitchFamily="18" charset="0"/>
                <a:ea typeface="Cambria" panose="02040503050406030204" pitchFamily="18" charset="0"/>
                <a:cs typeface="Calibri" panose="020F0502020204030204" pitchFamily="34" charset="0"/>
              </a:rPr>
              <a:t>P</a:t>
            </a:r>
            <a:r>
              <a:rPr lang="vi-VN" sz="3200" b="1" dirty="0">
                <a:latin typeface="Cambria" panose="02040503050406030204" pitchFamily="18" charset="0"/>
                <a:ea typeface="Cambria" panose="020405030504060302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mbria" panose="02040503050406030204" pitchFamily="18" charset="0"/>
                <a:ea typeface="Cambria" panose="020405030504060302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197324" y="1014239"/>
            <a:ext cx="7926023" cy="4786992"/>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flipH="1">
            <a:off x="8548576" y="2583712"/>
            <a:ext cx="4508165" cy="4611255"/>
          </a:xfrm>
          <a:custGeom>
            <a:avLst/>
            <a:gdLst/>
            <a:ahLst/>
            <a:cxnLst/>
            <a:rect l="l" t="t" r="r" b="b"/>
            <a:pathLst>
              <a:path w="7442965" h="7396447">
                <a:moveTo>
                  <a:pt x="7442966" y="0"/>
                </a:moveTo>
                <a:lnTo>
                  <a:pt x="0" y="0"/>
                </a:lnTo>
                <a:lnTo>
                  <a:pt x="0" y="7396446"/>
                </a:lnTo>
                <a:lnTo>
                  <a:pt x="7442966" y="7396446"/>
                </a:lnTo>
                <a:lnTo>
                  <a:pt x="7442966"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85800" y="4342188"/>
            <a:ext cx="1075341" cy="1196750"/>
          </a:xfrm>
          <a:custGeom>
            <a:avLst/>
            <a:gdLst/>
            <a:ahLst/>
            <a:cxnLst/>
            <a:rect l="l" t="t" r="r" b="b"/>
            <a:pathLst>
              <a:path w="1613011" h="1795125">
                <a:moveTo>
                  <a:pt x="0" y="0"/>
                </a:moveTo>
                <a:lnTo>
                  <a:pt x="1613011" y="0"/>
                </a:lnTo>
                <a:lnTo>
                  <a:pt x="1613011" y="1795126"/>
                </a:lnTo>
                <a:lnTo>
                  <a:pt x="0" y="179512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17" name="Picture 16" descr="A group of blue and pink letters&#10;&#10;AI-generated content may be incorrect.">
            <a:extLst>
              <a:ext uri="{FF2B5EF4-FFF2-40B4-BE49-F238E27FC236}">
                <a16:creationId xmlns:a16="http://schemas.microsoft.com/office/drawing/2014/main" id="{571A47D4-5BBE-3795-1B1B-E8824780D8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3768" y="2088834"/>
            <a:ext cx="8746046" cy="2657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Calibri" panose="020F0502020204030204" pitchFamily="34" charset="0"/>
                <a:cs typeface="Calibri" panose="020F0502020204030204" pitchFamily="34" charset="0"/>
              </a:rPr>
              <a:t>Thu </a:t>
            </a:r>
            <a:r>
              <a:rPr lang="en-US" sz="4400" b="1" dirty="0" err="1">
                <a:solidFill>
                  <a:srgbClr val="002060"/>
                </a:solidFill>
                <a:latin typeface="Calibri" panose="020F0502020204030204" pitchFamily="34" charset="0"/>
                <a:cs typeface="Calibri" panose="020F0502020204030204" pitchFamily="34" charset="0"/>
              </a:rPr>
              <a:t>nhập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446028" y="1600200"/>
            <a:ext cx="9460097" cy="1938992"/>
          </a:xfrm>
          <a:prstGeom prst="rect">
            <a:avLst/>
          </a:prstGeom>
          <a:noFill/>
        </p:spPr>
        <p:txBody>
          <a:bodyPr wrap="square" rtlCol="0">
            <a:spAutoFit/>
          </a:bodyPr>
          <a:lstStyle/>
          <a:p>
            <a:pPr algn="just"/>
            <a:r>
              <a:rPr lang="nl-NL" sz="4000" b="1" dirty="0">
                <a:solidFill>
                  <a:srgbClr val="0070C0"/>
                </a:solidFill>
                <a:effectLst/>
                <a:latin typeface="Cambria" panose="02040503050406030204" pitchFamily="18" charset="0"/>
                <a:ea typeface="Cambria" panose="02040503050406030204" pitchFamily="18" charset="0"/>
                <a:cs typeface="Calibri" panose="020F0502020204030204" pitchFamily="34" charset="0"/>
              </a:rPr>
              <a:t>   Số tiền một người được nhận khi thực hiện hoạt động nghề nghiệp hoặc lao động trong một thời gian nhất định.</a:t>
            </a:r>
            <a:endParaRPr lang="en-US" sz="40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6" name="Freeform 6"/>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039764" y="1098501"/>
            <a:ext cx="3752067" cy="3464443"/>
          </a:xfrm>
          <a:custGeom>
            <a:avLst/>
            <a:gdLst/>
            <a:ahLst/>
            <a:cxnLst/>
            <a:rect l="l" t="t" r="r" b="b"/>
            <a:pathLst>
              <a:path w="5628101" h="5196665">
                <a:moveTo>
                  <a:pt x="5628101" y="0"/>
                </a:moveTo>
                <a:lnTo>
                  <a:pt x="0" y="0"/>
                </a:lnTo>
                <a:lnTo>
                  <a:pt x="0" y="5196665"/>
                </a:lnTo>
                <a:lnTo>
                  <a:pt x="5628101" y="5196665"/>
                </a:lnTo>
                <a:lnTo>
                  <a:pt x="5628101"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11" name="Freeform 11"/>
          <p:cNvSpPr/>
          <p:nvPr/>
        </p:nvSpPr>
        <p:spPr>
          <a:xfrm>
            <a:off x="7832250" y="1741030"/>
            <a:ext cx="4841641" cy="5379601"/>
          </a:xfrm>
          <a:custGeom>
            <a:avLst/>
            <a:gdLst/>
            <a:ahLst/>
            <a:cxnLst/>
            <a:rect l="l" t="t" r="r" b="b"/>
            <a:pathLst>
              <a:path w="7262462" h="8069402">
                <a:moveTo>
                  <a:pt x="0" y="0"/>
                </a:moveTo>
                <a:lnTo>
                  <a:pt x="7262462" y="0"/>
                </a:lnTo>
                <a:lnTo>
                  <a:pt x="7262462" y="8069402"/>
                </a:lnTo>
                <a:lnTo>
                  <a:pt x="0" y="806940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2202895" y="4321850"/>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id="{E5F44887-3A6C-BA27-239E-EA02C1AC31E0}"/>
              </a:ext>
            </a:extLst>
          </p:cNvPr>
          <p:cNvPicPr>
            <a:picLocks noChangeAspect="1"/>
          </p:cNvPicPr>
          <p:nvPr/>
        </p:nvPicPr>
        <p:blipFill>
          <a:blip r:embed="rId13"/>
          <a:stretch>
            <a:fillRect/>
          </a:stretch>
        </p:blipFill>
        <p:spPr>
          <a:xfrm>
            <a:off x="4424242" y="893947"/>
            <a:ext cx="4109060" cy="859611"/>
          </a:xfrm>
          <a:prstGeom prst="rect">
            <a:avLst/>
          </a:prstGeom>
        </p:spPr>
      </p:pic>
      <p:pic>
        <p:nvPicPr>
          <p:cNvPr id="21" name="Picture 20">
            <a:extLst>
              <a:ext uri="{FF2B5EF4-FFF2-40B4-BE49-F238E27FC236}">
                <a16:creationId xmlns:a16="http://schemas.microsoft.com/office/drawing/2014/main" id="{F177D033-0165-6F0F-D039-04F579057B0D}"/>
              </a:ext>
            </a:extLst>
          </p:cNvPr>
          <p:cNvPicPr>
            <a:picLocks noChangeAspect="1"/>
          </p:cNvPicPr>
          <p:nvPr/>
        </p:nvPicPr>
        <p:blipFill>
          <a:blip r:embed="rId14"/>
          <a:stretch>
            <a:fillRect/>
          </a:stretch>
        </p:blipFill>
        <p:spPr>
          <a:xfrm>
            <a:off x="1562940" y="2030065"/>
            <a:ext cx="923624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2132989" y="1035504"/>
            <a:ext cx="7926023" cy="4786992"/>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a:off x="8822570" y="1415429"/>
            <a:ext cx="3645698" cy="5868327"/>
          </a:xfrm>
          <a:custGeom>
            <a:avLst/>
            <a:gdLst/>
            <a:ahLst/>
            <a:cxnLst/>
            <a:rect l="l" t="t" r="r" b="b"/>
            <a:pathLst>
              <a:path w="5468547" h="8802490">
                <a:moveTo>
                  <a:pt x="0" y="0"/>
                </a:moveTo>
                <a:lnTo>
                  <a:pt x="5468547" y="0"/>
                </a:lnTo>
                <a:lnTo>
                  <a:pt x="5468547" y="8802489"/>
                </a:lnTo>
                <a:lnTo>
                  <a:pt x="0" y="880248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685800" y="4895970"/>
            <a:ext cx="1075341" cy="1196750"/>
          </a:xfrm>
          <a:custGeom>
            <a:avLst/>
            <a:gdLst/>
            <a:ahLst/>
            <a:cxnLst/>
            <a:rect l="l" t="t" r="r" b="b"/>
            <a:pathLst>
              <a:path w="1613011" h="1795125">
                <a:moveTo>
                  <a:pt x="0" y="0"/>
                </a:moveTo>
                <a:lnTo>
                  <a:pt x="1613011" y="0"/>
                </a:lnTo>
                <a:lnTo>
                  <a:pt x="1613011" y="1795126"/>
                </a:lnTo>
                <a:lnTo>
                  <a:pt x="0" y="179512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21" name="Picture 20" descr="A green and red text&#10;&#10;AI-generated content may be incorrect.">
            <a:extLst>
              <a:ext uri="{FF2B5EF4-FFF2-40B4-BE49-F238E27FC236}">
                <a16:creationId xmlns:a16="http://schemas.microsoft.com/office/drawing/2014/main" id="{3FBF0CF0-8704-E2EE-D445-6F2504F085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2410" y="1194840"/>
            <a:ext cx="5578323" cy="4340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1438718" y="968006"/>
            <a:ext cx="9970017"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Kể về công việc của người thân mang lại thu nhập cho gia đình </a:t>
            </a:r>
            <a:endPar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910245" y="642098"/>
            <a:ext cx="10477225" cy="5748069"/>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3" name="Freeform 13"/>
          <p:cNvSpPr/>
          <p:nvPr/>
        </p:nvSpPr>
        <p:spPr>
          <a:xfrm>
            <a:off x="10829260" y="5552795"/>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7" name="Picture 5">
            <a:extLst>
              <a:ext uri="{FF2B5EF4-FFF2-40B4-BE49-F238E27FC236}">
                <a16:creationId xmlns:a16="http://schemas.microsoft.com/office/drawing/2014/main" id="{4238E773-8F6F-DC6C-5BB3-1413DD09123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43052" y="423411"/>
            <a:ext cx="3618240" cy="2342810"/>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5EC37F96-AE3C-A01E-B8B7-F7DCDFB4CA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096" y="3065683"/>
            <a:ext cx="3792317" cy="3792317"/>
          </a:xfrm>
          <a:prstGeom prst="rect">
            <a:avLst/>
          </a:prstGeom>
        </p:spPr>
      </p:pic>
      <p:sp>
        <p:nvSpPr>
          <p:cNvPr id="21" name="TextBox 15">
            <a:extLst>
              <a:ext uri="{FF2B5EF4-FFF2-40B4-BE49-F238E27FC236}">
                <a16:creationId xmlns:a16="http://schemas.microsoft.com/office/drawing/2014/main" id="{40AAD7F6-8C34-C820-4E81-911877664592}"/>
              </a:ext>
            </a:extLst>
          </p:cNvPr>
          <p:cNvSpPr txBox="1"/>
          <p:nvPr/>
        </p:nvSpPr>
        <p:spPr>
          <a:xfrm>
            <a:off x="4306628" y="2115288"/>
            <a:ext cx="6708702" cy="2033762"/>
          </a:xfrm>
          <a:prstGeom prst="rect">
            <a:avLst/>
          </a:prstGeom>
        </p:spPr>
        <p:txBody>
          <a:bodyPr wrap="square" lIns="0" tIns="0" rIns="0" bIns="0" rtlCol="0" anchor="t">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5" name="TextBox 23">
            <a:extLst>
              <a:ext uri="{FF2B5EF4-FFF2-40B4-BE49-F238E27FC236}">
                <a16:creationId xmlns:a16="http://schemas.microsoft.com/office/drawing/2014/main" id="{A23897DA-0F77-1413-39FE-5E873FF6D13F}"/>
              </a:ext>
            </a:extLst>
          </p:cNvPr>
          <p:cNvSpPr txBox="1"/>
          <p:nvPr/>
        </p:nvSpPr>
        <p:spPr>
          <a:xfrm>
            <a:off x="4338992" y="1348213"/>
            <a:ext cx="5981579" cy="986489"/>
          </a:xfrm>
          <a:prstGeom prst="rect">
            <a:avLst/>
          </a:prstGeom>
        </p:spPr>
        <p:txBody>
          <a:bodyPr wrap="square" lIns="0" tIns="0" rIns="0" bIns="0" rtlCol="0" anchor="t">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cs typeface="Calibri" panose="020F0502020204030204" pitchFamily="34" charset="0"/>
              </a:rPr>
              <a:t>Người thân của em làm nghề gì?</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9" name="TextBox 15">
            <a:extLst>
              <a:ext uri="{FF2B5EF4-FFF2-40B4-BE49-F238E27FC236}">
                <a16:creationId xmlns:a16="http://schemas.microsoft.com/office/drawing/2014/main" id="{081D474F-F97F-C1B0-0ED9-3CB12B26F9ED}"/>
              </a:ext>
            </a:extLst>
          </p:cNvPr>
          <p:cNvSpPr txBox="1"/>
          <p:nvPr/>
        </p:nvSpPr>
        <p:spPr>
          <a:xfrm>
            <a:off x="4400284" y="4484410"/>
            <a:ext cx="6657575" cy="986489"/>
          </a:xfrm>
          <a:prstGeom prst="rect">
            <a:avLst/>
          </a:prstGeom>
        </p:spPr>
        <p:txBody>
          <a:bodyPr wrap="square" lIns="0" tIns="0" rIns="0" bIns="0" rtlCol="0" anchor="t">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cs typeface="Calibri" panose="020F0502020204030204" pitchFamily="34" charset="0"/>
              </a:rPr>
              <a:t>Theo em, công việc của người thân có vất vả không, có khó không?</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5715E06A-2667-6E13-098C-A374E2F014D9}"/>
              </a:ext>
            </a:extLst>
          </p:cNvPr>
          <p:cNvPicPr>
            <a:picLocks noChangeAspect="1"/>
          </p:cNvPicPr>
          <p:nvPr/>
        </p:nvPicPr>
        <p:blipFill>
          <a:blip r:embed="rId15"/>
          <a:stretch>
            <a:fillRect/>
          </a:stretch>
        </p:blipFill>
        <p:spPr>
          <a:xfrm>
            <a:off x="738575" y="737682"/>
            <a:ext cx="2993395" cy="17679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Lao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477926" y="1600200"/>
            <a:ext cx="9428199" cy="1200329"/>
          </a:xfrm>
          <a:prstGeom prst="rect">
            <a:avLst/>
          </a:prstGeom>
          <a:noFill/>
        </p:spPr>
        <p:txBody>
          <a:bodyPr wrap="square" rtlCol="0">
            <a:spAutoFit/>
          </a:bodyPr>
          <a:lstStyle/>
          <a:p>
            <a:pPr lvl="0" algn="just"/>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Lao động là một hoạt động của con người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để</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tạo</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ra</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385</Words>
  <Application>Microsoft Office PowerPoint</Application>
  <PresentationFormat>Widescreen</PresentationFormat>
  <Paragraphs>27</Paragraphs>
  <Slides>22</Slides>
  <Notes>1</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等线</vt:lpstr>
      <vt:lpstr>等线 Light</vt:lpstr>
      <vt:lpstr>Arial</vt:lpstr>
      <vt:lpstr>Calibri</vt:lpstr>
      <vt:lpstr>Cambria</vt:lpstr>
      <vt:lpstr>Georgia</vt:lpstr>
      <vt:lpstr>Office 主题​​</vt:lpstr>
      <vt:lpstr>1_Office Theme</vt:lpstr>
      <vt:lpstr>1_Simple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50</cp:revision>
  <dcterms:created xsi:type="dcterms:W3CDTF">2022-10-04T12:04:18Z</dcterms:created>
  <dcterms:modified xsi:type="dcterms:W3CDTF">2025-11-26T07:14:12Z</dcterms:modified>
</cp:coreProperties>
</file>