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7" r:id="rId2"/>
    <p:sldId id="408" r:id="rId3"/>
    <p:sldId id="440" r:id="rId4"/>
    <p:sldId id="437" r:id="rId5"/>
    <p:sldId id="438" r:id="rId6"/>
    <p:sldId id="439" r:id="rId7"/>
    <p:sldId id="441" r:id="rId8"/>
    <p:sldId id="442" r:id="rId9"/>
    <p:sldId id="447" r:id="rId10"/>
    <p:sldId id="443" r:id="rId11"/>
    <p:sldId id="445" r:id="rId12"/>
    <p:sldId id="446" r:id="rId13"/>
    <p:sldId id="448" r:id="rId14"/>
    <p:sldId id="340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7C80"/>
    <a:srgbClr val="FF0000"/>
    <a:srgbClr val="0000CC"/>
    <a:srgbClr val="FF0066"/>
    <a:srgbClr val="FF3399"/>
    <a:srgbClr val="EDF6F7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2" d="100"/>
          <a:sy n="52" d="100"/>
        </p:scale>
        <p:origin x="496" y="48"/>
      </p:cViewPr>
      <p:guideLst>
        <p:guide orient="horz" pos="2880"/>
        <p:guide pos="51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14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9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100055" y="2616032"/>
            <a:ext cx="12198994" cy="1622419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9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KHỞI</a:t>
            </a:r>
            <a:r>
              <a:rPr lang="en-US" sz="9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ĐỘNG</a:t>
            </a:r>
            <a:endParaRPr lang="en-US" sz="9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113214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127919" y="457200"/>
            <a:ext cx="6019800" cy="38862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Khi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viết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để</a:t>
            </a: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đánh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dấu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nói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trực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tiếp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nhân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vật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một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câu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trọn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vẹn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bạn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dùng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dấu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câu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gì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148007" y="4724400"/>
            <a:ext cx="6324600" cy="990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Dấu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ngoặc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kép</a:t>
            </a:r>
            <a:r>
              <a:rPr lang="en-US" sz="4000" b="1" dirty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“…….”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9738519" y="228600"/>
            <a:ext cx="4724400" cy="38862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</a:t>
            </a:r>
            <a:r>
              <a:rPr lang="en-US" sz="3200" b="1" dirty="0" err="1" smtClean="0">
                <a:solidFill>
                  <a:srgbClr val="FF0000"/>
                </a:solidFill>
              </a:rPr>
              <a:t>ấu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ngoặc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kép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thường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dùng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kết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hợp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với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dấu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nào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8671719" y="4695092"/>
            <a:ext cx="6324600" cy="990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Dấu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hai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chấm</a:t>
            </a:r>
            <a:r>
              <a:rPr lang="en-US" sz="4000" b="1" dirty="0" smtClean="0"/>
              <a:t>    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90319" y="6934200"/>
            <a:ext cx="6324600" cy="990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: “………”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6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442119" y="2209800"/>
            <a:ext cx="3124200" cy="32766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Nội</a:t>
            </a:r>
            <a:r>
              <a:rPr lang="en-US" sz="3200" b="1" dirty="0" smtClean="0">
                <a:solidFill>
                  <a:srgbClr val="FF0000"/>
                </a:solidFill>
              </a:rPr>
              <a:t> dung </a:t>
            </a:r>
            <a:r>
              <a:rPr lang="en-US" sz="3200" b="1" dirty="0" err="1" smtClean="0">
                <a:solidFill>
                  <a:srgbClr val="FF0000"/>
                </a:solidFill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học</a:t>
            </a:r>
            <a:endParaRPr lang="en-US" sz="3200" b="1" dirty="0"/>
          </a:p>
        </p:txBody>
      </p:sp>
      <p:sp>
        <p:nvSpPr>
          <p:cNvPr id="7" name="Left Brace 6"/>
          <p:cNvSpPr/>
          <p:nvPr/>
        </p:nvSpPr>
        <p:spPr>
          <a:xfrm>
            <a:off x="3413919" y="1714500"/>
            <a:ext cx="685800" cy="5143500"/>
          </a:xfrm>
          <a:prstGeom prst="leftBrace">
            <a:avLst>
              <a:gd name="adj1" fmla="val 8333"/>
              <a:gd name="adj2" fmla="val 6071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99719" y="1143000"/>
            <a:ext cx="2819400" cy="1828800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Dấu</a:t>
            </a:r>
            <a:r>
              <a:rPr lang="en-US" sz="2800" dirty="0" smtClean="0"/>
              <a:t> </a:t>
            </a:r>
            <a:r>
              <a:rPr lang="en-US" sz="2800" dirty="0" err="1" smtClean="0"/>
              <a:t>gạch</a:t>
            </a:r>
            <a:r>
              <a:rPr lang="en-US" sz="2800" dirty="0" smtClean="0"/>
              <a:t> </a:t>
            </a:r>
            <a:r>
              <a:rPr lang="en-US" sz="2800" dirty="0" err="1" smtClean="0"/>
              <a:t>ngang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096361" y="5943600"/>
            <a:ext cx="2819400" cy="1828800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Dấu</a:t>
            </a:r>
            <a:r>
              <a:rPr lang="en-US" sz="2800" dirty="0" smtClean="0"/>
              <a:t> </a:t>
            </a:r>
            <a:r>
              <a:rPr lang="en-US" sz="2800" dirty="0" err="1" smtClean="0"/>
              <a:t>ngoặc</a:t>
            </a:r>
            <a:r>
              <a:rPr lang="en-US" sz="2800" dirty="0" smtClean="0"/>
              <a:t> </a:t>
            </a:r>
            <a:r>
              <a:rPr lang="en-US" sz="2800" dirty="0" err="1" smtClean="0"/>
              <a:t>kép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915761" y="609600"/>
            <a:ext cx="1755958" cy="76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915761" y="1905000"/>
            <a:ext cx="1908358" cy="703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47572" y="2473569"/>
            <a:ext cx="1876547" cy="8469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915761" y="5183065"/>
            <a:ext cx="1755958" cy="76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860901" y="6741502"/>
            <a:ext cx="1908358" cy="703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15761" y="7549662"/>
            <a:ext cx="1876547" cy="8469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644915" y="370009"/>
            <a:ext cx="5943600" cy="91366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Vị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trí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Đầu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nói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vật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đoạn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đối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thoại</a:t>
            </a: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>
          <a:xfrm>
            <a:off x="8769259" y="1448166"/>
            <a:ext cx="5943600" cy="9136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Cách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dùng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Đánh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dấu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nói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trực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tiếp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vật</a:t>
            </a:r>
            <a:endParaRPr lang="en-US" sz="2400" b="1" dirty="0"/>
          </a:p>
        </p:txBody>
      </p:sp>
      <p:sp>
        <p:nvSpPr>
          <p:cNvPr id="22" name="Rectangle 21"/>
          <p:cNvSpPr/>
          <p:nvPr/>
        </p:nvSpPr>
        <p:spPr>
          <a:xfrm>
            <a:off x="8769259" y="2975463"/>
            <a:ext cx="5943600" cy="91366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Sau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dấu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chấm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xuống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dòng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lùi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đầu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dòng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8671719" y="4672011"/>
            <a:ext cx="5943600" cy="91366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Vị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trí:Trong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đoạn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văn</a:t>
            </a: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8824119" y="6110836"/>
            <a:ext cx="5943600" cy="91366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Cách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dùng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đánh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dấu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nói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trực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tiếp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vật</a:t>
            </a:r>
            <a:endParaRPr lang="en-US" sz="2400" b="1" dirty="0"/>
          </a:p>
        </p:txBody>
      </p:sp>
      <p:sp>
        <p:nvSpPr>
          <p:cNvPr id="25" name="Rectangle 24"/>
          <p:cNvSpPr/>
          <p:nvPr/>
        </p:nvSpPr>
        <p:spPr>
          <a:xfrm>
            <a:off x="8824119" y="7842187"/>
            <a:ext cx="5943600" cy="91366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Sau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dấu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chấm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5806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137319" y="381000"/>
            <a:ext cx="2819400" cy="1905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</a:rPr>
              <a:t>Vận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dụng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1547019" y="2819400"/>
            <a:ext cx="14478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miệt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?”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algn="r"/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56719" y="914400"/>
            <a:ext cx="11887200" cy="1371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hãy</a:t>
            </a:r>
            <a:r>
              <a:rPr lang="en-US" sz="3600" dirty="0" smtClean="0"/>
              <a:t> </a:t>
            </a:r>
            <a:r>
              <a:rPr lang="en-US" sz="3600" dirty="0" err="1" smtClean="0"/>
              <a:t>nêu</a:t>
            </a:r>
            <a:r>
              <a:rPr lang="en-US" sz="3600" dirty="0" smtClean="0"/>
              <a:t> </a:t>
            </a:r>
            <a:r>
              <a:rPr lang="en-US" sz="3600" dirty="0" err="1" smtClean="0"/>
              <a:t>cách</a:t>
            </a:r>
            <a:r>
              <a:rPr lang="en-US" sz="3600" dirty="0" smtClean="0"/>
              <a:t> </a:t>
            </a:r>
            <a:r>
              <a:rPr lang="en-US" sz="3600" dirty="0" err="1" smtClean="0"/>
              <a:t>thay</a:t>
            </a:r>
            <a:r>
              <a:rPr lang="en-US" sz="3600" dirty="0" smtClean="0"/>
              <a:t> </a:t>
            </a:r>
            <a:r>
              <a:rPr lang="en-US" sz="3600" dirty="0" err="1" smtClean="0"/>
              <a:t>thế</a:t>
            </a:r>
            <a:r>
              <a:rPr lang="en-US" sz="3600" dirty="0" smtClean="0"/>
              <a:t> </a:t>
            </a:r>
            <a:r>
              <a:rPr lang="en-US" sz="3600" dirty="0" err="1" smtClean="0"/>
              <a:t>dấu</a:t>
            </a:r>
            <a:r>
              <a:rPr lang="en-US" sz="3600" dirty="0" smtClean="0"/>
              <a:t> </a:t>
            </a:r>
            <a:r>
              <a:rPr lang="en-US" sz="3600" dirty="0" err="1" smtClean="0"/>
              <a:t>gạch</a:t>
            </a:r>
            <a:r>
              <a:rPr lang="en-US" sz="3600" dirty="0" smtClean="0"/>
              <a:t> </a:t>
            </a:r>
            <a:r>
              <a:rPr lang="en-US" sz="3600" dirty="0" err="1" smtClean="0"/>
              <a:t>ngang</a:t>
            </a:r>
            <a:r>
              <a:rPr lang="en-US" sz="3600" dirty="0" smtClean="0"/>
              <a:t> </a:t>
            </a:r>
            <a:r>
              <a:rPr lang="en-US" sz="3600" dirty="0" err="1" smtClean="0"/>
              <a:t>thay</a:t>
            </a:r>
            <a:r>
              <a:rPr lang="en-US" sz="3600" dirty="0" smtClean="0"/>
              <a:t> </a:t>
            </a:r>
            <a:r>
              <a:rPr lang="en-US" sz="3600" dirty="0" err="1" smtClean="0"/>
              <a:t>cho</a:t>
            </a:r>
            <a:r>
              <a:rPr lang="en-US" sz="3600" dirty="0" smtClean="0"/>
              <a:t> </a:t>
            </a:r>
            <a:r>
              <a:rPr lang="en-US" sz="3600" dirty="0" err="1" smtClean="0"/>
              <a:t>dấu</a:t>
            </a:r>
            <a:r>
              <a:rPr lang="en-US" sz="3600" dirty="0" smtClean="0"/>
              <a:t>  </a:t>
            </a:r>
            <a:r>
              <a:rPr lang="en-US" sz="3600" dirty="0" err="1" smtClean="0"/>
              <a:t>ngoặc</a:t>
            </a:r>
            <a:r>
              <a:rPr lang="en-US" sz="3600" dirty="0" smtClean="0"/>
              <a:t> </a:t>
            </a:r>
            <a:r>
              <a:rPr lang="en-US" sz="3600" dirty="0" err="1" smtClean="0"/>
              <a:t>kép</a:t>
            </a:r>
            <a:r>
              <a:rPr lang="en-US" sz="3600" dirty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đoạn</a:t>
            </a:r>
            <a:r>
              <a:rPr lang="en-US" sz="3600" dirty="0" smtClean="0"/>
              <a:t> </a:t>
            </a:r>
            <a:r>
              <a:rPr lang="en-US" sz="3600" dirty="0" err="1" smtClean="0"/>
              <a:t>văn</a:t>
            </a:r>
            <a:r>
              <a:rPr lang="en-US" sz="3600" dirty="0" smtClean="0"/>
              <a:t> </a:t>
            </a:r>
            <a:r>
              <a:rPr lang="en-US" sz="3600" dirty="0" err="1" smtClean="0"/>
              <a:t>sau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615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80319" y="1371600"/>
            <a:ext cx="14478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miệt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38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080919" y="1143000"/>
            <a:ext cx="4269439" cy="923330"/>
            <a:chOff x="6651116" y="743102"/>
            <a:chExt cx="4197400" cy="923330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419740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sz="54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endParaRPr lang="en-US" sz="5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950773" y="1660899"/>
              <a:ext cx="3670799" cy="5533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815650" y="2438400"/>
            <a:ext cx="935186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8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GB" sz="8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8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GB" sz="8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8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GB" sz="8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GB" sz="8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GB" sz="8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8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GB" sz="8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8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GB" sz="8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8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04119" y="6858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31511" y="2216487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Xin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bác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nhận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vào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tiết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mục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“Phi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đánh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đàn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”.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31511" y="3023597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1493838" y="3777954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phi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31511" y="4477039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Dạ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Nhưng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rất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thích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sẽ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ạ.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31511" y="5260704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Tốt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!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Bây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giờ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cầm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cái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chổi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kia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theo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bác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31511" y="6044369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Việc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trước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tiên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quét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chuồng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quen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này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biểu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diễn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đấy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93838" y="7244698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Công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việc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diễn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viên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phi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đánh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đàn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bắt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đầu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đấy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ạ.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Cái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tháp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cao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cũng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phải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bắt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đầu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xây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mặt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đất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…</a:t>
            </a:r>
            <a:endParaRPr lang="en-US" sz="3600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1567318" y="2862818"/>
            <a:ext cx="4953001" cy="282041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Những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câu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bạn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vừa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tìm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được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lời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nói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trực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tiếp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ai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156421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8" grpId="0"/>
      <p:bldP spid="9" grpId="0"/>
      <p:bldP spid="10" grpId="0"/>
      <p:bldP spid="11" grpId="0"/>
      <p:bldP spid="13" grpId="0"/>
      <p:bldP spid="15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27919" y="762000"/>
            <a:ext cx="1417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8419" y="6455657"/>
            <a:ext cx="13792200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 vậy, dấu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gạch ngang trong </a:t>
            </a: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 câu có ở bài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 nghề dùng để đánh dấu lời nói </a:t>
            </a: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 tiếp của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 </a:t>
            </a: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37519" y="2485935"/>
            <a:ext cx="1379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A. </a:t>
            </a:r>
            <a:r>
              <a:rPr lang="en-US" sz="3600" b="1" dirty="0" err="1" smtClean="0"/>
              <a:t>Dùng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để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đánh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dấu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lời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nói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trực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tiếp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của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nhân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vật</a:t>
            </a:r>
            <a:r>
              <a:rPr lang="en-US" sz="3600" b="1" dirty="0"/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60111" y="3636101"/>
            <a:ext cx="1379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B</a:t>
            </a:r>
            <a:r>
              <a:rPr lang="en-US" sz="3600" b="1" dirty="0" smtClean="0"/>
              <a:t>. </a:t>
            </a:r>
            <a:r>
              <a:rPr lang="en-US" sz="3600" b="1" dirty="0" err="1" smtClean="0"/>
              <a:t>Dùng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để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đánh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dấu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phần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chú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thích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trong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câu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23" name="Rectangle 22"/>
          <p:cNvSpPr/>
          <p:nvPr/>
        </p:nvSpPr>
        <p:spPr>
          <a:xfrm>
            <a:off x="1728300" y="4786267"/>
            <a:ext cx="1379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C</a:t>
            </a:r>
            <a:r>
              <a:rPr lang="en-US" sz="3600" b="1" dirty="0" smtClean="0"/>
              <a:t>. </a:t>
            </a:r>
            <a:r>
              <a:rPr lang="en-US" sz="3600" b="1" dirty="0" err="1" smtClean="0"/>
              <a:t>Dùng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để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đánh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dấu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các</a:t>
            </a:r>
            <a:r>
              <a:rPr lang="en-US" sz="3600" b="1" dirty="0" smtClean="0"/>
              <a:t> ý </a:t>
            </a:r>
            <a:r>
              <a:rPr lang="en-US" sz="3600" b="1" dirty="0" err="1" smtClean="0"/>
              <a:t>trong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một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đoạn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liệt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kê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3" name="Oval 2"/>
          <p:cNvSpPr/>
          <p:nvPr/>
        </p:nvSpPr>
        <p:spPr>
          <a:xfrm>
            <a:off x="1318419" y="2480532"/>
            <a:ext cx="990600" cy="657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A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22" grpId="0"/>
      <p:bldP spid="23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0719" y="609600"/>
            <a:ext cx="139662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lời đối thoại </a:t>
            </a:r>
            <a:r>
              <a:rPr lang="nl-NL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trong câu chuyện </a:t>
            </a:r>
            <a:r>
              <a:rPr lang="nl-NL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 bác học không ngừng học</a:t>
            </a:r>
            <a:r>
              <a:rPr lang="nl-NL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Tìm </a:t>
            </a:r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câu </a:t>
            </a:r>
            <a:r>
              <a:rPr lang="nl-NL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thích hợp </a:t>
            </a:r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đánh dấu lời đối thoại của nhân vật?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3119" y="2819400"/>
            <a:ext cx="148590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miệt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3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thản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94519" y="1066800"/>
            <a:ext cx="146520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4075"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đối thoại có trong câu chuyện </a:t>
            </a:r>
            <a:r>
              <a:rPr lang="nl-NL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bác học không ngừng </a:t>
            </a:r>
            <a:r>
              <a:rPr lang="nl-NL" sz="3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l-NL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854075"/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indent="854075"/>
            <a:r>
              <a:rPr lang="en-US" sz="3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nl-NL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54075" algn="just"/>
            <a:endParaRPr lang="nl-NL" sz="3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282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975519" y="1524000"/>
            <a:ext cx="14859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miệt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33400"/>
            <a:ext cx="150028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854075" algn="just"/>
            <a:r>
              <a:rPr lang="nl-NL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*Tìm </a:t>
            </a: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câu thích hợp để đánh dấu lời đối thoại của nhân vật: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8269" y="6435232"/>
            <a:ext cx="7136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UcPeriod"/>
            </a:pPr>
            <a:r>
              <a:rPr lang="en-US" sz="3600" b="1" dirty="0" err="1" smtClean="0">
                <a:solidFill>
                  <a:srgbClr val="0070C0"/>
                </a:solidFill>
              </a:rPr>
              <a:t>Dấu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chấm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pPr marL="742950" indent="-742950">
              <a:buAutoNum type="alphaUcPeriod"/>
            </a:pPr>
            <a:r>
              <a:rPr lang="en-US" sz="3600" b="1" dirty="0" err="1" smtClean="0">
                <a:solidFill>
                  <a:srgbClr val="0070C0"/>
                </a:solidFill>
              </a:rPr>
              <a:t>Dấu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phẩy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pPr marL="742950" indent="-742950">
              <a:buAutoNum type="alphaUcPeriod"/>
            </a:pPr>
            <a:r>
              <a:rPr lang="en-US" sz="3600" b="1" dirty="0" err="1" smtClean="0">
                <a:solidFill>
                  <a:srgbClr val="0070C0"/>
                </a:solidFill>
              </a:rPr>
              <a:t>Dấu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ngoặc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kép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813719" y="7503757"/>
            <a:ext cx="990600" cy="75676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295703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46919" y="2286000"/>
            <a:ext cx="14859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miệt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?”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algn="r"/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736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9" y="533400"/>
            <a:ext cx="7696200" cy="807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176" y="533400"/>
            <a:ext cx="7848600" cy="80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32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9734</TotalTime>
  <Words>521</Words>
  <Application>Microsoft Office PowerPoint</Application>
  <PresentationFormat>Custom</PresentationFormat>
  <Paragraphs>73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1056</cp:revision>
  <dcterms:created xsi:type="dcterms:W3CDTF">2008-09-09T22:52:10Z</dcterms:created>
  <dcterms:modified xsi:type="dcterms:W3CDTF">2025-03-13T01:29:21Z</dcterms:modified>
</cp:coreProperties>
</file>