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sldIdLst>
    <p:sldId id="482" r:id="rId2"/>
    <p:sldId id="493" r:id="rId3"/>
    <p:sldId id="523" r:id="rId4"/>
    <p:sldId id="516" r:id="rId5"/>
    <p:sldId id="517" r:id="rId6"/>
    <p:sldId id="518" r:id="rId7"/>
    <p:sldId id="519" r:id="rId8"/>
    <p:sldId id="520" r:id="rId9"/>
    <p:sldId id="521" r:id="rId10"/>
    <p:sldId id="522" r:id="rId11"/>
    <p:sldId id="483" r:id="rId12"/>
    <p:sldId id="494" r:id="rId13"/>
    <p:sldId id="527" r:id="rId14"/>
    <p:sldId id="528" r:id="rId15"/>
    <p:sldId id="529" r:id="rId16"/>
    <p:sldId id="531" r:id="rId17"/>
    <p:sldId id="530" r:id="rId18"/>
    <p:sldId id="504" r:id="rId19"/>
    <p:sldId id="526" r:id="rId20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0" d="100"/>
          <a:sy n="60" d="100"/>
        </p:scale>
        <p:origin x="948" y="4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F19AF6A-7B79-479E-B9B6-6AB8BD5F3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42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C92C7-0198-4344-8BDB-AF625B679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7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08247-F86F-46DA-8B32-6FFD5F0CC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2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32325-6ADD-4059-A5C8-A9CFDAB98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74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A8D1E-0C1A-4671-936F-E12F8C5DB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61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AA351-6816-408C-8364-FED966CB5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0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0A10F-D644-4AC8-95E0-5DED80B39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4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DBA13-9E0D-4BE3-87A9-1377BED34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8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1B4B9-74D8-4023-BB9E-A895CA4FF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1F65A-CFA9-4710-B7FF-A1084CCFA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8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1F691-77EC-447A-A224-4E098EF3C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78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DAC4-7D73-4EDE-9014-EC98F6FC8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35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43D38-FAF2-4C76-8712-D466A9743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1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435C3-8DC0-41CE-B6ED-02234C551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2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A2CCE8FA-C1C5-420E-B154-002968E94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CHỦ ĐỀ 5 - TIẾT 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700213"/>
            <a:ext cx="7704137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268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6"/>
          <a:stretch>
            <a:fillRect/>
          </a:stretch>
        </p:blipFill>
        <p:spPr bwMode="auto">
          <a:xfrm>
            <a:off x="1746250" y="1052513"/>
            <a:ext cx="74850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E4BE95-D795-1606-50E1-CDF2AC58A046}"/>
              </a:ext>
            </a:extLst>
          </p:cNvPr>
          <p:cNvSpPr/>
          <p:nvPr/>
        </p:nvSpPr>
        <p:spPr>
          <a:xfrm>
            <a:off x="805880" y="1340768"/>
            <a:ext cx="1600200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12293" name="Text Box 10"/>
          <p:cNvSpPr txBox="1">
            <a:spLocks noChangeArrowheads="1"/>
          </p:cNvSpPr>
          <p:nvPr/>
        </p:nvSpPr>
        <p:spPr bwMode="auto">
          <a:xfrm>
            <a:off x="558800" y="2811463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BÀI HÁT</a:t>
            </a:r>
          </a:p>
        </p:txBody>
      </p:sp>
      <p:pic>
        <p:nvPicPr>
          <p:cNvPr id="1229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13" descr="Xuân - chùm thơ luật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1046163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500063" y="3500438"/>
            <a:ext cx="2079625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1847850" y="2852738"/>
            <a:ext cx="723423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VỚI NHẠC ĐỆM</a:t>
            </a:r>
          </a:p>
        </p:txBody>
      </p:sp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332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332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9525"/>
            <a:ext cx="7989888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13" descr="Xuân - chùm thơ luật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6350" y="4764088"/>
            <a:ext cx="176371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EE5C83-64AC-4789-F770-273C1917BECC}"/>
              </a:ext>
            </a:extLst>
          </p:cNvPr>
          <p:cNvSpPr/>
          <p:nvPr/>
        </p:nvSpPr>
        <p:spPr>
          <a:xfrm>
            <a:off x="445840" y="404664"/>
            <a:ext cx="1600200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HOA LÁ MÙA XU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1241425" y="2924175"/>
            <a:ext cx="860266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MINH HỌA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7286625" y="2122488"/>
            <a:ext cx="27384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537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536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88913"/>
            <a:ext cx="7742238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13" descr="Xuân - chùm thơ luật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9525"/>
            <a:ext cx="2746375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r="12437" b="14832"/>
          <a:stretch>
            <a:fillRect/>
          </a:stretch>
        </p:blipFill>
        <p:spPr bwMode="auto">
          <a:xfrm>
            <a:off x="3175" y="12700"/>
            <a:ext cx="143192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4856163"/>
            <a:ext cx="3225800" cy="200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C99A80-3B0C-5024-BA70-40936D8A294F}"/>
              </a:ext>
            </a:extLst>
          </p:cNvPr>
          <p:cNvSpPr/>
          <p:nvPr/>
        </p:nvSpPr>
        <p:spPr>
          <a:xfrm>
            <a:off x="445840" y="404664"/>
            <a:ext cx="1600200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HOA LÁ MÙA XU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052513"/>
            <a:ext cx="30273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5588" y="1700213"/>
            <a:ext cx="84343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Trò chơi: </a:t>
            </a:r>
            <a:r>
              <a:rPr lang="en-US" sz="4400" b="1" i="1">
                <a:solidFill>
                  <a:srgbClr val="FF0000"/>
                </a:solidFill>
                <a:latin typeface="Cambria" pitchFamily="18" charset="0"/>
              </a:rPr>
              <a:t>“Nhịp điệu trồng cây”.</a:t>
            </a:r>
            <a:endParaRPr lang="en-US" sz="44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7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3148013"/>
            <a:ext cx="1436687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54325"/>
            <a:ext cx="900113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4275138"/>
            <a:ext cx="1239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2708275"/>
            <a:ext cx="1878013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941638"/>
            <a:ext cx="2185987" cy="258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2586038"/>
            <a:ext cx="2492375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698500" y="549275"/>
            <a:ext cx="3033713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TRÒ CHƠI</a:t>
            </a:r>
          </a:p>
          <a:p>
            <a:pPr>
              <a:lnSpc>
                <a:spcPct val="150000"/>
              </a:lnSpc>
            </a:pPr>
            <a:r>
              <a:rPr lang="en-US" sz="4800" b="1" i="1">
                <a:solidFill>
                  <a:srgbClr val="1713CB"/>
                </a:solidFill>
                <a:latin typeface="Cambria" pitchFamily="18" charset="0"/>
              </a:rPr>
              <a:t>Nhịp</a:t>
            </a:r>
          </a:p>
          <a:p>
            <a:pPr>
              <a:lnSpc>
                <a:spcPct val="150000"/>
              </a:lnSpc>
            </a:pPr>
            <a:r>
              <a:rPr lang="en-US" sz="4800" b="1" i="1">
                <a:solidFill>
                  <a:srgbClr val="1713CB"/>
                </a:solidFill>
                <a:latin typeface="Cambria" pitchFamily="18" charset="0"/>
              </a:rPr>
              <a:t>Điệu</a:t>
            </a:r>
          </a:p>
          <a:p>
            <a:pPr>
              <a:lnSpc>
                <a:spcPct val="150000"/>
              </a:lnSpc>
            </a:pPr>
            <a:r>
              <a:rPr lang="en-US" sz="4800" b="1" i="1">
                <a:solidFill>
                  <a:srgbClr val="1713CB"/>
                </a:solidFill>
                <a:latin typeface="Cambria" pitchFamily="18" charset="0"/>
              </a:rPr>
              <a:t>Trồng</a:t>
            </a:r>
          </a:p>
          <a:p>
            <a:pPr>
              <a:lnSpc>
                <a:spcPct val="150000"/>
              </a:lnSpc>
            </a:pPr>
            <a:r>
              <a:rPr lang="en-US" sz="4800" b="1" i="1">
                <a:solidFill>
                  <a:srgbClr val="1713CB"/>
                </a:solidFill>
                <a:latin typeface="Cambria" pitchFamily="18" charset="0"/>
              </a:rPr>
              <a:t>cây</a:t>
            </a:r>
            <a:endParaRPr lang="en-US" sz="4800" b="1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8435" name="Picture 26" descr="20210409092320_wm_shs-am-nhac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 b="71022"/>
          <a:stretch>
            <a:fillRect/>
          </a:stretch>
        </p:blipFill>
        <p:spPr bwMode="auto">
          <a:xfrm>
            <a:off x="4262438" y="138113"/>
            <a:ext cx="5919787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6" descr="20210409092320_wm_shs-am-nhac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9" b="7256"/>
          <a:stretch>
            <a:fillRect/>
          </a:stretch>
        </p:blipFill>
        <p:spPr bwMode="auto">
          <a:xfrm>
            <a:off x="4549775" y="4745038"/>
            <a:ext cx="5394325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6" descr="20210409092320_wm_shs-am-nhac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8" b="52826"/>
          <a:stretch>
            <a:fillRect/>
          </a:stretch>
        </p:blipFill>
        <p:spPr bwMode="auto">
          <a:xfrm>
            <a:off x="4262438" y="1628775"/>
            <a:ext cx="587216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6" descr="20210409092320_wm_shs-am-nhac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4" b="34549"/>
          <a:stretch>
            <a:fillRect/>
          </a:stretch>
        </p:blipFill>
        <p:spPr bwMode="auto">
          <a:xfrm>
            <a:off x="4262438" y="2997200"/>
            <a:ext cx="61198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46088" y="2944813"/>
            <a:ext cx="8023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ĐỌC NHẠC: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719263" y="33575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6088" y="4076700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BÀI HÁT: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952625" y="45624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pic>
        <p:nvPicPr>
          <p:cNvPr id="19463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1093912" y="2276475"/>
            <a:ext cx="2231901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Cambria" pitchFamily="18" charset="0"/>
              </a:rPr>
              <a:t>TIẾT 22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478" r="31018" b="1327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474788" y="2327275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328738" y="2106613"/>
            <a:ext cx="16033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>
                <a:solidFill>
                  <a:srgbClr val="1713CB"/>
                </a:solidFill>
                <a:cs typeface="Times New Roman" pitchFamily="18" charset="0"/>
              </a:rPr>
              <a:t>HÁT: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63675" y="3284538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309688" y="2997200"/>
            <a:ext cx="2952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>
                <a:solidFill>
                  <a:srgbClr val="1713CB"/>
                </a:solidFill>
                <a:cs typeface="Times New Roman" pitchFamily="18" charset="0"/>
              </a:rPr>
              <a:t>ĐỌC NHẠC: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463675" y="4437063"/>
            <a:ext cx="80232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CÂU CHUYỆN VỀ BÀI HÁT</a:t>
            </a:r>
          </a:p>
          <a:p>
            <a:pPr eaLnBrk="1" hangingPunct="1"/>
            <a:r>
              <a:rPr lang="en-US" sz="3600" b="1" i="1">
                <a:solidFill>
                  <a:srgbClr val="FF0000"/>
                </a:solidFill>
                <a:latin typeface="Cambria" pitchFamily="18" charset="0"/>
              </a:rPr>
              <a:t>CHÚ VOI CON Ở BẢN ĐÔN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309688" y="3860800"/>
            <a:ext cx="62642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>
                <a:solidFill>
                  <a:srgbClr val="1713CB"/>
                </a:solidFill>
                <a:cs typeface="Times New Roman" pitchFamily="18" charset="0"/>
              </a:rPr>
              <a:t>THƯỜNG THỨC ÂM NHẠC:</a:t>
            </a:r>
          </a:p>
        </p:txBody>
      </p:sp>
      <p:pic>
        <p:nvPicPr>
          <p:cNvPr id="20489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781050"/>
            <a:ext cx="5664200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13" descr="Xuân - chùm thơ luật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800100"/>
            <a:ext cx="2206625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4478338"/>
            <a:ext cx="1587500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MÌNH CÙNG VỖ TAY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25688" y="2205038"/>
          <a:ext cx="6281736" cy="139700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046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6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76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6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76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8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mbria" pitchFamily="18" charset="0"/>
                        </a:rPr>
                        <a:t>Đô</a:t>
                      </a:r>
                      <a:endParaRPr lang="en-US" sz="16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itchFamily="18" charset="0"/>
                        </a:rPr>
                        <a:t>Rê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itchFamily="18" charset="0"/>
                        </a:rPr>
                        <a:t>Mi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itchFamily="18" charset="0"/>
                        </a:rPr>
                        <a:t>Pha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itchFamily="18" charset="0"/>
                        </a:rPr>
                        <a:t>Son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itchFamily="18" charset="0"/>
                        </a:rPr>
                        <a:t>La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itchFamily="18" charset="0"/>
                        </a:rPr>
                        <a:t>1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itchFamily="18" charset="0"/>
                        </a:rPr>
                        <a:t>2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itchFamily="18" charset="0"/>
                        </a:rPr>
                        <a:t>3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itchFamily="18" charset="0"/>
                        </a:rPr>
                        <a:t>4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itchFamily="18" charset="0"/>
                        </a:rPr>
                        <a:t>5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itchFamily="18" charset="0"/>
                        </a:rPr>
                        <a:t>6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3733800"/>
            <a:ext cx="7477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3733800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3733800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3733800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3733800"/>
            <a:ext cx="7477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3733800"/>
            <a:ext cx="7493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810000"/>
            <a:ext cx="101314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ĐỌC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25588" y="2997200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VỚI NHẠC ĐỆM</a:t>
            </a: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615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615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100138"/>
            <a:ext cx="847725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D09207-A61C-FB1A-F178-F7FCB99A079A}"/>
              </a:ext>
            </a:extLst>
          </p:cNvPr>
          <p:cNvSpPr/>
          <p:nvPr/>
        </p:nvSpPr>
        <p:spPr>
          <a:xfrm>
            <a:off x="805880" y="1340768"/>
            <a:ext cx="1600200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1762125" y="2636838"/>
            <a:ext cx="7359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820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819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095375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8582025" y="2825750"/>
            <a:ext cx="7699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2789238"/>
            <a:ext cx="935037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2805113"/>
            <a:ext cx="93503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2859088"/>
            <a:ext cx="93503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900863" y="2847975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7669213" y="2817813"/>
            <a:ext cx="7699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8605838" y="4630738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4508500"/>
            <a:ext cx="9366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4508500"/>
            <a:ext cx="93503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4508500"/>
            <a:ext cx="9366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926263" y="4652963"/>
            <a:ext cx="7699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7669213" y="4622800"/>
            <a:ext cx="7699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AA0C0C-D63A-5A10-40B4-DEF07980C6D6}"/>
              </a:ext>
            </a:extLst>
          </p:cNvPr>
          <p:cNvSpPr/>
          <p:nvPr/>
        </p:nvSpPr>
        <p:spPr>
          <a:xfrm>
            <a:off x="805880" y="1340768"/>
            <a:ext cx="1600200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1404938" y="2492375"/>
            <a:ext cx="807402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NHẠC CỤ</a:t>
            </a:r>
          </a:p>
        </p:txBody>
      </p:sp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0249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0247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9389</TotalTime>
  <Words>168</Words>
  <Application>Microsoft Office PowerPoint</Application>
  <PresentationFormat>Custom</PresentationFormat>
  <Paragraphs>59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627</cp:revision>
  <dcterms:created xsi:type="dcterms:W3CDTF">2010-04-30T18:19:48Z</dcterms:created>
  <dcterms:modified xsi:type="dcterms:W3CDTF">2025-02-16T15:08:57Z</dcterms:modified>
</cp:coreProperties>
</file>