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5" r:id="rId2"/>
  </p:sldMasterIdLst>
  <p:notesMasterIdLst>
    <p:notesMasterId r:id="rId31"/>
  </p:notesMasterIdLst>
  <p:sldIdLst>
    <p:sldId id="327" r:id="rId3"/>
    <p:sldId id="307" r:id="rId4"/>
    <p:sldId id="290" r:id="rId5"/>
    <p:sldId id="321" r:id="rId6"/>
    <p:sldId id="306" r:id="rId7"/>
    <p:sldId id="296" r:id="rId8"/>
    <p:sldId id="334" r:id="rId9"/>
    <p:sldId id="333" r:id="rId10"/>
    <p:sldId id="335" r:id="rId11"/>
    <p:sldId id="336" r:id="rId12"/>
    <p:sldId id="305" r:id="rId13"/>
    <p:sldId id="298" r:id="rId14"/>
    <p:sldId id="299" r:id="rId15"/>
    <p:sldId id="337" r:id="rId16"/>
    <p:sldId id="338" r:id="rId17"/>
    <p:sldId id="312" r:id="rId18"/>
    <p:sldId id="341" r:id="rId19"/>
    <p:sldId id="340" r:id="rId20"/>
    <p:sldId id="339" r:id="rId21"/>
    <p:sldId id="320" r:id="rId22"/>
    <p:sldId id="269" r:id="rId23"/>
    <p:sldId id="270" r:id="rId24"/>
    <p:sldId id="271" r:id="rId25"/>
    <p:sldId id="272" r:id="rId26"/>
    <p:sldId id="304" r:id="rId27"/>
    <p:sldId id="284" r:id="rId28"/>
    <p:sldId id="286" r:id="rId29"/>
    <p:sldId id="288" r:id="rId30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20" autoAdjust="0"/>
  </p:normalViewPr>
  <p:slideViewPr>
    <p:cSldViewPr>
      <p:cViewPr varScale="1">
        <p:scale>
          <a:sx n="81" d="100"/>
          <a:sy n="81" d="100"/>
        </p:scale>
        <p:origin x="792" y="-9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8824D-A363-42DF-92FD-C1E1951CFD3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51290-5F4F-4259-8CC9-04BDED65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Play a small game </a:t>
            </a: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“ Guess weather”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The teacher asks SS to listen the sound and guess what weather it is.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 calls Ss to answer and check their answers.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 asks Ss to repeat names of weather.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63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70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Lead in:</a:t>
            </a: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1200" b="1" dirty="0">
                <a:effectLst/>
                <a:latin typeface="Times New Roman"/>
                <a:ea typeface="Times New Roman"/>
                <a:cs typeface="Times New Roman"/>
              </a:rPr>
              <a:t>Photo time!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Times New Roman"/>
                <a:ea typeface="Times New Roman"/>
                <a:cs typeface="Times New Roman"/>
              </a:rPr>
              <a:t>-T shows the picture about a boy throwing the snow into the air and gives students some questions: What can you see? What is he wearing? Is it sunny/ rainy/cold/ hot?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T calls SS to answer and check their answers.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 T introduces that they will learn about “ Weathe” today.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Write on the board “Leisure time” and introduce the lesson.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9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30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5.1 for the students to listen to, point to, and repeat the words in chorus and groups.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34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2: Listen and read. Tick.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identify names of charaters in the dialogue.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5.2 and let Sts listen to the dialogue,  then repeat each sentences.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Note:each click can listen</a:t>
            </a:r>
            <a:r>
              <a:rPr lang="en-US" baseline="0" dirty="0"/>
              <a:t> each sentence. Click on the speaker to listen whole dialogue.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6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57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93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41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7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1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0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8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99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42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0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62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79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79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2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6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6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11/17/2025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2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7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AAF1619-931C-4943-BCFB-DBCF7E129A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43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00CA2C2-BD6F-4F94-A829-2E89BA139BF5}"/>
              </a:ext>
            </a:extLst>
          </p:cNvPr>
          <p:cNvSpPr/>
          <p:nvPr userDrawn="1"/>
        </p:nvSpPr>
        <p:spPr bwMode="auto">
          <a:xfrm>
            <a:off x="503239" y="384572"/>
            <a:ext cx="8137525" cy="4357688"/>
          </a:xfrm>
          <a:prstGeom prst="roundRect">
            <a:avLst>
              <a:gd name="adj" fmla="val 6409"/>
            </a:avLst>
          </a:prstGeom>
          <a:solidFill>
            <a:schemeClr val="bg1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9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689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  <p:sldLayoutId id="2147483695" r:id="rId4"/>
    <p:sldLayoutId id="2147483698" r:id="rId5"/>
    <p:sldLayoutId id="2147483699" r:id="rId6"/>
    <p:sldLayoutId id="2147483701" r:id="rId7"/>
    <p:sldLayoutId id="2147483702" r:id="rId8"/>
    <p:sldLayoutId id="2147483703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1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C4E208E-D4F9-E26F-F217-3C1F94F2CB4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3" r="-223"/>
            </a:stretch>
          </a:blipFill>
        </p:spPr>
        <p:txBody>
          <a:bodyPr/>
          <a:lstStyle/>
          <a:p>
            <a:pPr defTabSz="457223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BBA8AB94-62CE-42D1-CA8F-F0F4ACD1B48A}"/>
              </a:ext>
            </a:extLst>
          </p:cNvPr>
          <p:cNvGrpSpPr/>
          <p:nvPr userDrawn="1"/>
        </p:nvGrpSpPr>
        <p:grpSpPr>
          <a:xfrm>
            <a:off x="229538" y="263439"/>
            <a:ext cx="8684926" cy="4616622"/>
            <a:chOff x="0" y="0"/>
            <a:chExt cx="21607662" cy="11485925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65C29CE5-A766-C89A-961C-300F1DBF5F57}"/>
                </a:ext>
              </a:extLst>
            </p:cNvPr>
            <p:cNvSpPr/>
            <p:nvPr/>
          </p:nvSpPr>
          <p:spPr>
            <a:xfrm>
              <a:off x="-50165" y="-508"/>
              <a:ext cx="21672051" cy="11489354"/>
            </a:xfrm>
            <a:custGeom>
              <a:avLst/>
              <a:gdLst/>
              <a:ahLst/>
              <a:cxnLst/>
              <a:rect l="l" t="t" r="r" b="b"/>
              <a:pathLst>
                <a:path w="21672051" h="11489354">
                  <a:moveTo>
                    <a:pt x="21653635" y="10282854"/>
                  </a:moveTo>
                  <a:cubicBezTo>
                    <a:pt x="21639920" y="10588163"/>
                    <a:pt x="21600042" y="10925855"/>
                    <a:pt x="21389983" y="11165123"/>
                  </a:cubicBezTo>
                  <a:cubicBezTo>
                    <a:pt x="21307308" y="11259357"/>
                    <a:pt x="21199992" y="11328064"/>
                    <a:pt x="21081756" y="11368451"/>
                  </a:cubicBezTo>
                  <a:cubicBezTo>
                    <a:pt x="20970631" y="11406423"/>
                    <a:pt x="20854680" y="11414424"/>
                    <a:pt x="20738347" y="11421790"/>
                  </a:cubicBezTo>
                  <a:cubicBezTo>
                    <a:pt x="20483966" y="11437919"/>
                    <a:pt x="20229332" y="11452905"/>
                    <a:pt x="19974696" y="11464843"/>
                  </a:cubicBezTo>
                  <a:cubicBezTo>
                    <a:pt x="19289519" y="11478686"/>
                    <a:pt x="16566971" y="11489354"/>
                    <a:pt x="13842091" y="11485417"/>
                  </a:cubicBezTo>
                  <a:cubicBezTo>
                    <a:pt x="11370551" y="11481861"/>
                    <a:pt x="8900178" y="11470558"/>
                    <a:pt x="6428637" y="11465097"/>
                  </a:cubicBezTo>
                  <a:cubicBezTo>
                    <a:pt x="4708947" y="11461288"/>
                    <a:pt x="2989260" y="11457351"/>
                    <a:pt x="1903222" y="11459764"/>
                  </a:cubicBezTo>
                  <a:cubicBezTo>
                    <a:pt x="1724279" y="11462049"/>
                    <a:pt x="1545209" y="11466114"/>
                    <a:pt x="1366266" y="11460144"/>
                  </a:cubicBezTo>
                  <a:cubicBezTo>
                    <a:pt x="1203325" y="11454683"/>
                    <a:pt x="1034288" y="11445031"/>
                    <a:pt x="877824" y="11395502"/>
                  </a:cubicBezTo>
                  <a:cubicBezTo>
                    <a:pt x="717296" y="11344702"/>
                    <a:pt x="571881" y="11251229"/>
                    <a:pt x="459994" y="11125245"/>
                  </a:cubicBezTo>
                  <a:cubicBezTo>
                    <a:pt x="340233" y="10990498"/>
                    <a:pt x="253238" y="10821080"/>
                    <a:pt x="219710" y="10643661"/>
                  </a:cubicBezTo>
                  <a:cubicBezTo>
                    <a:pt x="199390" y="10536219"/>
                    <a:pt x="195072" y="10426618"/>
                    <a:pt x="194056" y="10317526"/>
                  </a:cubicBezTo>
                  <a:cubicBezTo>
                    <a:pt x="192913" y="10202336"/>
                    <a:pt x="193040" y="10087020"/>
                    <a:pt x="191897" y="9971831"/>
                  </a:cubicBezTo>
                  <a:cubicBezTo>
                    <a:pt x="187452" y="9496470"/>
                    <a:pt x="175260" y="7767410"/>
                    <a:pt x="155702" y="6011198"/>
                  </a:cubicBezTo>
                  <a:cubicBezTo>
                    <a:pt x="136144" y="4262500"/>
                    <a:pt x="109093" y="251427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111729" y="1016"/>
                    <a:pt x="9007586" y="508"/>
                  </a:cubicBezTo>
                  <a:cubicBezTo>
                    <a:pt x="12989837" y="0"/>
                    <a:pt x="16972089" y="8509"/>
                    <a:pt x="19859635" y="20447"/>
                  </a:cubicBezTo>
                  <a:cubicBezTo>
                    <a:pt x="20088108" y="26797"/>
                    <a:pt x="20316454" y="34036"/>
                    <a:pt x="20544926" y="41783"/>
                  </a:cubicBezTo>
                  <a:cubicBezTo>
                    <a:pt x="20651225" y="45339"/>
                    <a:pt x="20758285" y="45339"/>
                    <a:pt x="20863823" y="60325"/>
                  </a:cubicBezTo>
                  <a:cubicBezTo>
                    <a:pt x="20955898" y="73406"/>
                    <a:pt x="21046195" y="97409"/>
                    <a:pt x="21131920" y="133604"/>
                  </a:cubicBezTo>
                  <a:cubicBezTo>
                    <a:pt x="21259810" y="187579"/>
                    <a:pt x="21402176" y="273050"/>
                    <a:pt x="21461993" y="404368"/>
                  </a:cubicBezTo>
                  <a:cubicBezTo>
                    <a:pt x="21511523" y="513207"/>
                    <a:pt x="21530446" y="634619"/>
                    <a:pt x="21545179" y="752348"/>
                  </a:cubicBezTo>
                  <a:cubicBezTo>
                    <a:pt x="21579595" y="1026287"/>
                    <a:pt x="21578325" y="1304036"/>
                    <a:pt x="21576674" y="1579753"/>
                  </a:cubicBezTo>
                  <a:cubicBezTo>
                    <a:pt x="21574642" y="1908302"/>
                    <a:pt x="21576166" y="2822313"/>
                    <a:pt x="21573881" y="4037573"/>
                  </a:cubicBezTo>
                  <a:cubicBezTo>
                    <a:pt x="21571340" y="5332193"/>
                    <a:pt x="21579087" y="6624464"/>
                    <a:pt x="21600932" y="7916736"/>
                  </a:cubicBezTo>
                  <a:cubicBezTo>
                    <a:pt x="21626205" y="9422195"/>
                    <a:pt x="21672051" y="9874295"/>
                    <a:pt x="21653635" y="102828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23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46F4C2-5F90-F2BD-70FC-3A77CD6AFD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099" y="116002"/>
            <a:ext cx="1208303" cy="12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4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4"/><Relationship Id="rId7" Type="http://schemas.openxmlformats.org/officeDocument/2006/relationships/slideLayout" Target="../slideLayouts/slideLayout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7.mp4"/><Relationship Id="rId11" Type="http://schemas.openxmlformats.org/officeDocument/2006/relationships/image" Target="../media/image32.png"/><Relationship Id="rId5" Type="http://schemas.microsoft.com/office/2007/relationships/media" Target="../media/media7.mp4"/><Relationship Id="rId10" Type="http://schemas.openxmlformats.org/officeDocument/2006/relationships/image" Target="../media/image31.png"/><Relationship Id="rId4" Type="http://schemas.openxmlformats.org/officeDocument/2006/relationships/video" Target="../media/media3.mp4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.png"/><Relationship Id="rId3" Type="http://schemas.microsoft.com/office/2007/relationships/media" Target="../media/media9.mp4"/><Relationship Id="rId7" Type="http://schemas.openxmlformats.org/officeDocument/2006/relationships/audio" Target="../media/audio1.wav"/><Relationship Id="rId12" Type="http://schemas.microsoft.com/office/2007/relationships/hdphoto" Target="../media/hdphoto10.wdp"/><Relationship Id="rId2" Type="http://schemas.openxmlformats.org/officeDocument/2006/relationships/audio" Target="../media/media8.wav"/><Relationship Id="rId16" Type="http://schemas.openxmlformats.org/officeDocument/2006/relationships/audio" Target="../media/audio1.wav"/><Relationship Id="rId1" Type="http://schemas.microsoft.com/office/2007/relationships/media" Target="../media/media8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5.png"/><Relationship Id="rId10" Type="http://schemas.openxmlformats.org/officeDocument/2006/relationships/image" Target="../media/image33.jpeg"/><Relationship Id="rId4" Type="http://schemas.openxmlformats.org/officeDocument/2006/relationships/video" Target="../media/media9.mp4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microsoft.com/office/2007/relationships/hdphoto" Target="../media/hdphoto10.wdp"/><Relationship Id="rId11" Type="http://schemas.openxmlformats.org/officeDocument/2006/relationships/audio" Target="../media/audio1.wav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audio" Target="../media/audio1.wav"/><Relationship Id="rId7" Type="http://schemas.openxmlformats.org/officeDocument/2006/relationships/image" Target="../media/image38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42.tmp"/><Relationship Id="rId5" Type="http://schemas.openxmlformats.org/officeDocument/2006/relationships/image" Target="../media/image23.png"/><Relationship Id="rId10" Type="http://schemas.openxmlformats.org/officeDocument/2006/relationships/image" Target="../media/image41.tmp"/><Relationship Id="rId4" Type="http://schemas.openxmlformats.org/officeDocument/2006/relationships/image" Target="../media/image8.png"/><Relationship Id="rId9" Type="http://schemas.openxmlformats.org/officeDocument/2006/relationships/image" Target="../media/image40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audio" Target="../media/audio1.wav"/><Relationship Id="rId7" Type="http://schemas.openxmlformats.org/officeDocument/2006/relationships/image" Target="../media/image38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mp"/><Relationship Id="rId3" Type="http://schemas.openxmlformats.org/officeDocument/2006/relationships/audio" Target="../media/audio1.wav"/><Relationship Id="rId7" Type="http://schemas.openxmlformats.org/officeDocument/2006/relationships/image" Target="../media/image38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audio" Target="../media/audio1.wav"/><Relationship Id="rId7" Type="http://schemas.openxmlformats.org/officeDocument/2006/relationships/image" Target="../media/image38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mp"/><Relationship Id="rId3" Type="http://schemas.openxmlformats.org/officeDocument/2006/relationships/audio" Target="../media/audio1.wav"/><Relationship Id="rId7" Type="http://schemas.openxmlformats.org/officeDocument/2006/relationships/image" Target="../media/image38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gif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0.jpeg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13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microsoft.com/office/2007/relationships/hdphoto" Target="../media/hdphoto7.wdp"/><Relationship Id="rId7" Type="http://schemas.openxmlformats.org/officeDocument/2006/relationships/image" Target="../media/image16.gif"/><Relationship Id="rId12" Type="http://schemas.openxmlformats.org/officeDocument/2006/relationships/image" Target="../media/image7.png"/><Relationship Id="rId17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9.gif"/><Relationship Id="rId5" Type="http://schemas.openxmlformats.org/officeDocument/2006/relationships/image" Target="../media/image15.png"/><Relationship Id="rId15" Type="http://schemas.openxmlformats.org/officeDocument/2006/relationships/image" Target="../media/image20.gif"/><Relationship Id="rId28" Type="http://schemas.openxmlformats.org/officeDocument/2006/relationships/audio" Target="../media/audio1.wav"/><Relationship Id="rId10" Type="http://schemas.openxmlformats.org/officeDocument/2006/relationships/image" Target="../media/image18.gif"/><Relationship Id="rId19" Type="http://schemas.microsoft.com/office/2007/relationships/hdphoto" Target="../media/hdphoto6.wdp"/><Relationship Id="rId4" Type="http://schemas.openxmlformats.org/officeDocument/2006/relationships/image" Target="../media/image14.gif"/><Relationship Id="rId9" Type="http://schemas.microsoft.com/office/2007/relationships/hdphoto" Target="../media/hdphoto5.wdp"/><Relationship Id="rId14" Type="http://schemas.openxmlformats.org/officeDocument/2006/relationships/image" Target="../media/image8.png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11" Type="http://schemas.microsoft.com/office/2007/relationships/hdphoto" Target="../media/hdphoto8.wdp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4"/><Relationship Id="rId7" Type="http://schemas.openxmlformats.org/officeDocument/2006/relationships/slideLayout" Target="../slideLayouts/slideLayout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4.mp4"/><Relationship Id="rId11" Type="http://schemas.openxmlformats.org/officeDocument/2006/relationships/image" Target="../media/image32.png"/><Relationship Id="rId5" Type="http://schemas.microsoft.com/office/2007/relationships/media" Target="../media/media4.mp4"/><Relationship Id="rId10" Type="http://schemas.openxmlformats.org/officeDocument/2006/relationships/image" Target="../media/image31.png"/><Relationship Id="rId4" Type="http://schemas.openxmlformats.org/officeDocument/2006/relationships/video" Target="../media/media3.mp4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4"/><Relationship Id="rId7" Type="http://schemas.openxmlformats.org/officeDocument/2006/relationships/slideLayout" Target="../slideLayouts/slideLayout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5.mp4"/><Relationship Id="rId11" Type="http://schemas.openxmlformats.org/officeDocument/2006/relationships/image" Target="../media/image32.png"/><Relationship Id="rId5" Type="http://schemas.microsoft.com/office/2007/relationships/media" Target="../media/media5.mp4"/><Relationship Id="rId10" Type="http://schemas.openxmlformats.org/officeDocument/2006/relationships/image" Target="../media/image31.png"/><Relationship Id="rId4" Type="http://schemas.openxmlformats.org/officeDocument/2006/relationships/video" Target="../media/media3.mp4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4"/><Relationship Id="rId7" Type="http://schemas.openxmlformats.org/officeDocument/2006/relationships/slideLayout" Target="../slideLayouts/slideLayout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6.mp4"/><Relationship Id="rId11" Type="http://schemas.openxmlformats.org/officeDocument/2006/relationships/image" Target="../media/image32.png"/><Relationship Id="rId5" Type="http://schemas.microsoft.com/office/2007/relationships/media" Target="../media/media6.mp4"/><Relationship Id="rId10" Type="http://schemas.openxmlformats.org/officeDocument/2006/relationships/image" Target="../media/image31.png"/><Relationship Id="rId4" Type="http://schemas.openxmlformats.org/officeDocument/2006/relationships/video" Target="../media/media3.mp4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AA2D90-D67C-4001-8510-6BB917FCA21A}"/>
              </a:ext>
            </a:extLst>
          </p:cNvPr>
          <p:cNvSpPr txBox="1"/>
          <p:nvPr/>
        </p:nvSpPr>
        <p:spPr>
          <a:xfrm>
            <a:off x="2095500" y="28575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bg1"/>
                </a:solidFill>
                <a:latin typeface="+mj-lt"/>
              </a:rPr>
              <a:t>UBND XÃ TÂN MINH</a:t>
            </a:r>
          </a:p>
          <a:p>
            <a:pPr algn="ctr"/>
            <a:r>
              <a:rPr lang="vi-VN" sz="2000" b="1" u="sng" dirty="0">
                <a:solidFill>
                  <a:schemeClr val="bg1"/>
                </a:solidFill>
                <a:latin typeface="+mj-lt"/>
              </a:rPr>
              <a:t>TRƯỜNG TIỂU HỌC CẤP TIẾN</a:t>
            </a:r>
            <a:endParaRPr lang="en-US" sz="2000" b="1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E52C2-8382-40D1-A0F8-AA5EB6D0D9C9}"/>
              </a:ext>
            </a:extLst>
          </p:cNvPr>
          <p:cNvSpPr txBox="1"/>
          <p:nvPr/>
        </p:nvSpPr>
        <p:spPr>
          <a:xfrm>
            <a:off x="723900" y="2881542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ỨNG DỤNG TRÍ TUỆ NHÂN TẠO VÀ CHUYỂN ĐỐI SỐ TRONG DẠY HỌC MÔN TIẾNG ANH LỚP 4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71473-2D00-4C8F-BA03-4413D60C1EBD}"/>
              </a:ext>
            </a:extLst>
          </p:cNvPr>
          <p:cNvSpPr txBox="1"/>
          <p:nvPr/>
        </p:nvSpPr>
        <p:spPr>
          <a:xfrm>
            <a:off x="4267200" y="4451202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solidFill>
                  <a:schemeClr val="bg1"/>
                </a:solidFill>
                <a:latin typeface="+mj-lt"/>
              </a:rPr>
              <a:t>Tân Minh, ngày 12 tháng 11 năm 2025</a:t>
            </a:r>
            <a:endParaRPr lang="en-US" sz="20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AE9B7D-D9D4-4BD8-89E2-C88F19F83711}"/>
              </a:ext>
            </a:extLst>
          </p:cNvPr>
          <p:cNvSpPr txBox="1"/>
          <p:nvPr/>
        </p:nvSpPr>
        <p:spPr>
          <a:xfrm>
            <a:off x="152400" y="1311882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CHUYÊN ĐỀ </a:t>
            </a: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CỤM TRƯỜNG XÃ TÂN MINH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998A3F-3F61-4412-BA7E-124C067F8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0"/>
            <a:ext cx="1905000" cy="20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533650" y="3596283"/>
            <a:ext cx="4076700" cy="985395"/>
            <a:chOff x="3838136" y="5535727"/>
            <a:chExt cx="7228874" cy="1313859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4500" dirty="0">
                <a:solidFill>
                  <a:srgbClr val="FF0066"/>
                </a:solidFill>
                <a:latin typeface="SVN-Fiolex Girls" panose="020B06060402000202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13506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vi-VN" sz="40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CLOUDY </a:t>
              </a:r>
              <a:r>
                <a:rPr lang="en-US" sz="4400" dirty="0"/>
                <a:t>☁️</a:t>
              </a:r>
              <a:endParaRPr lang="vi-VN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990600" y="1105926"/>
            <a:ext cx="7315199" cy="2308324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1131903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685800">
              <a:buFont typeface="+mj-lt"/>
              <a:buAutoNum type="arabicPeriod"/>
              <a:defRPr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can’t see the sun today.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sky is not blue.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many white and grey things in the sky.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916E9908-CD9D-42B2-8792-F7E955FE98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1889" y="3187257"/>
            <a:ext cx="2050486" cy="15504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85C29-2B3A-4BF3-B096-285AAAEB2A5C}"/>
              </a:ext>
            </a:extLst>
          </p:cNvPr>
          <p:cNvSpPr/>
          <p:nvPr/>
        </p:nvSpPr>
        <p:spPr>
          <a:xfrm>
            <a:off x="858522" y="429447"/>
            <a:ext cx="7600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🌦️🕵️‍♂️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WEATHER DETECTIVE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iết kế chưa có tên (15)">
            <a:hlinkClick r:id="" action="ppaction://media"/>
            <a:extLst>
              <a:ext uri="{FF2B5EF4-FFF2-40B4-BE49-F238E27FC236}">
                <a16:creationId xmlns:a16="http://schemas.microsoft.com/office/drawing/2014/main" id="{0772A907-E44B-491A-8D34-4981B7B83A4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-4032815" y="2571750"/>
            <a:ext cx="3293533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998" y="71660"/>
            <a:ext cx="7174202" cy="642451"/>
            <a:chOff x="140998" y="71660"/>
            <a:chExt cx="7555202" cy="642451"/>
          </a:xfrm>
        </p:grpSpPr>
        <p:sp>
          <p:nvSpPr>
            <p:cNvPr id="4" name="Flowchart: Terminator 3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692677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2. Listen and read. Tick. </a:t>
              </a:r>
            </a:p>
          </p:txBody>
        </p:sp>
      </p:grpSp>
      <p:pic>
        <p:nvPicPr>
          <p:cNvPr id="1028" name="Picture 4" descr="https://i.pinimg.com/564x/e7/32/7c/e7327c40b2b8e82bbd80046889fade2f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8" b="95859" l="4263" r="95560">
                        <a14:foregroundMark x1="28597" y1="29814" x2="43694" y2="30021"/>
                        <a14:foregroundMark x1="58792" y1="28571" x2="75133" y2="28778"/>
                        <a14:backgroundMark x1="33925" y1="78054" x2="33925" y2="78054"/>
                        <a14:backgroundMark x1="33570" y1="73499" x2="33570" y2="82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8093" r="8671" b="9015"/>
          <a:stretch/>
        </p:blipFill>
        <p:spPr bwMode="auto">
          <a:xfrm>
            <a:off x="3124200" y="2991422"/>
            <a:ext cx="2591876" cy="215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999641" y="807154"/>
            <a:ext cx="7106927" cy="2079914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14684" y="937107"/>
            <a:ext cx="645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the weather like today, Tom?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3464" y="1398772"/>
            <a:ext cx="705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It’s cold and snowy. Look! Mum and Dad are making a snowman in the playground.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8039" y="2297562"/>
            <a:ext cx="563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That’s interesting. Let’s go out!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0" name="track 5.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66325" y="2686622"/>
            <a:ext cx="609600" cy="609600"/>
          </a:xfrm>
          <a:prstGeom prst="rect">
            <a:avLst/>
          </a:prstGeom>
        </p:spPr>
      </p:pic>
      <p:pic>
        <p:nvPicPr>
          <p:cNvPr id="21" name="track 5.2.wav">
            <a:hlinkClick r:id="" action="ppaction://media"/>
            <a:extLst>
              <a:ext uri="{FF2B5EF4-FFF2-40B4-BE49-F238E27FC236}">
                <a16:creationId xmlns:a16="http://schemas.microsoft.com/office/drawing/2014/main" id="{0AE16C5E-37D4-40F3-9861-CBE322B33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60387" y="3562350"/>
            <a:ext cx="609600" cy="609600"/>
          </a:xfrm>
          <a:prstGeom prst="rect">
            <a:avLst/>
          </a:prstGeom>
        </p:spPr>
      </p:pic>
      <p:pic>
        <p:nvPicPr>
          <p:cNvPr id="9" name="1 Minute timer (Đồng hồ đếm ngược 1 phút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54FE38A3-3CFA-4590-A8E1-3AC06D471F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24600" y="3562350"/>
            <a:ext cx="2819400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8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e7/32/7c/e7327c40b2b8e82bbd80046889fade2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95859" l="4263" r="95560">
                        <a14:foregroundMark x1="28597" y1="29814" x2="43694" y2="30021"/>
                        <a14:foregroundMark x1="58792" y1="28571" x2="75133" y2="28778"/>
                        <a14:backgroundMark x1="33925" y1="78054" x2="33925" y2="78054"/>
                        <a14:backgroundMark x1="33570" y1="73499" x2="33570" y2="82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8093" r="8671" b="9015"/>
          <a:stretch/>
        </p:blipFill>
        <p:spPr bwMode="auto">
          <a:xfrm>
            <a:off x="3327304" y="3434311"/>
            <a:ext cx="2058476" cy="170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119906" y="1366455"/>
            <a:ext cx="7106927" cy="2079914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1D2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4683" y="1394803"/>
            <a:ext cx="645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61D2A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What’s the weather like today, Tom?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3463" y="1856468"/>
            <a:ext cx="705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1D2A"/>
                </a:solidFill>
                <a:latin typeface="Comic Sans MS" panose="030F0702030302020204" pitchFamily="66" charset="0"/>
              </a:rPr>
              <a:t>Tom: 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It’s cold and snowy. Look! Mum and Dad are making a snowman in the playground.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8038" y="2755258"/>
            <a:ext cx="563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61D2A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That’s interesting. Let’s go out!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95661" y="179845"/>
            <a:ext cx="6851755" cy="1011514"/>
            <a:chOff x="963568" y="173116"/>
            <a:chExt cx="6851755" cy="1011514"/>
          </a:xfrm>
        </p:grpSpPr>
        <p:sp>
          <p:nvSpPr>
            <p:cNvPr id="16" name="Rectangle 15"/>
            <p:cNvSpPr/>
            <p:nvPr/>
          </p:nvSpPr>
          <p:spPr>
            <a:xfrm>
              <a:off x="987813" y="173116"/>
              <a:ext cx="6827510" cy="10115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3568" y="188636"/>
              <a:ext cx="68275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The weather is _______.   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        cold            hot           windy           snowy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04292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03490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01568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8400" y="678873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60,660 Red Ticks Images, Stock Photos &amp; Vectors | Shutterstoc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6378" r="14446" b="25180"/>
          <a:stretch/>
        </p:blipFill>
        <p:spPr bwMode="auto">
          <a:xfrm>
            <a:off x="1472910" y="739158"/>
            <a:ext cx="384149" cy="3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60,660 Red Ticks Images, Stock Photos &amp; Vectors | Shutterstoc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6378" r="14446" b="25180"/>
          <a:stretch/>
        </p:blipFill>
        <p:spPr bwMode="auto">
          <a:xfrm>
            <a:off x="6435202" y="739158"/>
            <a:ext cx="384149" cy="3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CB68BD-513A-4C3F-BD9E-37F5D9D78691}"/>
              </a:ext>
            </a:extLst>
          </p:cNvPr>
          <p:cNvCxnSpPr/>
          <p:nvPr/>
        </p:nvCxnSpPr>
        <p:spPr>
          <a:xfrm>
            <a:off x="2362200" y="2271966"/>
            <a:ext cx="2449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0 seconds countdown (Đồng hồ đếm ngược 30 giây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B7AB112-9CF3-4787-8649-81AEF2717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38160" y="3621465"/>
            <a:ext cx="2705840" cy="15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E5530B-ACCA-458C-BEF5-CCCAC221F5A0}"/>
              </a:ext>
            </a:extLst>
          </p:cNvPr>
          <p:cNvSpPr txBox="1"/>
          <p:nvPr/>
        </p:nvSpPr>
        <p:spPr>
          <a:xfrm>
            <a:off x="304800" y="1276350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49734-ADEA-4002-A8AD-5CF5D9C8238F}"/>
              </a:ext>
            </a:extLst>
          </p:cNvPr>
          <p:cNvSpPr txBox="1"/>
          <p:nvPr/>
        </p:nvSpPr>
        <p:spPr>
          <a:xfrm>
            <a:off x="4572000" y="157520"/>
            <a:ext cx="2743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</a:p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Cloudy</a:t>
            </a:r>
          </a:p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Snowy</a:t>
            </a:r>
          </a:p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Stormy</a:t>
            </a:r>
          </a:p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85800" y="819150"/>
            <a:ext cx="7620000" cy="4324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1D2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04" y="883818"/>
            <a:ext cx="2743200" cy="1936377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05" y="875240"/>
            <a:ext cx="2633028" cy="1980037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77E870FF-699C-4E46-AC31-BA0F3F12FB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04" y="2915033"/>
            <a:ext cx="2757055" cy="1979367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53D0F492-4F2F-427E-A17A-20542C2C45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05" y="2934034"/>
            <a:ext cx="2633028" cy="19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81000" y="819150"/>
            <a:ext cx="8382000" cy="3886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1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C94408-A5A2-4944-8431-E701090AE38E}"/>
              </a:ext>
            </a:extLst>
          </p:cNvPr>
          <p:cNvSpPr txBox="1"/>
          <p:nvPr/>
        </p:nvSpPr>
        <p:spPr>
          <a:xfrm>
            <a:off x="588771" y="1561921"/>
            <a:ext cx="81623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BE62C501-9587-45EE-B007-0628E01E4B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87" y="1180922"/>
            <a:ext cx="4317137" cy="30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81000" y="819150"/>
            <a:ext cx="8382000" cy="3886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1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C94408-A5A2-4944-8431-E701090AE38E}"/>
              </a:ext>
            </a:extLst>
          </p:cNvPr>
          <p:cNvSpPr txBox="1"/>
          <p:nvPr/>
        </p:nvSpPr>
        <p:spPr>
          <a:xfrm>
            <a:off x="588771" y="1561921"/>
            <a:ext cx="81623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3D805998-7F28-4094-9CD4-305F3A3E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313812"/>
            <a:ext cx="4003376" cy="30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81000" y="819150"/>
            <a:ext cx="8382000" cy="3886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1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C94408-A5A2-4944-8431-E701090AE38E}"/>
              </a:ext>
            </a:extLst>
          </p:cNvPr>
          <p:cNvSpPr txBox="1"/>
          <p:nvPr/>
        </p:nvSpPr>
        <p:spPr>
          <a:xfrm>
            <a:off x="588771" y="1561921"/>
            <a:ext cx="81623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C294CFD6-596B-4D22-BA0B-D5BEC98519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39" y="1355271"/>
            <a:ext cx="413941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81000" y="819150"/>
            <a:ext cx="8382000" cy="3886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1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C94408-A5A2-4944-8431-E701090AE38E}"/>
              </a:ext>
            </a:extLst>
          </p:cNvPr>
          <p:cNvSpPr txBox="1"/>
          <p:nvPr/>
        </p:nvSpPr>
        <p:spPr>
          <a:xfrm>
            <a:off x="588771" y="1561921"/>
            <a:ext cx="81623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22F17C6E-9AEE-4058-8769-C5295EC7B5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61" y="1311864"/>
            <a:ext cx="4173520" cy="30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0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10" name="Google Shape;158;p24"/>
          <p:cNvSpPr txBox="1">
            <a:spLocks/>
          </p:cNvSpPr>
          <p:nvPr/>
        </p:nvSpPr>
        <p:spPr>
          <a:xfrm>
            <a:off x="10480935" y="1986464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50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1858434" y="1971709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Sing “ Weather“ song </a:t>
            </a: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58F41B-A7BA-4C6F-B8B2-C2508F8E57F7}"/>
              </a:ext>
            </a:extLst>
          </p:cNvPr>
          <p:cNvSpPr/>
          <p:nvPr/>
        </p:nvSpPr>
        <p:spPr>
          <a:xfrm>
            <a:off x="7427419" y="993610"/>
            <a:ext cx="878381" cy="800986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5899C-6691-437A-A050-EE25592F2FA9}"/>
              </a:ext>
            </a:extLst>
          </p:cNvPr>
          <p:cNvSpPr/>
          <p:nvPr/>
        </p:nvSpPr>
        <p:spPr>
          <a:xfrm>
            <a:off x="1066800" y="1123950"/>
            <a:ext cx="741630" cy="659103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ACFEEC-9885-910C-F1B5-D7549BA5D7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55182" y="4124310"/>
            <a:ext cx="833637" cy="554389"/>
          </a:xfrm>
          <a:prstGeom prst="rect">
            <a:avLst/>
          </a:prstGeom>
          <a:solidFill>
            <a:srgbClr val="D0B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0D15C1-6056-BCAF-C267-38BF5531C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08430" y="188761"/>
            <a:ext cx="5737634" cy="1432712"/>
          </a:xfrm>
          <a:prstGeom prst="rect">
            <a:avLst/>
          </a:prstGeom>
          <a:solidFill>
            <a:srgbClr val="D0B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EF0F3-E980-864D-01A9-3641D231F2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6581" y="915125"/>
            <a:ext cx="530703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300" b="1" dirty="0">
                <a:solidFill>
                  <a:schemeClr val="bg1"/>
                </a:solidFill>
                <a:latin typeface="Nunito" panose="00000500000000000000" pitchFamily="2" charset="0"/>
              </a:rPr>
              <a:t>WHAT IS THE WEATHER LIKE?</a:t>
            </a:r>
            <a:endParaRPr lang="en-US" sz="3300" b="1" dirty="0">
              <a:solidFill>
                <a:schemeClr val="bg1"/>
              </a:solidFill>
              <a:latin typeface="Nunito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D636C5-9154-E9A5-39E5-50DFE31FD8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31815" y="4617791"/>
            <a:ext cx="614864" cy="525710"/>
          </a:xfrm>
          <a:prstGeom prst="rect">
            <a:avLst/>
          </a:prstGeom>
          <a:solidFill>
            <a:srgbClr val="D0B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B28F9-7C8F-FF42-8C67-DF1B3CB46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6132" y="-155324"/>
            <a:ext cx="9696264" cy="54541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4E7435-5B12-E88F-DCF4-BBB1D6E5A965}"/>
              </a:ext>
            </a:extLst>
          </p:cNvPr>
          <p:cNvGrpSpPr/>
          <p:nvPr/>
        </p:nvGrpSpPr>
        <p:grpSpPr>
          <a:xfrm>
            <a:off x="2433674" y="647361"/>
            <a:ext cx="4290965" cy="715578"/>
            <a:chOff x="3063522" y="-320031"/>
            <a:chExt cx="5721287" cy="9541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343DB8-D146-7AB3-FB8A-30AF958D24A8}"/>
                </a:ext>
              </a:extLst>
            </p:cNvPr>
            <p:cNvSpPr/>
            <p:nvPr/>
          </p:nvSpPr>
          <p:spPr>
            <a:xfrm>
              <a:off x="3063522" y="-320031"/>
              <a:ext cx="5702202" cy="923330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7200" b="1" dirty="0">
                  <a:ln w="76200">
                    <a:solidFill>
                      <a:srgbClr val="C64597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Nunito" panose="00000500000000000000" pitchFamily="2" charset="0"/>
                </a:rPr>
                <a:t>Mystery Weather</a:t>
              </a:r>
              <a:endParaRPr lang="en-US" sz="7200" b="1" dirty="0">
                <a:ln w="76200">
                  <a:solidFill>
                    <a:srgbClr val="C6459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7BE5072-A63C-2ECA-C5E0-9014C8249400}"/>
                </a:ext>
              </a:extLst>
            </p:cNvPr>
            <p:cNvSpPr/>
            <p:nvPr/>
          </p:nvSpPr>
          <p:spPr>
            <a:xfrm>
              <a:off x="3082607" y="-289258"/>
              <a:ext cx="5702202" cy="923330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7200" b="1" dirty="0">
                  <a:ln w="76200">
                    <a:noFill/>
                    <a:prstDash val="solid"/>
                  </a:ln>
                  <a:solidFill>
                    <a:schemeClr val="bg1"/>
                  </a:solidFill>
                  <a:latin typeface="Nunito" panose="00000500000000000000" pitchFamily="2" charset="0"/>
                </a:rPr>
                <a:t>Mystery Weather</a:t>
              </a:r>
              <a:endParaRPr lang="en-US" sz="7200" b="1" dirty="0">
                <a:ln w="76200">
                  <a:noFill/>
                  <a:prstDash val="solid"/>
                </a:ln>
                <a:solidFill>
                  <a:schemeClr val="bg1"/>
                </a:solidFill>
                <a:latin typeface="Nunito" panose="000005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6D49D-0328-AC4B-AEA9-010BAD215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8112"/>
            <a:ext cx="6858000" cy="4847275"/>
          </a:xfrm>
          <a:prstGeom prst="rect">
            <a:avLst/>
          </a:prstGeom>
        </p:spPr>
      </p:pic>
      <p:sp>
        <p:nvSpPr>
          <p:cNvPr id="8" name="Answer">
            <a:extLst>
              <a:ext uri="{FF2B5EF4-FFF2-40B4-BE49-F238E27FC236}">
                <a16:creationId xmlns:a16="http://schemas.microsoft.com/office/drawing/2014/main" id="{9C893265-F4F0-2044-9D15-A2E695E1D6B2}"/>
              </a:ext>
            </a:extLst>
          </p:cNvPr>
          <p:cNvSpPr txBox="1"/>
          <p:nvPr/>
        </p:nvSpPr>
        <p:spPr bwMode="auto">
          <a:xfrm>
            <a:off x="3549126" y="4397082"/>
            <a:ext cx="2045753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000" b="1" dirty="0">
                <a:ln w="12700">
                  <a:noFill/>
                </a:ln>
                <a:solidFill>
                  <a:schemeClr val="bg1"/>
                </a:solidFill>
                <a:latin typeface="Nunito" panose="00000500000000000000" pitchFamily="2" charset="0"/>
              </a:rPr>
              <a:t>It’s </a:t>
            </a:r>
            <a:r>
              <a:rPr lang="vi-VN" sz="3000" b="1" dirty="0">
                <a:ln w="12700">
                  <a:noFill/>
                </a:ln>
                <a:solidFill>
                  <a:schemeClr val="bg1"/>
                </a:solidFill>
                <a:highlight>
                  <a:srgbClr val="FFFF00"/>
                </a:highlight>
                <a:latin typeface="Nunito" panose="00000500000000000000" pitchFamily="2" charset="0"/>
              </a:rPr>
              <a:t>snowy</a:t>
            </a:r>
            <a:endParaRPr lang="en-GB" sz="3000" b="1" dirty="0">
              <a:ln w="12700">
                <a:noFill/>
              </a:ln>
              <a:solidFill>
                <a:schemeClr val="bg1"/>
              </a:solidFill>
              <a:highlight>
                <a:srgbClr val="FFFF00"/>
              </a:highlight>
              <a:latin typeface="Nunito" panose="00000500000000000000" pitchFamily="2" charset="0"/>
            </a:endParaRPr>
          </a:p>
        </p:txBody>
      </p:sp>
      <p:pic>
        <p:nvPicPr>
          <p:cNvPr id="10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809" y="-2381250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112" y="4223958"/>
            <a:ext cx="3773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vi-VN" altLang="en-US" sz="2400" b="1" dirty="0">
                <a:solidFill>
                  <a:schemeClr val="bg1"/>
                </a:solidFill>
                <a:latin typeface="Nunito" panose="000005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What’s the weather like?</a:t>
            </a:r>
            <a:endParaRPr lang="en-GB" altLang="en-US" sz="2400" b="1" dirty="0">
              <a:solidFill>
                <a:schemeClr val="bg1"/>
              </a:solidFill>
              <a:latin typeface="Nunito" panose="00000500000000000000" pitchFamily="2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28 -0.04768 C 0.14028 0.11112 0.08751 0.24121 0.02344 0.24121 C -0.05157 0.24121 -0.079 0.09723 -0.09011 0.00973 L -0.10191 -0.10555 C -0.11389 -0.19236 -0.14254 -0.33449 -0.22778 -0.33449 C -0.28212 -0.33449 -0.34341 -0.20694 -0.34341 -0.04768 C -0.34341 0.11112 -0.28212 0.24121 -0.22778 0.24121 C -0.14254 0.24121 -0.11389 0.09723 -0.10191 0.00973 L -0.09011 -0.10555 C -0.079 -0.19236 -0.05157 -0.33449 0.02344 -0.33449 C 0.08751 -0.33449 0.14028 -0.20694 0.14028 -0.04768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8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6D49D-0328-AC4B-AEA9-010BAD215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6270"/>
            <a:ext cx="6858000" cy="4950959"/>
          </a:xfrm>
          <a:prstGeom prst="rect">
            <a:avLst/>
          </a:prstGeom>
        </p:spPr>
      </p:pic>
      <p:sp>
        <p:nvSpPr>
          <p:cNvPr id="8" name="Answer">
            <a:extLst>
              <a:ext uri="{FF2B5EF4-FFF2-40B4-BE49-F238E27FC236}">
                <a16:creationId xmlns:a16="http://schemas.microsoft.com/office/drawing/2014/main" id="{9C893265-F4F0-2044-9D15-A2E695E1D6B2}"/>
              </a:ext>
            </a:extLst>
          </p:cNvPr>
          <p:cNvSpPr txBox="1"/>
          <p:nvPr/>
        </p:nvSpPr>
        <p:spPr bwMode="auto">
          <a:xfrm>
            <a:off x="3453748" y="4397082"/>
            <a:ext cx="2236511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000" b="1" dirty="0">
                <a:ln w="12700">
                  <a:noFill/>
                </a:ln>
                <a:solidFill>
                  <a:schemeClr val="bg1"/>
                </a:solidFill>
                <a:latin typeface="Nunito" panose="00000500000000000000" pitchFamily="2" charset="0"/>
              </a:rPr>
              <a:t>It’s stormy.</a:t>
            </a:r>
            <a:endParaRPr lang="en-GB" sz="3000" b="1" dirty="0">
              <a:ln w="12700">
                <a:noFill/>
              </a:ln>
              <a:solidFill>
                <a:schemeClr val="bg1"/>
              </a:solidFill>
              <a:latin typeface="Nunito" panose="00000500000000000000" pitchFamily="2" charset="0"/>
            </a:endParaRPr>
          </a:p>
        </p:txBody>
      </p:sp>
      <p:pic>
        <p:nvPicPr>
          <p:cNvPr id="10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429" y="-2533650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105" y="4223958"/>
            <a:ext cx="3773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vi-VN" altLang="en-US" sz="2400" b="1" dirty="0">
                <a:solidFill>
                  <a:schemeClr val="bg1"/>
                </a:solidFill>
                <a:latin typeface="Nunito" panose="000005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What’s the weather like?</a:t>
            </a:r>
            <a:endParaRPr lang="en-GB" altLang="en-US" sz="2400" b="1" dirty="0">
              <a:solidFill>
                <a:schemeClr val="bg1"/>
              </a:solidFill>
              <a:latin typeface="Nunito" panose="00000500000000000000" pitchFamily="2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 -0.04467 C 0.154 0.1176 0.09827 0.2507 0.03073 0.2507 C -0.0481 0.2507 -0.07691 0.10348 -0.08872 0.01412 L -0.10105 -0.1037 C -0.11372 -0.19236 -0.14375 -0.3375 -0.23351 -0.3375 C -0.2908 -0.3375 -0.35521 -0.2074 -0.35521 -0.04467 C -0.35521 0.1176 -0.2908 0.2507 -0.23351 0.2507 C -0.14375 0.2507 -0.11372 0.10348 -0.10105 0.01412 L -0.08872 -0.1037 C -0.07691 -0.19236 -0.0481 -0.3375 0.03073 -0.3375 C 0.09827 -0.3375 0.154 -0.2074 0.154 -0.04467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6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6D49D-0328-AC4B-AEA9-010BAD215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7828"/>
            <a:ext cx="6858000" cy="4747844"/>
          </a:xfrm>
          <a:prstGeom prst="rect">
            <a:avLst/>
          </a:prstGeom>
        </p:spPr>
      </p:pic>
      <p:sp>
        <p:nvSpPr>
          <p:cNvPr id="8" name="Answer">
            <a:extLst>
              <a:ext uri="{FF2B5EF4-FFF2-40B4-BE49-F238E27FC236}">
                <a16:creationId xmlns:a16="http://schemas.microsoft.com/office/drawing/2014/main" id="{9C893265-F4F0-2044-9D15-A2E695E1D6B2}"/>
              </a:ext>
            </a:extLst>
          </p:cNvPr>
          <p:cNvSpPr txBox="1"/>
          <p:nvPr/>
        </p:nvSpPr>
        <p:spPr bwMode="auto">
          <a:xfrm>
            <a:off x="3473788" y="4397082"/>
            <a:ext cx="2196435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000" b="1" dirty="0">
                <a:ln w="12700">
                  <a:noFill/>
                </a:ln>
                <a:solidFill>
                  <a:schemeClr val="bg1"/>
                </a:solidFill>
                <a:latin typeface="Nunito" panose="00000500000000000000" pitchFamily="2" charset="0"/>
              </a:rPr>
              <a:t>It’s cloudy.</a:t>
            </a:r>
            <a:endParaRPr lang="en-GB" sz="3000" b="1" dirty="0">
              <a:ln w="12700">
                <a:noFill/>
              </a:ln>
              <a:solidFill>
                <a:schemeClr val="bg1"/>
              </a:solidFill>
              <a:latin typeface="Nunito" panose="00000500000000000000" pitchFamily="2" charset="0"/>
            </a:endParaRPr>
          </a:p>
        </p:txBody>
      </p:sp>
      <p:pic>
        <p:nvPicPr>
          <p:cNvPr id="10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1847850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105" y="4223958"/>
            <a:ext cx="3773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vi-VN" altLang="en-US" sz="2400" b="1" dirty="0">
                <a:solidFill>
                  <a:schemeClr val="bg1"/>
                </a:solidFill>
                <a:latin typeface="Nunito" panose="000005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What’s the weather like?</a:t>
            </a:r>
            <a:endParaRPr lang="en-GB" altLang="en-US" sz="2400" b="1" dirty="0">
              <a:solidFill>
                <a:schemeClr val="bg1"/>
              </a:solidFill>
              <a:latin typeface="Nunito" panose="00000500000000000000" pitchFamily="2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3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03 -0.04768 C 0.23803 0.11112 0.16476 0.24121 0.07605 0.24121 C -0.02778 0.24121 -0.0658 0.09723 -0.08125 0.00973 L -0.09739 -0.10555 C -0.11407 -0.19236 -0.15382 -0.33449 -0.27188 -0.33449 C -0.34705 -0.33449 -0.43178 -0.20694 -0.43178 -0.04768 C -0.43178 0.11112 -0.34705 0.24121 -0.27188 0.24121 C -0.15382 0.24121 -0.11407 0.09723 -0.09739 0.00973 L -0.08125 -0.10555 C -0.0658 -0.19236 -0.02778 -0.33449 0.07605 -0.33449 C 0.16476 -0.33449 0.23803 -0.20694 0.23803 -0.04768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9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6D49D-0328-AC4B-AEA9-010BAD215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24591"/>
            <a:ext cx="6858000" cy="4494318"/>
          </a:xfrm>
          <a:prstGeom prst="rect">
            <a:avLst/>
          </a:prstGeom>
        </p:spPr>
      </p:pic>
      <p:sp>
        <p:nvSpPr>
          <p:cNvPr id="8" name="Answer">
            <a:extLst>
              <a:ext uri="{FF2B5EF4-FFF2-40B4-BE49-F238E27FC236}">
                <a16:creationId xmlns:a16="http://schemas.microsoft.com/office/drawing/2014/main" id="{9C893265-F4F0-2044-9D15-A2E695E1D6B2}"/>
              </a:ext>
            </a:extLst>
          </p:cNvPr>
          <p:cNvSpPr txBox="1"/>
          <p:nvPr/>
        </p:nvSpPr>
        <p:spPr bwMode="auto">
          <a:xfrm>
            <a:off x="3548329" y="4397082"/>
            <a:ext cx="2047355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000" b="1" dirty="0">
                <a:ln w="12700">
                  <a:noFill/>
                </a:ln>
                <a:solidFill>
                  <a:schemeClr val="bg1"/>
                </a:solidFill>
                <a:latin typeface="Nunito" panose="00000500000000000000" pitchFamily="2" charset="0"/>
              </a:rPr>
              <a:t>It’s windy.</a:t>
            </a:r>
            <a:endParaRPr lang="en-GB" sz="3000" b="1" dirty="0">
              <a:ln w="12700">
                <a:noFill/>
              </a:ln>
              <a:solidFill>
                <a:schemeClr val="bg1"/>
              </a:solidFill>
              <a:latin typeface="Nunito" panose="00000500000000000000" pitchFamily="2" charset="0"/>
            </a:endParaRPr>
          </a:p>
        </p:txBody>
      </p:sp>
      <p:pic>
        <p:nvPicPr>
          <p:cNvPr id="10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2125861"/>
            <a:ext cx="13287375" cy="9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105" y="4223958"/>
            <a:ext cx="3773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vi-VN" altLang="en-US" sz="2400" b="1" dirty="0">
                <a:solidFill>
                  <a:schemeClr val="bg1"/>
                </a:solidFill>
                <a:latin typeface="Nunito" panose="000005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What’s the weather like?</a:t>
            </a:r>
            <a:endParaRPr lang="en-GB" altLang="en-US" sz="2400" b="1" dirty="0">
              <a:solidFill>
                <a:schemeClr val="bg1"/>
              </a:solidFill>
              <a:latin typeface="Nunito" panose="00000500000000000000" pitchFamily="2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90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28 -0.05416 C 0.14028 0.10811 0.08751 0.24121 0.02344 0.24121 C -0.05157 0.24121 -0.079 0.09399 -0.09011 0.0044 L -0.10191 -0.11319 C -0.11389 -0.20185 -0.14254 -0.34699 -0.22778 -0.34699 C -0.28212 -0.34699 -0.34341 -0.21689 -0.34341 -0.05416 C -0.34341 0.10811 -0.28212 0.24121 -0.22778 0.24121 C -0.14254 0.24121 -0.11389 0.09399 -0.10191 0.0044 L -0.09011 -0.11319 C -0.079 -0.20185 -0.05157 -0.34699 0.02344 -0.34699 C 0.08751 -0.34699 0.14028 -0.21689 0.14028 -0.054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68" y="2988490"/>
            <a:ext cx="1734832" cy="184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5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6878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62988"/>
            <a:ext cx="8991401" cy="1194066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644833" y="2845047"/>
              <a:ext cx="1997476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en-US" sz="2800" kern="0" spc="300" dirty="0">
                  <a:solidFill>
                    <a:srgbClr val="E20000"/>
                  </a:solidFill>
                  <a:latin typeface="Changa One"/>
                  <a:cs typeface="Arial"/>
                  <a:sym typeface="Changa One"/>
                </a:rPr>
                <a:t>Structure </a:t>
              </a:r>
              <a:endParaRPr lang="x-none" sz="2800" kern="0" spc="300" dirty="0">
                <a:solidFill>
                  <a:srgbClr val="E20000"/>
                </a:solidFill>
                <a:latin typeface="Changa One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2333" y="676535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1" y="1465660"/>
            <a:ext cx="3424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1 – PERIOD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61" y="1907516"/>
            <a:ext cx="407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0" y="2569209"/>
            <a:ext cx="8991401" cy="1773167"/>
            <a:chOff x="305707" y="2665742"/>
            <a:chExt cx="8635241" cy="1773167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93109" y="2665742"/>
              <a:ext cx="2425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x-none" sz="2800" kern="0" spc="300" dirty="0">
                  <a:solidFill>
                    <a:srgbClr val="E20000"/>
                  </a:solidFill>
                  <a:latin typeface="Changa One"/>
                  <a:cs typeface="Arial"/>
                  <a:sym typeface="Changa One"/>
                </a:rPr>
                <a:t>Vocabulary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1" y="2699270"/>
              <a:ext cx="1331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cloudy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3949827" y="2687032"/>
              <a:ext cx="1491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windy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380903" y="2702192"/>
              <a:ext cx="1437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stormy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6983941" y="2732798"/>
              <a:ext cx="1539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snowy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77018" y="3977244"/>
              <a:ext cx="3823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4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It’s cloudy.</a:t>
              </a:r>
              <a:endParaRPr lang="x-none" sz="24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37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396" y="106724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9" name="文本框 64533"/>
          <p:cNvSpPr txBox="1"/>
          <p:nvPr/>
        </p:nvSpPr>
        <p:spPr>
          <a:xfrm>
            <a:off x="2193943" y="2563586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  <a:buClr>
                <a:srgbClr val="000000"/>
              </a:buClr>
              <a:buFont typeface="Arial"/>
              <a:buNone/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868853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7" y="317584"/>
            <a:ext cx="7086600" cy="468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2103216" y="3409949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B050"/>
                </a:solidFill>
                <a:cs typeface="Arial"/>
                <a:sym typeface="Arial"/>
              </a:rPr>
              <a:t>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3505200" y="3638550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B050"/>
                </a:solidFill>
                <a:cs typeface="Arial"/>
                <a:sym typeface="Arial"/>
              </a:rPr>
              <a:t>✓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384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1: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65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0998" y="71660"/>
            <a:ext cx="7555202" cy="642451"/>
            <a:chOff x="140998" y="71660"/>
            <a:chExt cx="7555202" cy="642451"/>
          </a:xfrm>
        </p:grpSpPr>
        <p:sp>
          <p:nvSpPr>
            <p:cNvPr id="8" name="Flowchart: Terminator 7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4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754" y="218699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577" y="194190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064" y="204606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692677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1. Listen and point. Repeat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766">
                        <a14:backgroundMark x1="936" y1="95058" x2="936" y2="95058"/>
                        <a14:backgroundMark x1="546" y1="90407" x2="546" y2="9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" t="3204" b="3627"/>
          <a:stretch/>
        </p:blipFill>
        <p:spPr>
          <a:xfrm>
            <a:off x="72736" y="1423556"/>
            <a:ext cx="9071264" cy="2286000"/>
          </a:xfrm>
          <a:prstGeom prst="rect">
            <a:avLst/>
          </a:prstGeom>
        </p:spPr>
      </p:pic>
      <p:pic>
        <p:nvPicPr>
          <p:cNvPr id="10" name="track 5.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1652" y="808142"/>
            <a:ext cx="609600" cy="609600"/>
          </a:xfrm>
          <a:prstGeom prst="rect">
            <a:avLst/>
          </a:prstGeom>
        </p:spPr>
      </p:pic>
      <p:pic>
        <p:nvPicPr>
          <p:cNvPr id="1028" name="Picture 4" descr="Vẽ loa phim hoạt hình, để trau dồi, thông báo, nghệ thuật png | PNGEg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" b="100000" l="444" r="88000">
                        <a14:foregroundMark x1="19889" y1="63298" x2="21444" y2="69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" r="20366"/>
          <a:stretch/>
        </p:blipFill>
        <p:spPr bwMode="auto">
          <a:xfrm>
            <a:off x="3810000" y="3686639"/>
            <a:ext cx="1383254" cy="14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rack 5.1.wav">
            <a:hlinkClick r:id="" action="ppaction://media"/>
            <a:extLst>
              <a:ext uri="{FF2B5EF4-FFF2-40B4-BE49-F238E27FC236}">
                <a16:creationId xmlns:a16="http://schemas.microsoft.com/office/drawing/2014/main" id="{452870BF-F5BF-4C82-8B70-4C012C968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7590" y="1945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857500" y="3572240"/>
            <a:ext cx="3543300" cy="925804"/>
            <a:chOff x="3838136" y="5535727"/>
            <a:chExt cx="7469836" cy="1234405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4500" dirty="0">
                <a:solidFill>
                  <a:srgbClr val="FF0066"/>
                </a:solidFill>
                <a:latin typeface="SVN-Fiolex Girls" panose="020B06060402000202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469836" cy="105560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vi-VN" sz="4050" b="1" dirty="0">
                  <a:solidFill>
                    <a:srgbClr val="FF0000"/>
                  </a:solidFill>
                  <a:latin typeface="+mj-lt"/>
                </a:rPr>
                <a:t>   SNOWY</a:t>
              </a:r>
              <a:r>
                <a:rPr lang="en-US" sz="3600" dirty="0"/>
                <a:t>❄️</a:t>
              </a:r>
              <a:r>
                <a:rPr lang="vi-VN" sz="405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815855" y="1265788"/>
            <a:ext cx="6279021" cy="1896597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599" y="1305602"/>
            <a:ext cx="59612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falls from the sky.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make a snowman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916E9908-CD9D-42B2-8792-F7E955FE98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1889" y="3187257"/>
            <a:ext cx="2050486" cy="15504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4F7907-06C7-4DFC-B20F-AB5126DBE869}"/>
              </a:ext>
            </a:extLst>
          </p:cNvPr>
          <p:cNvSpPr/>
          <p:nvPr/>
        </p:nvSpPr>
        <p:spPr>
          <a:xfrm>
            <a:off x="858522" y="429447"/>
            <a:ext cx="7600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🌦️🕵️‍♂️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WEATHER DETECTIVE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hiết kế chưa có tên (12)">
            <a:hlinkClick r:id="" action="ppaction://media"/>
            <a:extLst>
              <a:ext uri="{FF2B5EF4-FFF2-40B4-BE49-F238E27FC236}">
                <a16:creationId xmlns:a16="http://schemas.microsoft.com/office/drawing/2014/main" id="{E54F2C48-7937-49E6-853A-1333AA229C4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57400" y="2419350"/>
            <a:ext cx="1611096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857500" y="3499594"/>
            <a:ext cx="3429000" cy="925804"/>
            <a:chOff x="3838136" y="5535727"/>
            <a:chExt cx="7228874" cy="1234405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4500" dirty="0">
                <a:solidFill>
                  <a:srgbClr val="FF0066"/>
                </a:solidFill>
                <a:latin typeface="SVN-Fiolex Girls" panose="020B06060402000202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5560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vi-VN" sz="4050" b="1" dirty="0">
                  <a:solidFill>
                    <a:srgbClr val="FF0000"/>
                  </a:solidFill>
                  <a:latin typeface="+mj-lt"/>
                </a:rPr>
                <a:t>   WINDY </a:t>
              </a:r>
              <a:r>
                <a:rPr lang="en-US" sz="3600" dirty="0"/>
                <a:t>🌬</a:t>
              </a:r>
              <a:r>
                <a:rPr lang="vi-VN" sz="405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77962" y="1120140"/>
            <a:ext cx="5961277" cy="1896597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29" y="1145626"/>
            <a:ext cx="5823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blowing.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feel it.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moves the trees.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916E9908-CD9D-42B2-8792-F7E955FE98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1889" y="3187257"/>
            <a:ext cx="2050486" cy="15504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333F4D-2A6D-4406-B297-BE1A6C5359B7}"/>
              </a:ext>
            </a:extLst>
          </p:cNvPr>
          <p:cNvSpPr/>
          <p:nvPr/>
        </p:nvSpPr>
        <p:spPr>
          <a:xfrm>
            <a:off x="858522" y="429447"/>
            <a:ext cx="7600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🌦️🕵️‍♂️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WEATHER DETECTIVE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iết kế chưa có tên (13)">
            <a:hlinkClick r:id="" action="ppaction://media"/>
            <a:extLst>
              <a:ext uri="{FF2B5EF4-FFF2-40B4-BE49-F238E27FC236}">
                <a16:creationId xmlns:a16="http://schemas.microsoft.com/office/drawing/2014/main" id="{0C4AD5FE-6D34-409D-82BE-8B4E2BCF1E0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-2743200" y="2282382"/>
            <a:ext cx="205048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628900" y="3499594"/>
            <a:ext cx="3886200" cy="925804"/>
            <a:chOff x="3838136" y="5535727"/>
            <a:chExt cx="7228874" cy="1234405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4500" dirty="0">
                <a:solidFill>
                  <a:srgbClr val="FF0066"/>
                </a:solidFill>
                <a:latin typeface="SVN-Fiolex Girls" panose="020B06060402000202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5560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vi-VN" sz="4050" b="1" dirty="0">
                  <a:solidFill>
                    <a:srgbClr val="FF0000"/>
                  </a:solidFill>
                  <a:latin typeface="+mj-lt"/>
                </a:rPr>
                <a:t>   STORMY </a:t>
              </a:r>
              <a:r>
                <a:rPr lang="en-US" sz="3600" dirty="0"/>
                <a:t>🌩</a:t>
              </a:r>
              <a:r>
                <a:rPr lang="vi-VN" sz="405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050646" y="1139166"/>
            <a:ext cx="7239001" cy="1896597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679" y="1201016"/>
            <a:ext cx="723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loud.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685800">
              <a:buFont typeface="+mj-lt"/>
              <a:buAutoNum type="arabicPeriod"/>
              <a:defRPr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scary.</a:t>
            </a:r>
          </a:p>
          <a:p>
            <a:pPr marL="514350" indent="-514350" defTabSz="685800">
              <a:buFont typeface="+mj-lt"/>
              <a:buAutoNum type="arabicPeriod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There’s lightning and thunder.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916E9908-CD9D-42B2-8792-F7E955FE98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1889" y="3187257"/>
            <a:ext cx="2050486" cy="15504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AC8B43-2F5E-4161-823F-B8DD91706E74}"/>
              </a:ext>
            </a:extLst>
          </p:cNvPr>
          <p:cNvSpPr/>
          <p:nvPr/>
        </p:nvSpPr>
        <p:spPr>
          <a:xfrm>
            <a:off x="858522" y="429447"/>
            <a:ext cx="7600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🌦️🕵️‍♂️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WEATHER DETECTIVE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iết kế chưa có tên (14)">
            <a:hlinkClick r:id="" action="ppaction://media"/>
            <a:extLst>
              <a:ext uri="{FF2B5EF4-FFF2-40B4-BE49-F238E27FC236}">
                <a16:creationId xmlns:a16="http://schemas.microsoft.com/office/drawing/2014/main" id="{DCEF8622-F7FB-45FD-BC3A-6B758D4BE33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-3626414" y="2353797"/>
            <a:ext cx="30226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307&quot;/&gt;&lt;/object&gt;&lt;object type=&quot;3&quot; unique_id=&quot;10006&quot;&gt;&lt;property id=&quot;20148&quot; value=&quot;5&quot;/&gt;&lt;property id=&quot;20300&quot; value=&quot;Slide 4&quot;/&gt;&lt;property id=&quot;20307&quot; value=&quot;289&quot;/&gt;&lt;/object&gt;&lt;object type=&quot;3&quot; unique_id=&quot;10007&quot;&gt;&lt;property id=&quot;20148&quot; value=&quot;5&quot;/&gt;&lt;property id=&quot;20300&quot; value=&quot;Slide 5&quot;/&gt;&lt;property id=&quot;20307&quot; value=&quot;293&quot;/&gt;&lt;/object&gt;&lt;object type=&quot;3&quot; unique_id=&quot;10008&quot;&gt;&lt;property id=&quot;20148&quot; value=&quot;5&quot;/&gt;&lt;property id=&quot;20300&quot; value=&quot;Slide 6&quot;/&gt;&lt;property id=&quot;20307&quot; value=&quot;292&quot;/&gt;&lt;/object&gt;&lt;object type=&quot;3&quot; unique_id=&quot;10009&quot;&gt;&lt;property id=&quot;20148&quot; value=&quot;5&quot;/&gt;&lt;property id=&quot;20300&quot; value=&quot;Slide 7&quot;/&gt;&lt;property id=&quot;20307&quot; value=&quot;291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 - &amp;quot;2&amp;quot;&quot;/&gt;&lt;property id=&quot;20307&quot; value=&quot;306&quot;/&gt;&lt;/object&gt;&lt;object type=&quot;3&quot; unique_id=&quot;10012&quot;&gt;&lt;property id=&quot;20148&quot; value=&quot;5&quot;/&gt;&lt;property id=&quot;20300&quot; value=&quot;Slide 10&quot;/&gt;&lt;property id=&quot;20307&quot; value=&quot;308&quot;/&gt;&lt;/object&gt;&lt;object type=&quot;3&quot; unique_id=&quot;10013&quot;&gt;&lt;property id=&quot;20148&quot; value=&quot;5&quot;/&gt;&lt;property id=&quot;20300&quot; value=&quot;Slide 11&quot;/&gt;&lt;property id=&quot;20307&quot; value=&quot;294&quot;/&gt;&lt;/object&gt;&lt;object type=&quot;3&quot; unique_id=&quot;10014&quot;&gt;&lt;property id=&quot;20148&quot; value=&quot;5&quot;/&gt;&lt;property id=&quot;20300&quot; value=&quot;Slide 12&quot;/&gt;&lt;property id=&quot;20307&quot; value=&quot;296&quot;/&gt;&lt;/object&gt;&lt;object type=&quot;3&quot; unique_id=&quot;10015&quot;&gt;&lt;property id=&quot;20148&quot; value=&quot;5&quot;/&gt;&lt;property id=&quot;20300&quot; value=&quot;Slide 13&quot;/&gt;&lt;property id=&quot;20307&quot; value=&quot;297&quot;/&gt;&lt;/object&gt;&lt;object type=&quot;3&quot; unique_id=&quot;10016&quot;&gt;&lt;property id=&quot;20148&quot; value=&quot;5&quot;/&gt;&lt;property id=&quot;20300&quot; value=&quot;Slide 14 - &amp;quot;3&amp;quot;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298&quot;/&gt;&lt;/object&gt;&lt;object type=&quot;3&quot; unique_id=&quot;10018&quot;&gt;&lt;property id=&quot;20148&quot; value=&quot;5&quot;/&gt;&lt;property id=&quot;20300&quot; value=&quot;Slide 16&quot;/&gt;&lt;property id=&quot;20307&quot; value=&quot;299&quot;/&gt;&lt;/object&gt;&lt;object type=&quot;3&quot; unique_id=&quot;10019&quot;&gt;&lt;property id=&quot;20148&quot; value=&quot;5&quot;/&gt;&lt;property id=&quot;20300&quot; value=&quot;Slide 17&quot;/&gt;&lt;property id=&quot;20307&quot; value=&quot;309&quot;/&gt;&lt;/object&gt;&lt;object type=&quot;3&quot; unique_id=&quot;10020&quot;&gt;&lt;property id=&quot;20148&quot; value=&quot;5&quot;/&gt;&lt;property id=&quot;20300&quot; value=&quot;Slide 18&quot;/&gt;&lt;property id=&quot;20307&quot; value=&quot;300&quot;/&gt;&lt;/object&gt;&lt;object type=&quot;3&quot; unique_id=&quot;10021&quot;&gt;&lt;property id=&quot;20148&quot; value=&quot;5&quot;/&gt;&lt;property id=&quot;20300&quot; value=&quot;Slide 19 - &amp;quot;4&amp;quot;&quot;/&gt;&lt;property id=&quot;20307&quot; value=&quot;304&quot;/&gt;&lt;/object&gt;&lt;object type=&quot;3&quot; unique_id=&quot;10022&quot;&gt;&lt;property id=&quot;20148&quot; value=&quot;5&quot;/&gt;&lt;property id=&quot;20300&quot; value=&quot;Slide 20&quot;/&gt;&lt;property id=&quot;20307&quot; value=&quot;301&quot;/&gt;&lt;/object&gt;&lt;object type=&quot;3&quot; unique_id=&quot;10023&quot;&gt;&lt;property id=&quot;20148&quot; value=&quot;5&quot;/&gt;&lt;property id=&quot;20300&quot; value=&quot;Slide 21 - &amp;quot;5&amp;quot;&quot;/&gt;&lt;property id=&quot;20307&quot; value=&quot;284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286&quot;/&gt;&lt;/object&gt;&lt;object type=&quot;3&quot; unique_id=&quot;10026&quot;&gt;&lt;property id=&quot;20148&quot; value=&quot;5&quot;/&gt;&lt;property id=&quot;20300&quot; value=&quot;Slide 24&quot;/&gt;&lt;property id=&quot;20307&quot; value=&quot;288&quot;/&gt;&lt;/object&gt;&lt;object type=&quot;3&quot; unique_id=&quot;11697&quot;&gt;&lt;property id=&quot;20148&quot; value=&quot;5&quot;/&gt;&lt;property id=&quot;20300&quot; value=&quot;Slide 1&quot;/&gt;&lt;property id=&quot;20307&quot; value=&quot;310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1934</TotalTime>
  <Words>791</Words>
  <Application>Microsoft Office PowerPoint</Application>
  <PresentationFormat>On-screen Show (16:9)</PresentationFormat>
  <Paragraphs>129</Paragraphs>
  <Slides>28</Slides>
  <Notes>13</Notes>
  <HiddenSlides>0</HiddenSlides>
  <MMClips>19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黑体</vt:lpstr>
      <vt:lpstr>宋体</vt:lpstr>
      <vt:lpstr>Arial</vt:lpstr>
      <vt:lpstr>Barrio</vt:lpstr>
      <vt:lpstr>Calibri</vt:lpstr>
      <vt:lpstr>Calibri Light</vt:lpstr>
      <vt:lpstr>Catamaran</vt:lpstr>
      <vt:lpstr>Comic Sans MS</vt:lpstr>
      <vt:lpstr>Changa One</vt:lpstr>
      <vt:lpstr>Montserrat</vt:lpstr>
      <vt:lpstr>Nunito</vt:lpstr>
      <vt:lpstr>Roboto</vt:lpstr>
      <vt:lpstr>Russo One</vt:lpstr>
      <vt:lpstr>Sassoon Infant Rg</vt:lpstr>
      <vt:lpstr>SVN-Fiolex Girls</vt:lpstr>
      <vt:lpstr>Times New Roman</vt:lpstr>
      <vt:lpstr>It's Springtime! MK Plan by Slidesgo</vt:lpstr>
      <vt:lpstr>1_Office Theme</vt:lpstr>
      <vt:lpstr>PowerPoint Presentation</vt:lpstr>
      <vt:lpstr>1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151</cp:revision>
  <dcterms:created xsi:type="dcterms:W3CDTF">2023-02-01T12:43:36Z</dcterms:created>
  <dcterms:modified xsi:type="dcterms:W3CDTF">2025-11-17T07:26:27Z</dcterms:modified>
</cp:coreProperties>
</file>