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3" r:id="rId2"/>
    <p:sldId id="594" r:id="rId3"/>
    <p:sldId id="595" r:id="rId4"/>
    <p:sldId id="596" r:id="rId5"/>
    <p:sldId id="597" r:id="rId6"/>
    <p:sldId id="257" r:id="rId7"/>
    <p:sldId id="598" r:id="rId8"/>
    <p:sldId id="604" r:id="rId9"/>
    <p:sldId id="277" r:id="rId10"/>
    <p:sldId id="278" r:id="rId11"/>
    <p:sldId id="600" r:id="rId12"/>
    <p:sldId id="260" r:id="rId13"/>
    <p:sldId id="605" r:id="rId14"/>
    <p:sldId id="606" r:id="rId15"/>
    <p:sldId id="60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32390-039F-45E5-B847-8CE1642DB52F}"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B1753-CEBF-4D37-8FD6-AA358B7DFDF0}" type="slidenum">
              <a:rPr lang="en-US" smtClean="0"/>
              <a:t>‹#›</a:t>
            </a:fld>
            <a:endParaRPr lang="en-US"/>
          </a:p>
        </p:txBody>
      </p:sp>
    </p:spTree>
    <p:extLst>
      <p:ext uri="{BB962C8B-B14F-4D97-AF65-F5344CB8AC3E}">
        <p14:creationId xmlns:p14="http://schemas.microsoft.com/office/powerpoint/2010/main" val="404663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8753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91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290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504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52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4E1B9-AE83-26E5-8683-98A81A9CF5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665DAF-2159-3778-35E0-0BF601B54F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25DE0A-8B32-0786-3B8C-30AAC1D658F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8477A7C-4D1A-E5A4-DB8C-F53476A18D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4630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038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991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346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3804948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75196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6840925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279221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31158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380561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51052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8917921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127213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489645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989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9731656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541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9783995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0604269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0038987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707775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77098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564132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4767850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1389788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579046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402797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20809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711476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E567E789-7957-0F3C-E578-E420041B204F}"/>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60330" y="144158"/>
            <a:ext cx="1624207" cy="1624207"/>
          </a:xfrm>
          <a:prstGeom prst="rect">
            <a:avLst/>
          </a:prstGeom>
        </p:spPr>
      </p:pic>
    </p:spTree>
    <p:extLst>
      <p:ext uri="{BB962C8B-B14F-4D97-AF65-F5344CB8AC3E}">
        <p14:creationId xmlns:p14="http://schemas.microsoft.com/office/powerpoint/2010/main" val="4031109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emf"/><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37.png"/><Relationship Id="rId4" Type="http://schemas.openxmlformats.org/officeDocument/2006/relationships/image" Target="../media/image4.emf"/><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2.wav"/><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4.gif"/><Relationship Id="rId5" Type="http://schemas.openxmlformats.org/officeDocument/2006/relationships/image" Target="../media/image3.em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46.png"/><Relationship Id="rId4" Type="http://schemas.openxmlformats.org/officeDocument/2006/relationships/image" Target="../media/image4.emf"/><Relationship Id="rId9"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5.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7.emf"/><Relationship Id="rId10" Type="http://schemas.openxmlformats.org/officeDocument/2006/relationships/image" Target="../media/image21.png"/><Relationship Id="rId4" Type="http://schemas.openxmlformats.org/officeDocument/2006/relationships/image" Target="../media/image16.emf"/><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emf"/><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2" name="Picture 1">
            <a:extLst>
              <a:ext uri="{FF2B5EF4-FFF2-40B4-BE49-F238E27FC236}">
                <a16:creationId xmlns:a16="http://schemas.microsoft.com/office/drawing/2014/main" id="{1DAEBB1B-FC70-42E2-BF98-C99825CEEB02}"/>
              </a:ext>
            </a:extLst>
          </p:cNvPr>
          <p:cNvPicPr>
            <a:picLocks noChangeAspect="1"/>
          </p:cNvPicPr>
          <p:nvPr/>
        </p:nvPicPr>
        <p:blipFill>
          <a:blip r:embed="rId10"/>
          <a:stretch>
            <a:fillRect/>
          </a:stretch>
        </p:blipFill>
        <p:spPr>
          <a:xfrm>
            <a:off x="2146775" y="3107414"/>
            <a:ext cx="4535817" cy="1646063"/>
          </a:xfrm>
          <a:prstGeom prst="rect">
            <a:avLst/>
          </a:prstGeom>
        </p:spPr>
      </p:pic>
    </p:spTree>
    <p:extLst>
      <p:ext uri="{BB962C8B-B14F-4D97-AF65-F5344CB8AC3E}">
        <p14:creationId xmlns:p14="http://schemas.microsoft.com/office/powerpoint/2010/main" val="359394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264309" y="3785419"/>
            <a:ext cx="1843955" cy="2726670"/>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59" y="3608440"/>
            <a:ext cx="1525545" cy="2945532"/>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1121" y="1279686"/>
            <a:ext cx="5703239" cy="2347984"/>
          </a:xfrm>
          <a:prstGeom prst="rect">
            <a:avLst/>
          </a:prstGeom>
        </p:spPr>
      </p:pic>
    </p:spTree>
    <p:extLst>
      <p:ext uri="{BB962C8B-B14F-4D97-AF65-F5344CB8AC3E}">
        <p14:creationId xmlns:p14="http://schemas.microsoft.com/office/powerpoint/2010/main" val="1363146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20" name="图片 3"/>
          <p:cNvPicPr>
            <a:picLocks noChangeAspect="1"/>
          </p:cNvPicPr>
          <p:nvPr/>
        </p:nvPicPr>
        <p:blipFill>
          <a:blip r:embed="rId3"/>
          <a:stretch>
            <a:fillRect/>
          </a:stretch>
        </p:blipFill>
        <p:spPr>
          <a:xfrm>
            <a:off x="11493909" y="-172768"/>
            <a:ext cx="884937" cy="876860"/>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 name="TextBox 1">
            <a:extLst>
              <a:ext uri="{FF2B5EF4-FFF2-40B4-BE49-F238E27FC236}">
                <a16:creationId xmlns:a16="http://schemas.microsoft.com/office/drawing/2014/main" id="{44CDC775-C7E5-4A7C-AB77-D68ECCD383C5}"/>
              </a:ext>
            </a:extLst>
          </p:cNvPr>
          <p:cNvSpPr txBox="1"/>
          <p:nvPr/>
        </p:nvSpPr>
        <p:spPr>
          <a:xfrm>
            <a:off x="353961" y="501445"/>
            <a:ext cx="544707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Cái đồng hồ</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tí ta tí tách, chăm chỉ chạy rất đều, rất đúng. Nó nhắc nhở anh em tôi giờ ngủ, giờ chơi, giờ ăn, giờ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(Theo Vũ Tú Nam)</a:t>
            </a:r>
          </a:p>
        </p:txBody>
      </p:sp>
      <p:grpSp>
        <p:nvGrpSpPr>
          <p:cNvPr id="14" name="Group 13">
            <a:extLst>
              <a:ext uri="{FF2B5EF4-FFF2-40B4-BE49-F238E27FC236}">
                <a16:creationId xmlns:a16="http://schemas.microsoft.com/office/drawing/2014/main" id="{4D394F9E-F34B-4BDD-90E0-52540E546ABB}"/>
              </a:ext>
            </a:extLst>
          </p:cNvPr>
          <p:cNvGrpSpPr/>
          <p:nvPr/>
        </p:nvGrpSpPr>
        <p:grpSpPr>
          <a:xfrm>
            <a:off x="6308473" y="309356"/>
            <a:ext cx="5557461" cy="1432428"/>
            <a:chOff x="7074366" y="2986043"/>
            <a:chExt cx="5239284" cy="1432428"/>
          </a:xfrm>
        </p:grpSpPr>
        <p:grpSp>
          <p:nvGrpSpPr>
            <p:cNvPr id="18" name="Group 17">
              <a:extLst>
                <a:ext uri="{FF2B5EF4-FFF2-40B4-BE49-F238E27FC236}">
                  <a16:creationId xmlns:a16="http://schemas.microsoft.com/office/drawing/2014/main" id="{4E603D14-D673-475F-AF48-CECA031A5437}"/>
                </a:ext>
              </a:extLst>
            </p:cNvPr>
            <p:cNvGrpSpPr/>
            <p:nvPr/>
          </p:nvGrpSpPr>
          <p:grpSpPr>
            <a:xfrm>
              <a:off x="7428712" y="3369689"/>
              <a:ext cx="4884938" cy="1048782"/>
              <a:chOff x="1004099" y="3369689"/>
              <a:chExt cx="4884938" cy="1048782"/>
            </a:xfrm>
          </p:grpSpPr>
          <p:sp>
            <p:nvSpPr>
              <p:cNvPr id="22" name="Rectangle 21">
                <a:extLst>
                  <a:ext uri="{FF2B5EF4-FFF2-40B4-BE49-F238E27FC236}">
                    <a16:creationId xmlns:a16="http://schemas.microsoft.com/office/drawing/2014/main" id="{DD67A5A1-0F69-4FD6-9864-948517DFA9EA}"/>
                  </a:ext>
                </a:extLst>
              </p:cNvPr>
              <p:cNvSpPr/>
              <p:nvPr/>
            </p:nvSpPr>
            <p:spPr>
              <a:xfrm>
                <a:off x="1004099" y="3369689"/>
                <a:ext cx="4825943" cy="6449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EE8B7863-7E7B-451E-9311-30DC5A272D73}"/>
                  </a:ext>
                </a:extLst>
              </p:cNvPr>
              <p:cNvSpPr txBox="1"/>
              <p:nvPr/>
            </p:nvSpPr>
            <p:spPr>
              <a:xfrm>
                <a:off x="1267875" y="3402808"/>
                <a:ext cx="46211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bộ</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phận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pic>
          <p:nvPicPr>
            <p:cNvPr id="19" name="图片 2">
              <a:extLst>
                <a:ext uri="{FF2B5EF4-FFF2-40B4-BE49-F238E27FC236}">
                  <a16:creationId xmlns:a16="http://schemas.microsoft.com/office/drawing/2014/main" id="{8B340FAC-25F5-4C27-A5FB-5BE8B6DEB36F}"/>
                </a:ext>
              </a:extLst>
            </p:cNvPr>
            <p:cNvPicPr>
              <a:picLocks noChangeAspect="1"/>
            </p:cNvPicPr>
            <p:nvPr/>
          </p:nvPicPr>
          <p:blipFill>
            <a:blip r:embed="rId4"/>
            <a:stretch>
              <a:fillRect/>
            </a:stretch>
          </p:blipFill>
          <p:spPr>
            <a:xfrm rot="797177">
              <a:off x="7074366" y="2986043"/>
              <a:ext cx="692706" cy="975737"/>
            </a:xfrm>
            <a:prstGeom prst="rect">
              <a:avLst/>
            </a:prstGeom>
          </p:spPr>
        </p:pic>
      </p:grpSp>
      <p:sp>
        <p:nvSpPr>
          <p:cNvPr id="3" name="TextBox 2">
            <a:extLst>
              <a:ext uri="{FF2B5EF4-FFF2-40B4-BE49-F238E27FC236}">
                <a16:creationId xmlns:a16="http://schemas.microsoft.com/office/drawing/2014/main" id="{425D138E-099B-447C-A11A-369381257D14}"/>
              </a:ext>
            </a:extLst>
          </p:cNvPr>
          <p:cNvSpPr txBox="1"/>
          <p:nvPr/>
        </p:nvSpPr>
        <p:spPr>
          <a:xfrm>
            <a:off x="6046839" y="1484671"/>
            <a:ext cx="6145161" cy="461665"/>
          </a:xfrm>
          <a:prstGeom prst="rect">
            <a:avLst/>
          </a:prstGeom>
          <a:noFill/>
        </p:spPr>
        <p:txBody>
          <a:bodyPr wrap="square" rtlCol="0">
            <a:spAutoFit/>
          </a:bodyPr>
          <a:lstStyle/>
          <a:p>
            <a:pPr marL="342900" indent="-342900">
              <a:buFont typeface="Arial" panose="020B0604020202020204" pitchFamily="34" charset="0"/>
              <a:buChar char="•"/>
            </a:pP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Vỏ</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đồng</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hồ</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vỏ</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bằng</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nhựa</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màu</a:t>
            </a:r>
            <a:r>
              <a:rPr lang="en-US" sz="24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24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trắng</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TextBox 24">
            <a:extLst>
              <a:ext uri="{FF2B5EF4-FFF2-40B4-BE49-F238E27FC236}">
                <a16:creationId xmlns:a16="http://schemas.microsoft.com/office/drawing/2014/main" id="{001C9E7C-218F-418B-9533-AA7C7C549B7D}"/>
              </a:ext>
            </a:extLst>
          </p:cNvPr>
          <p:cNvSpPr txBox="1"/>
          <p:nvPr/>
        </p:nvSpPr>
        <p:spPr>
          <a:xfrm>
            <a:off x="6046839" y="2094271"/>
            <a:ext cx="5899355" cy="1200329"/>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Kim đồng hồ: Đặc biệt là tối không có đèn, hai cái kim của nó cứ sáng lóe lên như đom đóm.</a:t>
            </a:r>
          </a:p>
        </p:txBody>
      </p:sp>
      <p:grpSp>
        <p:nvGrpSpPr>
          <p:cNvPr id="29" name="Group 28">
            <a:extLst>
              <a:ext uri="{FF2B5EF4-FFF2-40B4-BE49-F238E27FC236}">
                <a16:creationId xmlns:a16="http://schemas.microsoft.com/office/drawing/2014/main" id="{B73EF4B9-BEB6-4427-A7F3-63B4F1C468AF}"/>
              </a:ext>
            </a:extLst>
          </p:cNvPr>
          <p:cNvGrpSpPr/>
          <p:nvPr/>
        </p:nvGrpSpPr>
        <p:grpSpPr>
          <a:xfrm>
            <a:off x="6372613" y="3199239"/>
            <a:ext cx="5504754" cy="999136"/>
            <a:chOff x="7074366" y="2986043"/>
            <a:chExt cx="5504754" cy="999136"/>
          </a:xfrm>
        </p:grpSpPr>
        <p:grpSp>
          <p:nvGrpSpPr>
            <p:cNvPr id="30" name="Group 29">
              <a:extLst>
                <a:ext uri="{FF2B5EF4-FFF2-40B4-BE49-F238E27FC236}">
                  <a16:creationId xmlns:a16="http://schemas.microsoft.com/office/drawing/2014/main" id="{08CAD36A-BC94-4FD7-A626-C2CB63EFDE05}"/>
                </a:ext>
              </a:extLst>
            </p:cNvPr>
            <p:cNvGrpSpPr/>
            <p:nvPr/>
          </p:nvGrpSpPr>
          <p:grpSpPr>
            <a:xfrm>
              <a:off x="7428712" y="3369689"/>
              <a:ext cx="5150408" cy="615490"/>
              <a:chOff x="1004099" y="3369689"/>
              <a:chExt cx="5150408" cy="615490"/>
            </a:xfrm>
          </p:grpSpPr>
          <p:sp>
            <p:nvSpPr>
              <p:cNvPr id="32" name="Rectangle 31">
                <a:extLst>
                  <a:ext uri="{FF2B5EF4-FFF2-40B4-BE49-F238E27FC236}">
                    <a16:creationId xmlns:a16="http://schemas.microsoft.com/office/drawing/2014/main" id="{55674DBB-328F-42B6-B77D-BE213C90576A}"/>
                  </a:ext>
                </a:extLst>
              </p:cNvPr>
              <p:cNvSpPr/>
              <p:nvPr/>
            </p:nvSpPr>
            <p:spPr>
              <a:xfrm>
                <a:off x="1004099" y="3369689"/>
                <a:ext cx="5120911" cy="61549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TextBox 32">
                <a:extLst>
                  <a:ext uri="{FF2B5EF4-FFF2-40B4-BE49-F238E27FC236}">
                    <a16:creationId xmlns:a16="http://schemas.microsoft.com/office/drawing/2014/main" id="{0D3B2793-E173-4392-BF9A-6AFD98754399}"/>
                  </a:ext>
                </a:extLst>
              </p:cNvPr>
              <p:cNvSpPr txBox="1"/>
              <p:nvPr/>
            </p:nvSpPr>
            <p:spPr>
              <a:xfrm>
                <a:off x="1411154" y="3402808"/>
                <a:ext cx="474335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bộ</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phận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pic>
          <p:nvPicPr>
            <p:cNvPr id="31" name="图片 2">
              <a:extLst>
                <a:ext uri="{FF2B5EF4-FFF2-40B4-BE49-F238E27FC236}">
                  <a16:creationId xmlns:a16="http://schemas.microsoft.com/office/drawing/2014/main" id="{49887EEC-CA95-486D-A328-9B5DDE18069B}"/>
                </a:ext>
              </a:extLst>
            </p:cNvPr>
            <p:cNvPicPr>
              <a:picLocks noChangeAspect="1"/>
            </p:cNvPicPr>
            <p:nvPr/>
          </p:nvPicPr>
          <p:blipFill>
            <a:blip r:embed="rId4"/>
            <a:stretch>
              <a:fillRect/>
            </a:stretch>
          </p:blipFill>
          <p:spPr>
            <a:xfrm rot="797177">
              <a:off x="7074366" y="2986043"/>
              <a:ext cx="692706" cy="975737"/>
            </a:xfrm>
            <a:prstGeom prst="rect">
              <a:avLst/>
            </a:prstGeom>
          </p:spPr>
        </p:pic>
      </p:grpSp>
      <p:sp>
        <p:nvSpPr>
          <p:cNvPr id="34" name="TextBox 33">
            <a:extLst>
              <a:ext uri="{FF2B5EF4-FFF2-40B4-BE49-F238E27FC236}">
                <a16:creationId xmlns:a16="http://schemas.microsoft.com/office/drawing/2014/main" id="{42D2093E-9B72-4A01-A179-907647F8DC1D}"/>
              </a:ext>
            </a:extLst>
          </p:cNvPr>
          <p:cNvSpPr txBox="1"/>
          <p:nvPr/>
        </p:nvSpPr>
        <p:spPr>
          <a:xfrm>
            <a:off x="6046839" y="4365522"/>
            <a:ext cx="6145161"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Tiếng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kim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đồng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hồ</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tách</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a:extLst>
              <a:ext uri="{FF2B5EF4-FFF2-40B4-BE49-F238E27FC236}">
                <a16:creationId xmlns:a16="http://schemas.microsoft.com/office/drawing/2014/main" id="{3FC90595-6026-4D48-82B5-C2D27817EC55}"/>
              </a:ext>
            </a:extLst>
          </p:cNvPr>
          <p:cNvSpPr txBox="1"/>
          <p:nvPr/>
        </p:nvSpPr>
        <p:spPr>
          <a:xfrm>
            <a:off x="6046840" y="4935793"/>
            <a:ext cx="5879690"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Tiếng chuông của đồng hồ: reo lên vang nhà</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417964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382212" y="696111"/>
            <a:ext cx="9895027" cy="743859"/>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nSpc>
                <a:spcPct val="120000"/>
              </a:lnSpc>
              <a:defRPr/>
            </a:pPr>
            <a:r>
              <a:rPr lang="nn-NO"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Viết đoạn văn tả một đồ vật em yêu thích</a:t>
            </a:r>
          </a:p>
        </p:txBody>
      </p:sp>
      <p:pic>
        <p:nvPicPr>
          <p:cNvPr id="27" name="图片 3"/>
          <p:cNvPicPr>
            <a:picLocks noChangeAspect="1"/>
          </p:cNvPicPr>
          <p:nvPr/>
        </p:nvPicPr>
        <p:blipFill>
          <a:blip r:embed="rId4"/>
          <a:stretch>
            <a:fillRect/>
          </a:stretch>
        </p:blipFill>
        <p:spPr>
          <a:xfrm>
            <a:off x="180537" y="423732"/>
            <a:ext cx="1459943" cy="1443064"/>
          </a:xfrm>
          <a:prstGeom prst="rect">
            <a:avLst/>
          </a:prstGeom>
        </p:spPr>
      </p:pic>
      <p:sp>
        <p:nvSpPr>
          <p:cNvPr id="2" name="Oval 1">
            <a:extLst>
              <a:ext uri="{FF2B5EF4-FFF2-40B4-BE49-F238E27FC236}">
                <a16:creationId xmlns:a16="http://schemas.microsoft.com/office/drawing/2014/main" id="{770DF425-2287-4E2E-9A72-89CAEDF16D43}"/>
              </a:ext>
            </a:extLst>
          </p:cNvPr>
          <p:cNvSpPr/>
          <p:nvPr/>
        </p:nvSpPr>
        <p:spPr>
          <a:xfrm>
            <a:off x="698090" y="3175819"/>
            <a:ext cx="4070555" cy="129785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dirty="0" err="1">
                <a:latin typeface="Cambria" panose="02040503050406030204" pitchFamily="18" charset="0"/>
                <a:ea typeface="Cambria" panose="02040503050406030204" pitchFamily="18" charset="0"/>
                <a:cs typeface="Arial" panose="020B0604020202020204" pitchFamily="34" charset="0"/>
              </a:rPr>
              <a:t>Tên</a:t>
            </a:r>
            <a:r>
              <a:rPr lang="en-US" sz="4400" dirty="0">
                <a:latin typeface="Cambria" panose="02040503050406030204" pitchFamily="18" charset="0"/>
                <a:ea typeface="Cambria" panose="02040503050406030204" pitchFamily="18" charset="0"/>
                <a:cs typeface="Arial" panose="020B0604020202020204" pitchFamily="34" charset="0"/>
              </a:rPr>
              <a:t> </a:t>
            </a:r>
            <a:r>
              <a:rPr lang="en-US" sz="4400" dirty="0" err="1">
                <a:latin typeface="Cambria" panose="02040503050406030204" pitchFamily="18" charset="0"/>
                <a:ea typeface="Cambria" panose="02040503050406030204" pitchFamily="18" charset="0"/>
                <a:cs typeface="Arial" panose="020B0604020202020204" pitchFamily="34" charset="0"/>
              </a:rPr>
              <a:t>đồ</a:t>
            </a:r>
            <a:r>
              <a:rPr lang="en-US" sz="4400" dirty="0">
                <a:latin typeface="Cambria" panose="02040503050406030204" pitchFamily="18" charset="0"/>
                <a:ea typeface="Cambria" panose="02040503050406030204" pitchFamily="18" charset="0"/>
                <a:cs typeface="Arial" panose="020B0604020202020204" pitchFamily="34" charset="0"/>
              </a:rPr>
              <a:t> </a:t>
            </a:r>
            <a:r>
              <a:rPr lang="en-US" sz="4400" dirty="0" err="1">
                <a:latin typeface="Cambria" panose="02040503050406030204" pitchFamily="18" charset="0"/>
                <a:ea typeface="Cambria" panose="02040503050406030204" pitchFamily="18" charset="0"/>
                <a:cs typeface="Arial" panose="020B0604020202020204" pitchFamily="34" charset="0"/>
              </a:rPr>
              <a:t>vật</a:t>
            </a:r>
            <a:endParaRPr lang="en-US" sz="4400" dirty="0">
              <a:latin typeface="Cambria" panose="02040503050406030204" pitchFamily="18" charset="0"/>
              <a:ea typeface="Cambria" panose="02040503050406030204" pitchFamily="18" charset="0"/>
              <a:cs typeface="Arial" panose="020B0604020202020204" pitchFamily="34" charset="0"/>
            </a:endParaRPr>
          </a:p>
        </p:txBody>
      </p:sp>
      <p:cxnSp>
        <p:nvCxnSpPr>
          <p:cNvPr id="11" name="Connector: Curved 10">
            <a:extLst>
              <a:ext uri="{FF2B5EF4-FFF2-40B4-BE49-F238E27FC236}">
                <a16:creationId xmlns:a16="http://schemas.microsoft.com/office/drawing/2014/main" id="{D88CF5B5-C55A-4C78-BFAB-A124A05D26AD}"/>
              </a:ext>
            </a:extLst>
          </p:cNvPr>
          <p:cNvCxnSpPr>
            <a:cxnSpLocks/>
            <a:stCxn id="2" idx="0"/>
          </p:cNvCxnSpPr>
          <p:nvPr/>
        </p:nvCxnSpPr>
        <p:spPr>
          <a:xfrm rot="5400000" flipH="1" flipV="1">
            <a:off x="4247535" y="1042220"/>
            <a:ext cx="619432" cy="3647767"/>
          </a:xfrm>
          <a:prstGeom prst="curvedConnector2">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9F78128-DDA1-4ED6-B76A-69F09BEB6F0D}"/>
              </a:ext>
            </a:extLst>
          </p:cNvPr>
          <p:cNvSpPr/>
          <p:nvPr/>
        </p:nvSpPr>
        <p:spPr>
          <a:xfrm>
            <a:off x="6341807" y="1759974"/>
            <a:ext cx="5594554"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Đặc</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điểm</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bộ</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phận</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Hình</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dạng</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màu</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sắc</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liệu</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cxnSp>
        <p:nvCxnSpPr>
          <p:cNvPr id="36" name="Connector: Curved 35">
            <a:extLst>
              <a:ext uri="{FF2B5EF4-FFF2-40B4-BE49-F238E27FC236}">
                <a16:creationId xmlns:a16="http://schemas.microsoft.com/office/drawing/2014/main" id="{2D2410B1-7B98-4060-A7A7-9EAE0CCEE814}"/>
              </a:ext>
            </a:extLst>
          </p:cNvPr>
          <p:cNvCxnSpPr>
            <a:cxnSpLocks/>
            <a:endCxn id="37" idx="1"/>
          </p:cNvCxnSpPr>
          <p:nvPr/>
        </p:nvCxnSpPr>
        <p:spPr>
          <a:xfrm>
            <a:off x="4748981" y="3903409"/>
            <a:ext cx="2507224" cy="285133"/>
          </a:xfrm>
          <a:prstGeom prst="curvedConnector3">
            <a:avLst>
              <a:gd name="adj1" fmla="val 50000"/>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6B74DEC-4F18-44EF-BC9E-7A8A61BF81A7}"/>
              </a:ext>
            </a:extLst>
          </p:cNvPr>
          <p:cNvSpPr/>
          <p:nvPr/>
        </p:nvSpPr>
        <p:spPr>
          <a:xfrm>
            <a:off x="7256205" y="3637935"/>
            <a:ext cx="4680155"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b. </a:t>
            </a:r>
            <a:r>
              <a:rPr lang="en-US" sz="3200" dirty="0" err="1">
                <a:solidFill>
                  <a:srgbClr val="002060"/>
                </a:solidFill>
                <a:latin typeface="Cambria" panose="02040503050406030204" pitchFamily="18" charset="0"/>
                <a:ea typeface="Cambria" panose="02040503050406030204" pitchFamily="18" charset="0"/>
                <a:cs typeface="Arial" panose="020B0604020202020204" pitchFamily="34" charset="0"/>
              </a:rPr>
              <a:t>Công</a:t>
            </a: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latin typeface="Cambria" panose="02040503050406030204" pitchFamily="18" charset="0"/>
                <a:ea typeface="Cambria" panose="02040503050406030204" pitchFamily="18" charset="0"/>
                <a:cs typeface="Arial" panose="020B0604020202020204" pitchFamily="34" charset="0"/>
              </a:rPr>
              <a:t>dụng</a:t>
            </a: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cxnSp>
        <p:nvCxnSpPr>
          <p:cNvPr id="38" name="Connector: Curved 37">
            <a:extLst>
              <a:ext uri="{FF2B5EF4-FFF2-40B4-BE49-F238E27FC236}">
                <a16:creationId xmlns:a16="http://schemas.microsoft.com/office/drawing/2014/main" id="{2775632A-8CEB-41AA-9C74-E75CB439AF57}"/>
              </a:ext>
            </a:extLst>
          </p:cNvPr>
          <p:cNvCxnSpPr>
            <a:cxnSpLocks/>
            <a:stCxn id="2" idx="4"/>
          </p:cNvCxnSpPr>
          <p:nvPr/>
        </p:nvCxnSpPr>
        <p:spPr>
          <a:xfrm rot="16200000" flipH="1">
            <a:off x="4075471" y="3131574"/>
            <a:ext cx="904568" cy="3588774"/>
          </a:xfrm>
          <a:prstGeom prst="curvedConnector2">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3D9559A-90D6-4560-B268-368C93A87002}"/>
              </a:ext>
            </a:extLst>
          </p:cNvPr>
          <p:cNvSpPr/>
          <p:nvPr/>
        </p:nvSpPr>
        <p:spPr>
          <a:xfrm>
            <a:off x="6272981" y="4955459"/>
            <a:ext cx="5594554"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c.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Suy</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nghĩ</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em</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endParaRPr lang="en-US" sz="28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B46F-C931-DA7A-AECE-48573E1DCC7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1A6575F-15CC-F73E-409B-EB01376284E4}"/>
              </a:ext>
            </a:extLst>
          </p:cNvPr>
          <p:cNvGrpSpPr/>
          <p:nvPr/>
        </p:nvGrpSpPr>
        <p:grpSpPr>
          <a:xfrm>
            <a:off x="-3486" y="0"/>
            <a:ext cx="12208162" cy="6858000"/>
            <a:chOff x="-3486" y="0"/>
            <a:chExt cx="12208162" cy="6858000"/>
          </a:xfrm>
        </p:grpSpPr>
        <p:sp>
          <p:nvSpPr>
            <p:cNvPr id="8" name="Rectangle 7">
              <a:extLst>
                <a:ext uri="{FF2B5EF4-FFF2-40B4-BE49-F238E27FC236}">
                  <a16:creationId xmlns:a16="http://schemas.microsoft.com/office/drawing/2014/main" id="{4CEBEFE1-6E72-83D6-1D5B-D9D31EF025D6}"/>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14">
              <a:extLst>
                <a:ext uri="{FF2B5EF4-FFF2-40B4-BE49-F238E27FC236}">
                  <a16:creationId xmlns:a16="http://schemas.microsoft.com/office/drawing/2014/main" id="{F8D9F6C9-88F1-38BA-3AEE-CFC46BF47321}"/>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5A1155D4-6A77-2AE7-3D1D-6C0BEE152B83}"/>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Rectangle 16">
              <a:extLst>
                <a:ext uri="{FF2B5EF4-FFF2-40B4-BE49-F238E27FC236}">
                  <a16:creationId xmlns:a16="http://schemas.microsoft.com/office/drawing/2014/main" id="{63C62223-DD57-819B-3ECC-9EF0145C0FFF}"/>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03887DB5-C08B-D9CF-77A9-A6D2A1B14E86}"/>
              </a:ext>
            </a:extLst>
          </p:cNvPr>
          <p:cNvPicPr>
            <a:picLocks noChangeAspect="1"/>
          </p:cNvPicPr>
          <p:nvPr/>
        </p:nvPicPr>
        <p:blipFill>
          <a:blip r:embed="rId3"/>
          <a:stretch>
            <a:fillRect/>
          </a:stretch>
        </p:blipFill>
        <p:spPr>
          <a:xfrm>
            <a:off x="3400425" y="419100"/>
            <a:ext cx="5391150" cy="6019800"/>
          </a:xfrm>
          <a:prstGeom prst="rect">
            <a:avLst/>
          </a:prstGeom>
        </p:spPr>
      </p:pic>
    </p:spTree>
    <p:extLst>
      <p:ext uri="{BB962C8B-B14F-4D97-AF65-F5344CB8AC3E}">
        <p14:creationId xmlns:p14="http://schemas.microsoft.com/office/powerpoint/2010/main" val="63648593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4)">
            <a:hlinkClick r:id="" action="ppaction://media"/>
            <a:extLst>
              <a:ext uri="{FF2B5EF4-FFF2-40B4-BE49-F238E27FC236}">
                <a16:creationId xmlns:a16="http://schemas.microsoft.com/office/drawing/2014/main" id="{F58EBF00-D2C2-D2A1-C64C-2402D3A9A6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450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5"/>
          <a:stretch>
            <a:fillRect/>
          </a:stretch>
        </p:blipFill>
        <p:spPr>
          <a:xfrm>
            <a:off x="11047741" y="-172768"/>
            <a:ext cx="1331106" cy="1318956"/>
          </a:xfrm>
          <a:prstGeom prst="rect">
            <a:avLst/>
          </a:prstGeom>
        </p:spPr>
      </p:pic>
      <p:pic>
        <p:nvPicPr>
          <p:cNvPr id="21"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26" name="图片 23">
            <a:extLst>
              <a:ext uri="{FF2B5EF4-FFF2-40B4-BE49-F238E27FC236}">
                <a16:creationId xmlns:a16="http://schemas.microsoft.com/office/drawing/2014/main" id="{05826A1A-1D65-4DCB-9300-3D8E7D947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7" name="Picture 26" descr="A group of children's toys&#10;&#10;Description automatically generated with low confidence">
            <a:extLst>
              <a:ext uri="{FF2B5EF4-FFF2-40B4-BE49-F238E27FC236}">
                <a16:creationId xmlns:a16="http://schemas.microsoft.com/office/drawing/2014/main" id="{02AA08FB-80DF-4887-9B21-F5CE2BBFB03C}"/>
              </a:ext>
            </a:extLst>
          </p:cNvPr>
          <p:cNvPicPr>
            <a:picLocks noChangeAspect="1"/>
          </p:cNvPicPr>
          <p:nvPr/>
        </p:nvPicPr>
        <p:blipFill rotWithShape="1">
          <a:blip r:embed="rId9">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30" name="Picture 29" descr="A group of children's toys&#10;&#10;Description automatically generated with low confidence">
            <a:extLst>
              <a:ext uri="{FF2B5EF4-FFF2-40B4-BE49-F238E27FC236}">
                <a16:creationId xmlns:a16="http://schemas.microsoft.com/office/drawing/2014/main" id="{09EC2A3E-C08E-432A-B5F0-A4E1E5A17F21}"/>
              </a:ext>
            </a:extLst>
          </p:cNvPr>
          <p:cNvPicPr>
            <a:picLocks noChangeAspect="1"/>
          </p:cNvPicPr>
          <p:nvPr/>
        </p:nvPicPr>
        <p:blipFill rotWithShape="1">
          <a:blip r:embed="rId9">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31" name="Picture 30" descr="A group of children's toys&#10;&#10;Description automatically generated with low confidence">
            <a:extLst>
              <a:ext uri="{FF2B5EF4-FFF2-40B4-BE49-F238E27FC236}">
                <a16:creationId xmlns:a16="http://schemas.microsoft.com/office/drawing/2014/main" id="{748DCD69-F523-4BC6-8181-42BD37E3C95B}"/>
              </a:ext>
            </a:extLst>
          </p:cNvPr>
          <p:cNvPicPr>
            <a:picLocks noChangeAspect="1"/>
          </p:cNvPicPr>
          <p:nvPr/>
        </p:nvPicPr>
        <p:blipFill rotWithShape="1">
          <a:blip r:embed="rId9">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32" name="Group 31">
            <a:extLst>
              <a:ext uri="{FF2B5EF4-FFF2-40B4-BE49-F238E27FC236}">
                <a16:creationId xmlns:a16="http://schemas.microsoft.com/office/drawing/2014/main" id="{60B9D78C-A825-48D3-AA75-A707D25D768C}"/>
              </a:ext>
            </a:extLst>
          </p:cNvPr>
          <p:cNvGrpSpPr/>
          <p:nvPr/>
        </p:nvGrpSpPr>
        <p:grpSpPr>
          <a:xfrm>
            <a:off x="8470120" y="914400"/>
            <a:ext cx="3704506" cy="2688828"/>
            <a:chOff x="9026330" y="1381655"/>
            <a:chExt cx="3704506" cy="2468880"/>
          </a:xfrm>
        </p:grpSpPr>
        <p:pic>
          <p:nvPicPr>
            <p:cNvPr id="33" name="Picture 32">
              <a:extLst>
                <a:ext uri="{FF2B5EF4-FFF2-40B4-BE49-F238E27FC236}">
                  <a16:creationId xmlns:a16="http://schemas.microsoft.com/office/drawing/2014/main" id="{3270AB0F-5234-44FC-9AA3-7301D0031FAA}"/>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34" name="TextBox 33">
              <a:extLst>
                <a:ext uri="{FF2B5EF4-FFF2-40B4-BE49-F238E27FC236}">
                  <a16:creationId xmlns:a16="http://schemas.microsoft.com/office/drawing/2014/main" id="{862F1A36-65B1-4274-9A92-4035E5741B14}"/>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35" name="Group 34">
            <a:extLst>
              <a:ext uri="{FF2B5EF4-FFF2-40B4-BE49-F238E27FC236}">
                <a16:creationId xmlns:a16="http://schemas.microsoft.com/office/drawing/2014/main" id="{8210DC6A-11DD-4C04-93D3-288918F8356A}"/>
              </a:ext>
            </a:extLst>
          </p:cNvPr>
          <p:cNvGrpSpPr/>
          <p:nvPr/>
        </p:nvGrpSpPr>
        <p:grpSpPr>
          <a:xfrm>
            <a:off x="4254832" y="997188"/>
            <a:ext cx="3672992" cy="2743200"/>
            <a:chOff x="4672461" y="1214043"/>
            <a:chExt cx="3672992" cy="2743200"/>
          </a:xfrm>
        </p:grpSpPr>
        <p:pic>
          <p:nvPicPr>
            <p:cNvPr id="36" name="Picture 35">
              <a:extLst>
                <a:ext uri="{FF2B5EF4-FFF2-40B4-BE49-F238E27FC236}">
                  <a16:creationId xmlns:a16="http://schemas.microsoft.com/office/drawing/2014/main" id="{278DC7FC-AF0E-42BA-9498-19B0AB05D55E}"/>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7" name="TextBox 36">
              <a:extLst>
                <a:ext uri="{FF2B5EF4-FFF2-40B4-BE49-F238E27FC236}">
                  <a16:creationId xmlns:a16="http://schemas.microsoft.com/office/drawing/2014/main" id="{13614C6F-4FAF-4B18-B99E-9A06FC249ABC}"/>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8" name="Group 37">
            <a:extLst>
              <a:ext uri="{FF2B5EF4-FFF2-40B4-BE49-F238E27FC236}">
                <a16:creationId xmlns:a16="http://schemas.microsoft.com/office/drawing/2014/main" id="{7E530A0F-61B4-47C1-B996-0DB9E5F28FAA}"/>
              </a:ext>
            </a:extLst>
          </p:cNvPr>
          <p:cNvGrpSpPr/>
          <p:nvPr/>
        </p:nvGrpSpPr>
        <p:grpSpPr>
          <a:xfrm rot="10374921" flipV="1">
            <a:off x="419481" y="1206020"/>
            <a:ext cx="3550560" cy="2651760"/>
            <a:chOff x="1758356" y="1446550"/>
            <a:chExt cx="3550560" cy="2651760"/>
          </a:xfrm>
        </p:grpSpPr>
        <p:pic>
          <p:nvPicPr>
            <p:cNvPr id="39" name="Picture 38">
              <a:extLst>
                <a:ext uri="{FF2B5EF4-FFF2-40B4-BE49-F238E27FC236}">
                  <a16:creationId xmlns:a16="http://schemas.microsoft.com/office/drawing/2014/main" id="{94348330-F92D-450E-B5A7-9D62BFFAEB84}"/>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0" name="TextBox 39">
              <a:extLst>
                <a:ext uri="{FF2B5EF4-FFF2-40B4-BE49-F238E27FC236}">
                  <a16:creationId xmlns:a16="http://schemas.microsoft.com/office/drawing/2014/main" id="{338F96A2-4CD4-45D6-88A4-7BD566536A2D}"/>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41" name="Picture 2" descr="Animated Butterflies Flying Wallpaper posted by Zoey Mercado">
            <a:extLst>
              <a:ext uri="{FF2B5EF4-FFF2-40B4-BE49-F238E27FC236}">
                <a16:creationId xmlns:a16="http://schemas.microsoft.com/office/drawing/2014/main" id="{0EF7408E-5C9A-4908-84CE-9B8067019D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667AFEE-0F81-4A48-8846-A2180D9A5B5D}"/>
              </a:ext>
            </a:extLst>
          </p:cNvPr>
          <p:cNvPicPr>
            <a:picLocks noChangeAspect="1"/>
          </p:cNvPicPr>
          <p:nvPr/>
        </p:nvPicPr>
        <p:blipFill>
          <a:blip r:embed="rId12"/>
          <a:stretch>
            <a:fillRect/>
          </a:stretch>
        </p:blipFill>
        <p:spPr>
          <a:xfrm>
            <a:off x="3794083" y="20849"/>
            <a:ext cx="4676037" cy="1316850"/>
          </a:xfrm>
          <a:prstGeom prst="rect">
            <a:avLst/>
          </a:prstGeom>
        </p:spPr>
      </p:pic>
    </p:spTree>
    <p:extLst>
      <p:ext uri="{BB962C8B-B14F-4D97-AF65-F5344CB8AC3E}">
        <p14:creationId xmlns:p14="http://schemas.microsoft.com/office/powerpoint/2010/main" val="30466301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4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4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uỷn.wav"/>
                                            </p:tgtEl>
                                          </p:cMediaNode>
                                        </p:audio>
                                      </p:subTnLst>
                                    </p:cTn>
                                  </p:par>
                                  <p:par>
                                    <p:cTn id="40" presetID="2" presetClass="entr" presetSubtype="4" fill="hold" nodeType="withEffect" p14:presetBounceEnd="40000">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14:bounceEnd="40000">
                                          <p:cBhvr additive="base">
                                            <p:cTn id="42"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uỷn.wav"/>
                                            </p:tgtEl>
                                          </p:cMediaNode>
                                        </p:audio>
                                      </p:subTnLst>
                                    </p:cTn>
                                  </p:par>
                                  <p:par>
                                    <p:cTn id="44" presetID="2" presetClass="entr" presetSubtype="4" fill="hold" nodeType="withEffect" p14:presetBounceEnd="40000">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14:bounceEnd="40000">
                                          <p:cBhvr additive="base">
                                            <p:cTn id="46"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13" name="uỷn.wav"/>
                                            </p:tgtEl>
                                          </p:cMediaNode>
                                        </p:audio>
                                      </p:subTnLst>
                                    </p:cTn>
                                  </p:par>
                                  <p:par>
                                    <p:cTn id="40" presetID="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750" fill="hold"/>
                                            <p:tgtEl>
                                              <p:spTgt spid="30"/>
                                            </p:tgtEl>
                                            <p:attrNameLst>
                                              <p:attrName>ppt_x</p:attrName>
                                            </p:attrNameLst>
                                          </p:cBhvr>
                                          <p:tavLst>
                                            <p:tav tm="0">
                                              <p:val>
                                                <p:strVal val="#ppt_x"/>
                                              </p:val>
                                            </p:tav>
                                            <p:tav tm="100000">
                                              <p:val>
                                                <p:strVal val="#ppt_x"/>
                                              </p:val>
                                            </p:tav>
                                          </p:tavLst>
                                        </p:anim>
                                        <p:anim calcmode="lin" valueType="num">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3" name="uỷn.wav"/>
                                            </p:tgtEl>
                                          </p:cMediaNode>
                                        </p:audio>
                                      </p:subTnLst>
                                    </p:cTn>
                                  </p:par>
                                  <p:par>
                                    <p:cTn id="44" presetID="2" presetClass="entr" presetSubtype="4"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750" fill="hold"/>
                                            <p:tgtEl>
                                              <p:spTgt spid="31"/>
                                            </p:tgtEl>
                                            <p:attrNameLst>
                                              <p:attrName>ppt_x</p:attrName>
                                            </p:attrNameLst>
                                          </p:cBhvr>
                                          <p:tavLst>
                                            <p:tav tm="0">
                                              <p:val>
                                                <p:strVal val="#ppt_x"/>
                                              </p:val>
                                            </p:tav>
                                            <p:tav tm="100000">
                                              <p:val>
                                                <p:strVal val="#ppt_x"/>
                                              </p:val>
                                            </p:tav>
                                          </p:tavLst>
                                        </p:anim>
                                        <p:anim calcmode="lin" valueType="num">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1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1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1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1307805"/>
            <a:ext cx="10226212" cy="4821932"/>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4" name="Picture 3" descr="A group of blue and pink letters&#10;&#10;AI-generated content may be incorrect.">
            <a:extLst>
              <a:ext uri="{FF2B5EF4-FFF2-40B4-BE49-F238E27FC236}">
                <a16:creationId xmlns:a16="http://schemas.microsoft.com/office/drawing/2014/main" id="{59D51EDE-DCF4-C710-603C-67491A6AD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36892">
            <a:off x="1424762" y="2408260"/>
            <a:ext cx="7799747" cy="2369923"/>
          </a:xfrm>
          <a:prstGeom prst="rect">
            <a:avLst/>
          </a:prstGeom>
        </p:spPr>
      </p:pic>
    </p:spTree>
    <p:extLst>
      <p:ext uri="{BB962C8B-B14F-4D97-AF65-F5344CB8AC3E}">
        <p14:creationId xmlns:p14="http://schemas.microsoft.com/office/powerpoint/2010/main" val="4153215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1️⃣】 Tổng hợp đáp án game Đuổi hình bắt chữ (2710 câu) mới và đầy đủ nhất -  Tin Công Nghệ - Trường Thịnh ™">
            <a:extLst>
              <a:ext uri="{FF2B5EF4-FFF2-40B4-BE49-F238E27FC236}">
                <a16:creationId xmlns:a16="http://schemas.microsoft.com/office/drawing/2014/main" id="{EE1632AA-1622-4AA1-8F64-1DB3049E4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310867-8898-4AB2-827C-8041C9365FAA}"/>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cs typeface="Calibri" panose="020F0502020204030204" pitchFamily="34" charset="0"/>
              </a:rPr>
              <a:t>Đoán</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tên</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đồ</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dùng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học</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02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u Đố Đuổi Hình Bắt Chữ Đoán Tên Đồ Dùng Học Tập | Nhanh Trí - YouTube">
            <a:extLst>
              <a:ext uri="{FF2B5EF4-FFF2-40B4-BE49-F238E27FC236}">
                <a16:creationId xmlns:a16="http://schemas.microsoft.com/office/drawing/2014/main" id="{757D42FD-03EA-4CAB-95B0-2FC314CB5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CEC1AB6-6808-4A17-B90E-24C30657A39F}"/>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noProof="0" dirty="0" err="1">
                <a:solidFill>
                  <a:prstClr val="black"/>
                </a:solidFill>
                <a:latin typeface="Calibri" panose="020F0502020204030204" pitchFamily="34" charset="0"/>
                <a:cs typeface="Calibri" panose="020F0502020204030204" pitchFamily="34" charset="0"/>
              </a:rPr>
              <a:t>Đáp</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án</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Cặp</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sách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2303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Bạn có thể ĐOÁN TÊN ĐỒ DÙNG HỌC TẬP qua hình ảnh? | Thư Giãn Hữu Ích -  YouTube">
            <a:extLst>
              <a:ext uri="{FF2B5EF4-FFF2-40B4-BE49-F238E27FC236}">
                <a16:creationId xmlns:a16="http://schemas.microsoft.com/office/drawing/2014/main" id="{D83D27A1-E8DD-4919-93FF-2A9E6D5B1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027678-574E-478F-BCBE-9726B4D9A392}"/>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noProof="0" dirty="0" err="1">
                <a:solidFill>
                  <a:prstClr val="black"/>
                </a:solidFill>
                <a:latin typeface="Calibri" panose="020F0502020204030204" pitchFamily="34" charset="0"/>
                <a:cs typeface="Calibri" panose="020F0502020204030204" pitchFamily="34" charset="0"/>
              </a:rPr>
              <a:t>Đáp</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án</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Hộp</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bút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666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ố vui nhìn hình đoán tên các đồ dùng học tập qua hình ảnh - YouTube">
            <a:extLst>
              <a:ext uri="{FF2B5EF4-FFF2-40B4-BE49-F238E27FC236}">
                <a16:creationId xmlns:a16="http://schemas.microsoft.com/office/drawing/2014/main" id="{C8B7F203-E2FA-4526-BC24-B142C25E9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AE3DCB-364B-42F1-A2F2-DC012BA5774D}"/>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noProof="0" dirty="0" err="1">
                <a:solidFill>
                  <a:prstClr val="black"/>
                </a:solidFill>
                <a:latin typeface="Calibri" panose="020F0502020204030204" pitchFamily="34" charset="0"/>
                <a:cs typeface="Calibri" panose="020F0502020204030204" pitchFamily="34" charset="0"/>
              </a:rPr>
              <a:t>Đáp</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án</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Cây</a:t>
            </a:r>
            <a:r>
              <a:rPr lang="en-US" sz="5400" noProof="0" dirty="0">
                <a:solidFill>
                  <a:prstClr val="black"/>
                </a:solidFill>
                <a:latin typeface="Calibri" panose="020F0502020204030204" pitchFamily="34" charset="0"/>
                <a:cs typeface="Calibri" panose="020F0502020204030204" pitchFamily="34" charset="0"/>
              </a:rPr>
              <a:t> </a:t>
            </a:r>
            <a:r>
              <a:rPr lang="en-US" sz="5400" noProof="0" dirty="0" err="1">
                <a:solidFill>
                  <a:prstClr val="black"/>
                </a:solidFill>
                <a:latin typeface="Calibri" panose="020F0502020204030204" pitchFamily="34" charset="0"/>
                <a:cs typeface="Calibri" panose="020F0502020204030204" pitchFamily="34" charset="0"/>
              </a:rPr>
              <a:t>kéo</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33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EE6F24-230D-45DD-AD30-9E84C94189EB}"/>
              </a:ext>
            </a:extLst>
          </p:cNvPr>
          <p:cNvGrpSpPr/>
          <p:nvPr/>
        </p:nvGrpSpPr>
        <p:grpSpPr>
          <a:xfrm>
            <a:off x="-3486" y="0"/>
            <a:ext cx="12208162" cy="6858000"/>
            <a:chOff x="-3486" y="0"/>
            <a:chExt cx="12208162" cy="6858000"/>
          </a:xfrm>
        </p:grpSpPr>
        <p:sp>
          <p:nvSpPr>
            <p:cNvPr id="18" name="Rectangle 17">
              <a:extLst>
                <a:ext uri="{FF2B5EF4-FFF2-40B4-BE49-F238E27FC236}">
                  <a16:creationId xmlns:a16="http://schemas.microsoft.com/office/drawing/2014/main" id="{04AD59A7-8CB3-4DBF-BEF1-299ED9D40DF4}"/>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9" name="Rectangle 18">
              <a:extLst>
                <a:ext uri="{FF2B5EF4-FFF2-40B4-BE49-F238E27FC236}">
                  <a16:creationId xmlns:a16="http://schemas.microsoft.com/office/drawing/2014/main" id="{5FE663DD-EDE0-4CF5-A511-6E484AA98988}"/>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0" name="Rectangle 19">
              <a:extLst>
                <a:ext uri="{FF2B5EF4-FFF2-40B4-BE49-F238E27FC236}">
                  <a16:creationId xmlns:a16="http://schemas.microsoft.com/office/drawing/2014/main" id="{D929D7E5-D5C9-4864-A88B-7678E900760A}"/>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4" name="Rectangle 23">
              <a:extLst>
                <a:ext uri="{FF2B5EF4-FFF2-40B4-BE49-F238E27FC236}">
                  <a16:creationId xmlns:a16="http://schemas.microsoft.com/office/drawing/2014/main" id="{DC19A5AE-83CE-47D6-95E9-CD9C99F328A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6" name="图片 5"/>
          <p:cNvPicPr>
            <a:picLocks noChangeAspect="1"/>
          </p:cNvPicPr>
          <p:nvPr/>
        </p:nvPicPr>
        <p:blipFill>
          <a:blip r:embed="rId3"/>
          <a:stretch>
            <a:fillRect/>
          </a:stretch>
        </p:blipFill>
        <p:spPr>
          <a:xfrm>
            <a:off x="8054368" y="5879217"/>
            <a:ext cx="3879249" cy="74132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14" name="图片 13"/>
          <p:cNvPicPr>
            <a:picLocks noChangeAspect="1"/>
          </p:cNvPicPr>
          <p:nvPr/>
        </p:nvPicPr>
        <p:blipFill>
          <a:blip r:embed="rId6"/>
          <a:stretch>
            <a:fillRect/>
          </a:stretch>
        </p:blipFill>
        <p:spPr>
          <a:xfrm rot="19959090">
            <a:off x="560629" y="342033"/>
            <a:ext cx="1867027" cy="1852759"/>
          </a:xfrm>
          <a:prstGeom prst="rect">
            <a:avLst/>
          </a:prstGeom>
        </p:spPr>
      </p:pic>
      <p:pic>
        <p:nvPicPr>
          <p:cNvPr id="22" name="图片 1"/>
          <p:cNvPicPr>
            <a:picLocks noChangeAspect="1"/>
          </p:cNvPicPr>
          <p:nvPr/>
        </p:nvPicPr>
        <p:blipFill>
          <a:blip r:embed="rId7"/>
          <a:stretch>
            <a:fillRect/>
          </a:stretch>
        </p:blipFill>
        <p:spPr>
          <a:xfrm>
            <a:off x="9159749" y="4195455"/>
            <a:ext cx="2697132" cy="2708878"/>
          </a:xfrm>
          <a:prstGeom prst="rect">
            <a:avLst/>
          </a:prstGeom>
        </p:spPr>
      </p:pic>
      <p:pic>
        <p:nvPicPr>
          <p:cNvPr id="23" name="图片 3"/>
          <p:cNvPicPr>
            <a:picLocks noChangeAspect="1"/>
          </p:cNvPicPr>
          <p:nvPr/>
        </p:nvPicPr>
        <p:blipFill>
          <a:blip r:embed="rId8"/>
          <a:stretch>
            <a:fillRect/>
          </a:stretch>
        </p:blipFill>
        <p:spPr>
          <a:xfrm flipH="1">
            <a:off x="10465742" y="2822163"/>
            <a:ext cx="1500428" cy="1380537"/>
          </a:xfrm>
          <a:prstGeom prst="rect">
            <a:avLst/>
          </a:prstGeom>
        </p:spPr>
      </p:pic>
      <p:sp>
        <p:nvSpPr>
          <p:cNvPr id="15" name="Google Shape;487;p33">
            <a:extLst>
              <a:ext uri="{FF2B5EF4-FFF2-40B4-BE49-F238E27FC236}">
                <a16:creationId xmlns:a16="http://schemas.microsoft.com/office/drawing/2014/main" id="{01A36FA5-A99F-4D1F-9BD1-FD9F9D644564}"/>
              </a:ext>
            </a:extLst>
          </p:cNvPr>
          <p:cNvSpPr txBox="1">
            <a:spLocks/>
          </p:cNvSpPr>
          <p:nvPr/>
        </p:nvSpPr>
        <p:spPr>
          <a:xfrm>
            <a:off x="-180638" y="519793"/>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Thứ</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ngày</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tháng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năm</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p>
        </p:txBody>
      </p:sp>
      <p:pic>
        <p:nvPicPr>
          <p:cNvPr id="2" name="Picture 1">
            <a:extLst>
              <a:ext uri="{FF2B5EF4-FFF2-40B4-BE49-F238E27FC236}">
                <a16:creationId xmlns:a16="http://schemas.microsoft.com/office/drawing/2014/main" id="{C694A2DF-C8D0-4E3B-9117-8DD5F5337EE0}"/>
              </a:ext>
            </a:extLst>
          </p:cNvPr>
          <p:cNvPicPr>
            <a:picLocks noChangeAspect="1"/>
          </p:cNvPicPr>
          <p:nvPr/>
        </p:nvPicPr>
        <p:blipFill>
          <a:blip r:embed="rId9"/>
          <a:stretch>
            <a:fillRect/>
          </a:stretch>
        </p:blipFill>
        <p:spPr>
          <a:xfrm>
            <a:off x="4187881" y="1305597"/>
            <a:ext cx="4048095" cy="1213209"/>
          </a:xfrm>
          <a:prstGeom prst="rect">
            <a:avLst/>
          </a:prstGeom>
        </p:spPr>
      </p:pic>
      <p:pic>
        <p:nvPicPr>
          <p:cNvPr id="8" name="Picture 7">
            <a:extLst>
              <a:ext uri="{FF2B5EF4-FFF2-40B4-BE49-F238E27FC236}">
                <a16:creationId xmlns:a16="http://schemas.microsoft.com/office/drawing/2014/main" id="{3975ADF6-BB2F-01D6-BFFC-A5E56F837D47}"/>
              </a:ext>
            </a:extLst>
          </p:cNvPr>
          <p:cNvPicPr>
            <a:picLocks noChangeAspect="1"/>
          </p:cNvPicPr>
          <p:nvPr/>
        </p:nvPicPr>
        <p:blipFill>
          <a:blip r:embed="rId10"/>
          <a:stretch>
            <a:fillRect/>
          </a:stretch>
        </p:blipFill>
        <p:spPr>
          <a:xfrm>
            <a:off x="1745293" y="2423872"/>
            <a:ext cx="8297375" cy="1542422"/>
          </a:xfrm>
          <a:prstGeom prst="rect">
            <a:avLst/>
          </a:prstGeom>
        </p:spPr>
      </p:pic>
    </p:spTree>
    <p:extLst>
      <p:ext uri="{BB962C8B-B14F-4D97-AF65-F5344CB8AC3E}">
        <p14:creationId xmlns:p14="http://schemas.microsoft.com/office/powerpoint/2010/main" val="27718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觅元素58b0fbac4bf92">
            <a:extLst>
              <a:ext uri="{FF2B5EF4-FFF2-40B4-BE49-F238E27FC236}">
                <a16:creationId xmlns:a16="http://schemas.microsoft.com/office/drawing/2014/main" id="{A8E61FD8-92C8-4C75-B40A-48D40DE19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3" name="图片 1" descr="31f7217a017c2d9a8a7bcbd9844c1629">
            <a:extLst>
              <a:ext uri="{FF2B5EF4-FFF2-40B4-BE49-F238E27FC236}">
                <a16:creationId xmlns:a16="http://schemas.microsoft.com/office/drawing/2014/main" id="{F0C2FE8E-FB39-47CE-B9C2-965754A93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id="{450E89D9-0573-40F3-A5C8-B3505F73E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5" name="图片 2" descr="觅元素584a989cd6c5a">
            <a:extLst>
              <a:ext uri="{FF2B5EF4-FFF2-40B4-BE49-F238E27FC236}">
                <a16:creationId xmlns:a16="http://schemas.microsoft.com/office/drawing/2014/main" id="{B3D367EF-24D3-4865-9670-BF337534BF4E}"/>
              </a:ext>
            </a:extLst>
          </p:cNvPr>
          <p:cNvPicPr>
            <a:picLocks noChangeAspect="1"/>
          </p:cNvPicPr>
          <p:nvPr/>
        </p:nvPicPr>
        <p:blipFill>
          <a:blip r:embed="rId5"/>
          <a:stretch>
            <a:fillRect/>
          </a:stretch>
        </p:blipFill>
        <p:spPr>
          <a:xfrm>
            <a:off x="4603345" y="425262"/>
            <a:ext cx="6506845" cy="1394460"/>
          </a:xfrm>
          <a:prstGeom prst="rect">
            <a:avLst/>
          </a:prstGeom>
        </p:spPr>
      </p:pic>
      <p:pic>
        <p:nvPicPr>
          <p:cNvPr id="7" name="图片 7" descr="572005ec0a0c4">
            <a:extLst>
              <a:ext uri="{FF2B5EF4-FFF2-40B4-BE49-F238E27FC236}">
                <a16:creationId xmlns:a16="http://schemas.microsoft.com/office/drawing/2014/main" id="{DB0E9B41-5014-4449-A377-0038DB8A2B92}"/>
              </a:ext>
            </a:extLst>
          </p:cNvPr>
          <p:cNvPicPr>
            <a:picLocks noChangeAspect="1"/>
          </p:cNvPicPr>
          <p:nvPr/>
        </p:nvPicPr>
        <p:blipFill rotWithShape="1">
          <a:blip r:embed="rId6"/>
          <a:srcRect r="38224" b="26546"/>
          <a:stretch/>
        </p:blipFill>
        <p:spPr>
          <a:xfrm>
            <a:off x="744527" y="488673"/>
            <a:ext cx="2142240" cy="1439401"/>
          </a:xfrm>
          <a:prstGeom prst="rect">
            <a:avLst/>
          </a:prstGeom>
        </p:spPr>
      </p:pic>
      <p:pic>
        <p:nvPicPr>
          <p:cNvPr id="9" name="Picture 8" descr="A red and green text on a black background&#10;&#10;AI-generated content may be incorrect.">
            <a:extLst>
              <a:ext uri="{FF2B5EF4-FFF2-40B4-BE49-F238E27FC236}">
                <a16:creationId xmlns:a16="http://schemas.microsoft.com/office/drawing/2014/main" id="{93740B9C-7886-1E68-5477-23C6D087E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3571" y="1807534"/>
            <a:ext cx="5339283" cy="3999005"/>
          </a:xfrm>
          <a:prstGeom prst="rect">
            <a:avLst/>
          </a:prstGeom>
        </p:spPr>
      </p:pic>
    </p:spTree>
    <p:extLst>
      <p:ext uri="{BB962C8B-B14F-4D97-AF65-F5344CB8AC3E}">
        <p14:creationId xmlns:p14="http://schemas.microsoft.com/office/powerpoint/2010/main" val="144566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id="{A6120B45-5110-CC0C-DB6B-487892B541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9192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441947" y="304799"/>
            <a:ext cx="9351021" cy="3864692"/>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 Tìm từ ngữ hoặc câu văn:</a:t>
            </a:r>
          </a:p>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 Tả các bộ phận của đồng hồ (vỏ đồng hồ, kim đồng hồ,..)</a:t>
            </a:r>
          </a:p>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 Tả âm thanh của đồng hồ (tiếng kim của đồng hồ, tiếng chuông của đồng hồ,…)</a:t>
            </a:r>
          </a:p>
          <a:p>
            <a:pPr lvl="0" algn="just">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b. Câu văn nào có hình ảnh so sánh?</a:t>
            </a:r>
            <a:endPar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图片 3"/>
          <p:cNvPicPr>
            <a:picLocks noChangeAspect="1"/>
          </p:cNvPicPr>
          <p:nvPr/>
        </p:nvPicPr>
        <p:blipFill>
          <a:blip r:embed="rId4"/>
          <a:stretch>
            <a:fillRect/>
          </a:stretch>
        </p:blipFill>
        <p:spPr>
          <a:xfrm>
            <a:off x="-77731" y="-453"/>
            <a:ext cx="1459943" cy="1443064"/>
          </a:xfrm>
          <a:prstGeom prst="rect">
            <a:avLst/>
          </a:prstGeom>
        </p:spPr>
      </p:pic>
      <p:grpSp>
        <p:nvGrpSpPr>
          <p:cNvPr id="5" name="Group 4"/>
          <p:cNvGrpSpPr/>
          <p:nvPr/>
        </p:nvGrpSpPr>
        <p:grpSpPr>
          <a:xfrm>
            <a:off x="7833462" y="4504713"/>
            <a:ext cx="4040634" cy="1784090"/>
            <a:chOff x="7950911" y="4455918"/>
            <a:chExt cx="4040634" cy="1784090"/>
          </a:xfrm>
        </p:grpSpPr>
        <p:grpSp>
          <p:nvGrpSpPr>
            <p:cNvPr id="25" name="Group 24"/>
            <p:cNvGrpSpPr/>
            <p:nvPr/>
          </p:nvGrpSpPr>
          <p:grpSpPr>
            <a:xfrm>
              <a:off x="7950911" y="4455918"/>
              <a:ext cx="4040634" cy="1585062"/>
              <a:chOff x="1526298" y="4455918"/>
              <a:chExt cx="4040634" cy="1585062"/>
            </a:xfrm>
          </p:grpSpPr>
          <p:sp>
            <p:nvSpPr>
              <p:cNvPr id="31" name="Rectangle 30"/>
              <p:cNvSpPr/>
              <p:nvPr/>
            </p:nvSpPr>
            <p:spPr>
              <a:xfrm>
                <a:off x="1526298" y="4455918"/>
                <a:ext cx="2700198" cy="158506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p:cNvSpPr txBox="1"/>
              <p:nvPr/>
            </p:nvSpPr>
            <p:spPr>
              <a:xfrm>
                <a:off x="1742124" y="4648284"/>
                <a:ext cx="38248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THẢO LUẬN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NHÓM ĐÔI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3" name="图片 2"/>
            <p:cNvPicPr>
              <a:picLocks noChangeAspect="1"/>
            </p:cNvPicPr>
            <p:nvPr/>
          </p:nvPicPr>
          <p:blipFill>
            <a:blip r:embed="rId5"/>
            <a:stretch>
              <a:fillRect/>
            </a:stretch>
          </p:blipFill>
          <p:spPr>
            <a:xfrm rot="797177">
              <a:off x="10794348" y="4881108"/>
              <a:ext cx="964725" cy="1358900"/>
            </a:xfrm>
            <a:prstGeom prst="rect">
              <a:avLst/>
            </a:prstGeom>
          </p:spPr>
        </p:pic>
      </p:grpSp>
      <p:grpSp>
        <p:nvGrpSpPr>
          <p:cNvPr id="37" name="Group 36">
            <a:extLst>
              <a:ext uri="{FF2B5EF4-FFF2-40B4-BE49-F238E27FC236}">
                <a16:creationId xmlns:a16="http://schemas.microsoft.com/office/drawing/2014/main" id="{04AE6933-DA95-453E-94E5-D98CA95465F9}"/>
              </a:ext>
            </a:extLst>
          </p:cNvPr>
          <p:cNvGrpSpPr/>
          <p:nvPr/>
        </p:nvGrpSpPr>
        <p:grpSpPr>
          <a:xfrm flipH="1">
            <a:off x="4835334" y="3933584"/>
            <a:ext cx="1687062" cy="2722369"/>
            <a:chOff x="10081587" y="2304414"/>
            <a:chExt cx="2014077" cy="3390653"/>
          </a:xfrm>
        </p:grpSpPr>
        <p:pic>
          <p:nvPicPr>
            <p:cNvPr id="38"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39" name="图片 5">
              <a:extLst>
                <a:ext uri="{FF2B5EF4-FFF2-40B4-BE49-F238E27FC236}">
                  <a16:creationId xmlns:a16="http://schemas.microsoft.com/office/drawing/2014/main" id="{0B35F27F-1F7F-439B-A325-BA3A7A9FD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1" name="图片 2">
            <a:extLst>
              <a:ext uri="{FF2B5EF4-FFF2-40B4-BE49-F238E27FC236}">
                <a16:creationId xmlns:a16="http://schemas.microsoft.com/office/drawing/2014/main" id="{B84DE80C-6D22-45B0-A8F9-AA2EC0F252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7946" y="3970408"/>
            <a:ext cx="1407492" cy="2717594"/>
          </a:xfrm>
          <a:prstGeom prst="rect">
            <a:avLst/>
          </a:prstGeom>
        </p:spPr>
      </p:pic>
    </p:spTree>
    <p:extLst>
      <p:ext uri="{BB962C8B-B14F-4D97-AF65-F5344CB8AC3E}">
        <p14:creationId xmlns:p14="http://schemas.microsoft.com/office/powerpoint/2010/main" val="1136805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par>
                                <p:cTn id="22" presetID="31"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 calcmode="lin" valueType="num">
                                      <p:cBhvr>
                                        <p:cTn id="26" dur="1000" fill="hold"/>
                                        <p:tgtEl>
                                          <p:spTgt spid="22"/>
                                        </p:tgtEl>
                                        <p:attrNameLst>
                                          <p:attrName>style.rotation</p:attrName>
                                        </p:attrNameLst>
                                      </p:cBhvr>
                                      <p:tavLst>
                                        <p:tav tm="0">
                                          <p:val>
                                            <p:fltVal val="90"/>
                                          </p:val>
                                        </p:tav>
                                        <p:tav tm="100000">
                                          <p:val>
                                            <p:fltVal val="0"/>
                                          </p:val>
                                        </p:tav>
                                      </p:tavLst>
                                    </p:anim>
                                    <p:animEffect transition="in" filter="fade">
                                      <p:cBhvr>
                                        <p:cTn id="27" dur="1000"/>
                                        <p:tgtEl>
                                          <p:spTgt spid="22"/>
                                        </p:tgtEl>
                                      </p:cBhvr>
                                    </p:animEffect>
                                  </p:childTnLst>
                                </p:cTn>
                              </p:par>
                              <p:par>
                                <p:cTn id="28" presetID="3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 calcmode="lin" valueType="num">
                                      <p:cBhvr>
                                        <p:cTn id="32" dur="1000" fill="hold"/>
                                        <p:tgtEl>
                                          <p:spTgt spid="23"/>
                                        </p:tgtEl>
                                        <p:attrNameLst>
                                          <p:attrName>style.rotation</p:attrName>
                                        </p:attrNameLst>
                                      </p:cBhvr>
                                      <p:tavLst>
                                        <p:tav tm="0">
                                          <p:val>
                                            <p:fltVal val="90"/>
                                          </p:val>
                                        </p:tav>
                                        <p:tav tm="100000">
                                          <p:val>
                                            <p:fltVal val="0"/>
                                          </p:val>
                                        </p:tav>
                                      </p:tavLst>
                                    </p:anim>
                                    <p:animEffect transition="in" filter="fade">
                                      <p:cBhvr>
                                        <p:cTn id="33" dur="1000"/>
                                        <p:tgtEl>
                                          <p:spTgt spid="23"/>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380</Words>
  <Application>Microsoft Office PowerPoint</Application>
  <PresentationFormat>Widescreen</PresentationFormat>
  <Paragraphs>39</Paragraphs>
  <Slides>16</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微软雅黑</vt:lpstr>
      <vt:lpstr>Arial</vt:lpstr>
      <vt:lpstr>Bubblegum Sans</vt:lpstr>
      <vt:lpstr>Calibri</vt:lpstr>
      <vt:lpstr>Cambria</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2022-09-02T08:08:46Z</dcterms:created>
  <dcterms:modified xsi:type="dcterms:W3CDTF">2025-12-25T14:47:45Z</dcterms:modified>
</cp:coreProperties>
</file>