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 id="2147483688" r:id="rId4"/>
  </p:sldMasterIdLst>
  <p:notesMasterIdLst>
    <p:notesMasterId r:id="rId31"/>
  </p:notesMasterIdLst>
  <p:sldIdLst>
    <p:sldId id="2007577495" r:id="rId5"/>
    <p:sldId id="262" r:id="rId6"/>
    <p:sldId id="287" r:id="rId7"/>
    <p:sldId id="2007577500" r:id="rId8"/>
    <p:sldId id="2007577501" r:id="rId9"/>
    <p:sldId id="2007577463" r:id="rId10"/>
    <p:sldId id="2007577497" r:id="rId11"/>
    <p:sldId id="257" r:id="rId12"/>
    <p:sldId id="2007577471" r:id="rId13"/>
    <p:sldId id="2007577467" r:id="rId14"/>
    <p:sldId id="260" r:id="rId15"/>
    <p:sldId id="2007577442" r:id="rId16"/>
    <p:sldId id="2007577464" r:id="rId17"/>
    <p:sldId id="2007577483" r:id="rId18"/>
    <p:sldId id="2007577484" r:id="rId19"/>
    <p:sldId id="2007577447" r:id="rId20"/>
    <p:sldId id="2007577479" r:id="rId21"/>
    <p:sldId id="2007577482" r:id="rId22"/>
    <p:sldId id="2007577486" r:id="rId23"/>
    <p:sldId id="2007577489" r:id="rId24"/>
    <p:sldId id="2007577488" r:id="rId25"/>
    <p:sldId id="2007577490" r:id="rId26"/>
    <p:sldId id="2007577487" r:id="rId27"/>
    <p:sldId id="2007577505" r:id="rId28"/>
    <p:sldId id="2007577491" r:id="rId29"/>
    <p:sldId id="20075774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29/12/2025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5AA8-3C8F-A223-D52C-18C1F969A4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D25473-5014-BC7A-7FDD-B3503D754C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3B5E7A-1A4F-9597-B487-3866E95F887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5CA4AAE-51C6-4F44-172B-7B147CB07E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51268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9B48F-B46F-88B6-3DAB-938C2E7AC5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8D9796-37D9-F1DF-6F56-75C4E920C66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4DBCA6-211A-7661-7415-768DEED6FFD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C6773A8-C051-0F3C-4273-0FAE8C55B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82203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ZALO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Rounded" panose="020B0500000000000000" pitchFamily="34" charset="0"/>
                <a:ea typeface="Arial-Rounded" panose="020B0500000000000000" pitchFamily="34" charset="0"/>
                <a:cs typeface="Arial-Rounded" panose="020B0500000000000000" pitchFamily="34" charset="0"/>
              </a:rPr>
              <a:t>Hương Thảo – </a:t>
            </a:r>
            <a:r>
              <a:rPr lang="en-US" dirty="0" err="1">
                <a:latin typeface="Arial-Rounded" panose="020B0500000000000000" pitchFamily="34" charset="0"/>
                <a:ea typeface="Arial-Rounded" panose="020B0500000000000000" pitchFamily="34" charset="0"/>
                <a:cs typeface="Arial-Rounded" panose="020B0500000000000000" pitchFamily="34" charset="0"/>
              </a:rPr>
              <a:t>zalo</a:t>
            </a:r>
            <a:r>
              <a:rPr lang="en-US" dirty="0">
                <a:latin typeface="Arial-Rounded" panose="020B0500000000000000" pitchFamily="34" charset="0"/>
                <a:ea typeface="Arial-Rounded" panose="020B0500000000000000" pitchFamily="34" charset="0"/>
                <a:cs typeface="Arial-Rounded" panose="020B0500000000000000" pitchFamily="34" charset="0"/>
              </a:rPr>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548455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230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3023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51029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71985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9269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382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8478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88719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51839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93902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26968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17590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62130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62028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807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0696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69507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349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61421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30521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52509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67960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66687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819890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5778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23310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55978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6174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3589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60010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2837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9238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55626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3012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9700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40904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31365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761010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79006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19665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78593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94053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813766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20766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29/12/2025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61210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29/12/2025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4.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5A1BF7-8316-C090-8679-CD1EEFBEEF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29/12/2025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5765CEF8-35D5-C44F-7E9F-526455028F6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29/12/2025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468E7CD-5516-9D97-0660-61310444F2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7" y="0"/>
            <a:ext cx="1508593" cy="1508593"/>
          </a:xfrm>
          <a:prstGeom prst="rect">
            <a:avLst/>
          </a:prstGeom>
        </p:spPr>
      </p:pic>
    </p:spTree>
    <p:extLst>
      <p:ext uri="{BB962C8B-B14F-4D97-AF65-F5344CB8AC3E}">
        <p14:creationId xmlns:p14="http://schemas.microsoft.com/office/powerpoint/2010/main" val="37050621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583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532A9-70D5-C453-F960-9FD2C5AB9E01}"/>
            </a:ext>
          </a:extLst>
        </p:cNvPr>
        <p:cNvGrpSpPr/>
        <p:nvPr/>
      </p:nvGrpSpPr>
      <p:grpSpPr>
        <a:xfrm>
          <a:off x="0" y="0"/>
          <a:ext cx="0" cy="0"/>
          <a:chOff x="0" y="0"/>
          <a:chExt cx="0" cy="0"/>
        </a:xfrm>
      </p:grpSpPr>
      <p:pic>
        <p:nvPicPr>
          <p:cNvPr id="25" name="图片 24">
            <a:extLst>
              <a:ext uri="{FF2B5EF4-FFF2-40B4-BE49-F238E27FC236}">
                <a16:creationId xmlns:a16="http://schemas.microsoft.com/office/drawing/2014/main" id="{73A71F24-3A25-08F3-AE62-83A8E04EF4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25D1E9A6-FF4A-AE33-6480-6EA50F7FA1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07B9FB07-DECA-19E6-7E45-6AC9F2DFAD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A82AE969-14C8-8FD5-4504-C36AB2CAEF05}"/>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76ABEC50-CF2A-CA1F-481A-FC68DA3F66F7}"/>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3" name="矩形: 圆角 12">
              <a:extLst>
                <a:ext uri="{FF2B5EF4-FFF2-40B4-BE49-F238E27FC236}">
                  <a16:creationId xmlns:a16="http://schemas.microsoft.com/office/drawing/2014/main" id="{5BFC599A-31EE-C359-B267-F4C70822A54A}"/>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pic>
        <p:nvPicPr>
          <p:cNvPr id="4" name="图片 3">
            <a:extLst>
              <a:ext uri="{FF2B5EF4-FFF2-40B4-BE49-F238E27FC236}">
                <a16:creationId xmlns:a16="http://schemas.microsoft.com/office/drawing/2014/main" id="{9664ABFE-9A88-8E0A-798F-0F3FD6D1E5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5" name="Picture 4" descr="A red and green text on a black background&#10;&#10;AI-generated content may be incorrect.">
            <a:extLst>
              <a:ext uri="{FF2B5EF4-FFF2-40B4-BE49-F238E27FC236}">
                <a16:creationId xmlns:a16="http://schemas.microsoft.com/office/drawing/2014/main" id="{4AE4EE51-B776-24DE-1E93-61F404211C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280" y="902970"/>
            <a:ext cx="6581609" cy="5071350"/>
          </a:xfrm>
          <a:prstGeom prst="rect">
            <a:avLst/>
          </a:prstGeom>
        </p:spPr>
      </p:pic>
    </p:spTree>
    <p:extLst>
      <p:ext uri="{BB962C8B-B14F-4D97-AF65-F5344CB8AC3E}">
        <p14:creationId xmlns:p14="http://schemas.microsoft.com/office/powerpoint/2010/main" val="7801021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t="-19000" r="-7000" b="-9000"/>
          </a:stretch>
        </a:blipFill>
        <a:effectLst/>
      </p:bgPr>
    </p:bg>
    <p:spTree>
      <p:nvGrpSpPr>
        <p:cNvPr id="1" name=""/>
        <p:cNvGrpSpPr/>
        <p:nvPr/>
      </p:nvGrpSpPr>
      <p:grpSpPr>
        <a:xfrm>
          <a:off x="0" y="0"/>
          <a:ext cx="0" cy="0"/>
          <a:chOff x="0" y="0"/>
          <a:chExt cx="0" cy="0"/>
        </a:xfrm>
      </p:grpSpPr>
      <p:pic>
        <p:nvPicPr>
          <p:cNvPr id="2" name="Chưa có tên (Video) (1)">
            <a:hlinkClick r:id="" action="ppaction://media"/>
            <a:extLst>
              <a:ext uri="{FF2B5EF4-FFF2-40B4-BE49-F238E27FC236}">
                <a16:creationId xmlns:a16="http://schemas.microsoft.com/office/drawing/2014/main" id="{E9985D68-6CF8-D891-B802-D06C666DED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làm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chỉ</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luồn</a:t>
              </a:r>
              <a:r>
                <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5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kim</a:t>
              </a:r>
              <a:endParaRPr lang="en-US" sz="5000" b="1"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907468" y="1427402"/>
            <a:ext cx="4223400" cy="707886"/>
          </a:xfrm>
          <a:prstGeom prst="rect">
            <a:avLst/>
          </a:prstGeom>
        </p:spPr>
        <p:txBody>
          <a:bodyPr wrap="none">
            <a:spAutoFit/>
          </a:bodyPr>
          <a:lstStyle/>
          <a:p>
            <a:pPr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chim</a:t>
              </a:r>
              <a:r>
                <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rPr>
                <a:t> ổ </a:t>
              </a:r>
              <a:r>
                <a:rPr lang="en-US" sz="5000" b="1" kern="0" dirty="0" err="1">
                  <a:solidFill>
                    <a:prstClr val="white"/>
                  </a:solidFill>
                  <a:latin typeface="Cambria" panose="02040503050406030204" pitchFamily="18" charset="0"/>
                  <a:ea typeface="Cambria" panose="02040503050406030204" pitchFamily="18" charset="0"/>
                  <a:cs typeface="Arial-Rounded" panose="020B0500000000000000" pitchFamily="34" charset="0"/>
                </a:rPr>
                <a:t>dộc</a:t>
              </a:r>
              <a:endParaRPr lang="en-US" sz="5000" b="1" kern="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chiếc</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áo</a:t>
              </a:r>
              <a:r>
                <a:rPr lang="en-US" sz="54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54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377190" y="45112"/>
            <a:ext cx="1875331"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Chim ổ dộc </a:t>
            </a:r>
            <a:r>
              <a:rPr lang="vi-VN" altLang="zh-CN" sz="3300" dirty="0">
                <a:solidFill>
                  <a:srgbClr val="002060"/>
                </a:solidFill>
                <a:latin typeface="Cambria" panose="02040503050406030204" pitchFamily="18" charset="0"/>
                <a:ea typeface="Cambria" panose="02040503050406030204" pitchFamily="18"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400050" y="45112"/>
            <a:ext cx="1852471"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Xe (chỉ):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Mùa</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đông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đến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thỏ</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chống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rét</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bằng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cách</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nào</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vi-VN" sz="3200" b="1"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lang="en-US" sz="3000" dirty="0">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ambria" panose="02040503050406030204" pitchFamily="18" charset="0"/>
                  <a:ea typeface="Cambria" panose="02040503050406030204" pitchFamily="18" charset="0"/>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T</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hỏ quấn tấm vải lên người cho đỡ rét</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88900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30"/>
            <a:ext cx="7814370" cy="1672646"/>
            <a:chOff x="2229963" y="4180202"/>
            <a:chExt cx="9593211" cy="193224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99171"/>
              <a:ext cx="9418799" cy="1813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nảy</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sáng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kiến</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tấm</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vải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bị</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gió</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thổi</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bay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xuống</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ao</a:t>
              </a:r>
              <a:r>
                <a:rPr lang="en-US"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545238" y="3391126"/>
            <a:ext cx="454186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429758"/>
            <a:chOff x="1426287" y="2516701"/>
            <a:chExt cx="7933302" cy="1429758"/>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584775"/>
              <a:chOff x="1837994" y="2220845"/>
              <a:chExt cx="5901871" cy="584775"/>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584775"/>
              </a:xfrm>
              <a:prstGeom prst="rect">
                <a:avLst/>
              </a:prstGeom>
            </p:spPr>
            <p:txBody>
              <a:bodyPr wrap="square">
                <a:spAutoFit/>
              </a:bodyPr>
              <a:lstStyle/>
              <a:p>
                <a:pPr lvl="0"/>
                <a:r>
                  <a:rPr lang="en-US" sz="3200" dirty="0" err="1">
                    <a:latin typeface="Cambria" panose="02040503050406030204" pitchFamily="18" charset="0"/>
                    <a:ea typeface="Cambria" panose="02040503050406030204" pitchFamily="18" charset="0"/>
                    <a:cs typeface="Arial-Rounded" panose="020B0500000000000000" pitchFamily="34" charset="0"/>
                  </a:rPr>
                  <a:t>Vì</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sao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nhím</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nảy</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ra</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sáng</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kiến</a:t>
                </a:r>
                <a:r>
                  <a:rPr lang="en-US" sz="3200" dirty="0">
                    <a:latin typeface="Cambria" panose="02040503050406030204" pitchFamily="18" charset="0"/>
                    <a:ea typeface="Cambria" panose="02040503050406030204" pitchFamily="18" charset="0"/>
                    <a:cs typeface="Arial-Rounded" panose="020B0500000000000000" pitchFamily="34" charset="0"/>
                  </a:rPr>
                  <a:t> may </a:t>
                </a:r>
                <a:r>
                  <a:rPr lang="en-US" sz="3200" dirty="0" err="1">
                    <a:latin typeface="Cambria" panose="02040503050406030204" pitchFamily="18" charset="0"/>
                    <a:ea typeface="Cambria" panose="02040503050406030204" pitchFamily="18" charset="0"/>
                    <a:cs typeface="Arial-Rounded" panose="020B0500000000000000" pitchFamily="34" charset="0"/>
                  </a:rPr>
                  <a:t>áo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ấm</a:t>
                </a:r>
                <a:r>
                  <a:rPr lang="en-US" sz="3200" dirty="0">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67797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ED6489ED-9C79-4BBA-BFAE-AC07A620D323}"/>
              </a:ext>
            </a:extLst>
          </p:cNvPr>
          <p:cNvGrpSpPr/>
          <p:nvPr/>
        </p:nvGrpSpPr>
        <p:grpSpPr>
          <a:xfrm>
            <a:off x="966671" y="12183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Cambria" panose="02040503050406030204" pitchFamily="18" charset="0"/>
                  <a:ea typeface="Cambria" panose="02040503050406030204" pitchFamily="18" charset="0"/>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Cambria" panose="02040503050406030204" pitchFamily="18" charset="0"/>
                    <a:ea typeface="Cambria" panose="02040503050406030204" pitchFamily="18" charset="0"/>
                    <a:cs typeface="Arial-Rounded" panose="020B0500000000000000" pitchFamily="34" charset="0"/>
                  </a:rPr>
                  <a:t>Mỗi</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nhân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vật</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trong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câu</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chuyện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đã</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góp</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gì</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vào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việc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làm</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ra</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những</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chiếc</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áo</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ấm</a:t>
                </a:r>
                <a:r>
                  <a:rPr lang="en-US" sz="2800" dirty="0">
                    <a:latin typeface="Cambria" panose="02040503050406030204" pitchFamily="18" charset="0"/>
                    <a:ea typeface="Cambria" panose="02040503050406030204" pitchFamily="18" charset="0"/>
                    <a:cs typeface="Arial-Rounded" panose="020B0500000000000000" pitchFamily="34" charset="0"/>
                  </a:rPr>
                  <a:t>?</a:t>
                </a:r>
                <a:endParaRPr lang="vi-VN" sz="28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5">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graphicFrame>
        <p:nvGraphicFramePr>
          <p:cNvPr id="2" name="Table 1">
            <a:extLst>
              <a:ext uri="{FF2B5EF4-FFF2-40B4-BE49-F238E27FC236}">
                <a16:creationId xmlns:a16="http://schemas.microsoft.com/office/drawing/2014/main" id="{F28E5013-A781-D6DB-2C19-0EC68A2B5041}"/>
              </a:ext>
            </a:extLst>
          </p:cNvPr>
          <p:cNvGraphicFramePr>
            <a:graphicFrameLocks noGrp="1"/>
          </p:cNvGraphicFramePr>
          <p:nvPr>
            <p:extLst>
              <p:ext uri="{D42A27DB-BD31-4B8C-83A1-F6EECF244321}">
                <p14:modId xmlns:p14="http://schemas.microsoft.com/office/powerpoint/2010/main" val="583354457"/>
              </p:ext>
            </p:extLst>
          </p:nvPr>
        </p:nvGraphicFramePr>
        <p:xfrm>
          <a:off x="1028700" y="1655084"/>
          <a:ext cx="10595610" cy="5202916"/>
        </p:xfrm>
        <a:graphic>
          <a:graphicData uri="http://schemas.openxmlformats.org/drawingml/2006/table">
            <a:tbl>
              <a:tblPr/>
              <a:tblGrid>
                <a:gridCol w="2800350">
                  <a:extLst>
                    <a:ext uri="{9D8B030D-6E8A-4147-A177-3AD203B41FA5}">
                      <a16:colId xmlns:a16="http://schemas.microsoft.com/office/drawing/2014/main" val="4104728507"/>
                    </a:ext>
                  </a:extLst>
                </a:gridCol>
                <a:gridCol w="7795260">
                  <a:extLst>
                    <a:ext uri="{9D8B030D-6E8A-4147-A177-3AD203B41FA5}">
                      <a16:colId xmlns:a16="http://schemas.microsoft.com/office/drawing/2014/main" val="3388716813"/>
                    </a:ext>
                  </a:extLst>
                </a:gridCol>
              </a:tblGrid>
              <a:tr h="449110">
                <a:tc>
                  <a:txBody>
                    <a:bodyPr/>
                    <a:lstStyle/>
                    <a:p>
                      <a:pPr algn="ctr" fontAlgn="t">
                        <a:buNone/>
                      </a:pP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vật</a:t>
                      </a:r>
                      <a:endParaRPr lang="en-US" sz="3200" dirty="0">
                        <a:effectLst/>
                        <a:latin typeface="Cambria" panose="02040503050406030204" pitchFamily="18" charset="0"/>
                        <a:ea typeface="Cambria" panose="02040503050406030204" pitchFamily="18" charset="0"/>
                      </a:endParaRP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tc>
                  <a:txBody>
                    <a:bodyPr/>
                    <a:lstStyle/>
                    <a:p>
                      <a:pPr algn="ctr" fontAlgn="t">
                        <a:buNone/>
                      </a:pPr>
                      <a:r>
                        <a:rPr lang="en-US" sz="3200" b="1" dirty="0" err="1">
                          <a:effectLst/>
                          <a:latin typeface="Cambria" panose="02040503050406030204" pitchFamily="18" charset="0"/>
                          <a:ea typeface="Cambria" panose="02040503050406030204" pitchFamily="18" charset="0"/>
                        </a:rPr>
                        <a:t>Đóng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98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6306625"/>
                  </a:ext>
                </a:extLst>
              </a:tr>
              <a:tr h="449110">
                <a:tc>
                  <a:txBody>
                    <a:bodyPr/>
                    <a:lstStyle/>
                    <a:p>
                      <a:pPr fontAlgn="t">
                        <a:buNone/>
                      </a:pPr>
                      <a:r>
                        <a:rPr lang="en-US" sz="3200">
                          <a:effectLst/>
                          <a:latin typeface="Cambria" panose="02040503050406030204" pitchFamily="18" charset="0"/>
                          <a:ea typeface="Cambria" panose="02040503050406030204" pitchFamily="18" charset="0"/>
                        </a:rPr>
                        <a:t>Thỏ</a:t>
                      </a:r>
                    </a:p>
                  </a:txBody>
                  <a:tcPr marL="67087" marR="23294" marT="23294" marB="23294">
                    <a:lnL w="12700" cap="flat" cmpd="sng" algn="ctr">
                      <a:solidFill>
                        <a:srgbClr val="48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Trải vải cho phẳng</a:t>
                      </a:r>
                    </a:p>
                  </a:txBody>
                  <a:tcPr marL="23294" marR="67087" marT="23294" marB="23294">
                    <a:lnL w="12700" cap="flat" cmpd="sng" algn="ctr">
                      <a:solidFill>
                        <a:srgbClr val="48F1DC"/>
                      </a:solidFill>
                      <a:prstDash val="solid"/>
                      <a:round/>
                      <a:headEnd type="none" w="med" len="med"/>
                      <a:tailEnd type="none" w="med" len="med"/>
                    </a:lnL>
                    <a:lnR w="12700" cap="flat" cmpd="sng" algn="ctr">
                      <a:solidFill>
                        <a:srgbClr val="F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val="3173683808"/>
                  </a:ext>
                </a:extLst>
              </a:tr>
              <a:tr h="1455415">
                <a:tc>
                  <a:txBody>
                    <a:bodyPr/>
                    <a:lstStyle/>
                    <a:p>
                      <a:pPr fontAlgn="t">
                        <a:buNone/>
                      </a:pPr>
                      <a:r>
                        <a:rPr lang="en-US" sz="3200">
                          <a:effectLst/>
                          <a:latin typeface="Cambria" panose="02040503050406030204" pitchFamily="18" charset="0"/>
                          <a:ea typeface="Cambria" panose="02040503050406030204" pitchFamily="18" charset="0"/>
                        </a:rPr>
                        <a:t>Nhím</a:t>
                      </a: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a:effectLst/>
                          <a:latin typeface="Cambria" panose="02040503050406030204" pitchFamily="18" charset="0"/>
                          <a:ea typeface="Cambria" panose="02040503050406030204" pitchFamily="18" charset="0"/>
                        </a:rPr>
                        <a:t>- Rút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chiếc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endParaRPr lang="en-US" sz="3200" dirty="0">
                        <a:effectLst/>
                        <a:latin typeface="Cambria" panose="02040503050406030204" pitchFamily="18" charset="0"/>
                        <a:ea typeface="Cambria" panose="02040503050406030204" pitchFamily="18" charset="0"/>
                      </a:endParaRPr>
                    </a:p>
                    <a:p>
                      <a:pPr fontAlgn="t">
                        <a:buNone/>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dùi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lỗ</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mảnh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cắt</a:t>
                      </a:r>
                      <a:endParaRPr lang="en-US" sz="3200" dirty="0">
                        <a:effectLst/>
                        <a:latin typeface="Cambria" panose="02040503050406030204" pitchFamily="18" charset="0"/>
                        <a:ea typeface="Cambria" panose="02040503050406030204" pitchFamily="18" charset="0"/>
                      </a:endParaRP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val="1825909817"/>
                  </a:ext>
                </a:extLst>
              </a:tr>
              <a:tr h="650371">
                <a:tc>
                  <a:txBody>
                    <a:bodyPr/>
                    <a:lstStyle/>
                    <a:p>
                      <a:pPr fontAlgn="t">
                        <a:buNone/>
                      </a:pPr>
                      <a:r>
                        <a:rPr lang="en-US" sz="3200">
                          <a:effectLst/>
                          <a:latin typeface="Cambria" panose="02040503050406030204" pitchFamily="18" charset="0"/>
                          <a:ea typeface="Cambria" panose="02040503050406030204" pitchFamily="18" charset="0"/>
                        </a:rPr>
                        <a:t>Chị Tằm</a:t>
                      </a:r>
                    </a:p>
                  </a:txBody>
                  <a:tcPr marL="67087" marR="23294" marT="23294" marB="23294">
                    <a:lnL w="12700" cap="flat" cmpd="sng" algn="ctr">
                      <a:solidFill>
                        <a:srgbClr val="90F1DC"/>
                      </a:solidFill>
                      <a:prstDash val="solid"/>
                      <a:round/>
                      <a:headEnd type="none" w="med" len="med"/>
                      <a:tailEnd type="none" w="med" len="med"/>
                    </a:lnL>
                    <a:lnR w="12700" cap="flat" cmpd="sng" algn="ctr">
                      <a:solidFill>
                        <a:srgbClr val="90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 Tặng tơ để làm chỉ</a:t>
                      </a:r>
                    </a:p>
                    <a:p>
                      <a:pPr fontAlgn="t">
                        <a:buNone/>
                      </a:pPr>
                      <a:r>
                        <a:rPr lang="vi-VN" sz="3200">
                          <a:effectLst/>
                          <a:latin typeface="Cambria" panose="02040503050406030204" pitchFamily="18" charset="0"/>
                          <a:ea typeface="Cambria" panose="02040503050406030204" pitchFamily="18" charset="0"/>
                        </a:rPr>
                        <a:t>- Luôn tay xe chỉ</a:t>
                      </a:r>
                    </a:p>
                  </a:txBody>
                  <a:tcPr marL="23294" marR="67087" marT="23294" marB="23294">
                    <a:lnL w="12700" cap="flat" cmpd="sng" algn="ctr">
                      <a:solidFill>
                        <a:srgbClr val="90F1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val="1370331865"/>
                  </a:ext>
                </a:extLst>
              </a:tr>
              <a:tr h="449110">
                <a:tc>
                  <a:txBody>
                    <a:bodyPr/>
                    <a:lstStyle/>
                    <a:p>
                      <a:pPr fontAlgn="t">
                        <a:buNone/>
                      </a:pPr>
                      <a:r>
                        <a:rPr lang="en-US" sz="3200">
                          <a:effectLst/>
                          <a:latin typeface="Cambria" panose="02040503050406030204" pitchFamily="18" charset="0"/>
                          <a:ea typeface="Cambria" panose="02040503050406030204" pitchFamily="18" charset="0"/>
                        </a:rPr>
                        <a:t>Ốc sên</a:t>
                      </a: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tc>
                  <a:txBody>
                    <a:bodyPr/>
                    <a:lstStyle/>
                    <a:p>
                      <a:pPr fontAlgn="t">
                        <a:buNone/>
                      </a:pPr>
                      <a:r>
                        <a:rPr lang="vi-VN" sz="3200">
                          <a:effectLst/>
                          <a:latin typeface="Cambria" panose="02040503050406030204" pitchFamily="18" charset="0"/>
                          <a:ea typeface="Cambria" panose="02040503050406030204" pitchFamily="18" charset="0"/>
                        </a:rPr>
                        <a:t>Kẻ đường vạch lên mảnh vải</a:t>
                      </a: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8F0DC"/>
                      </a:solidFill>
                      <a:prstDash val="solid"/>
                      <a:round/>
                      <a:headEnd type="none" w="med" len="med"/>
                      <a:tailEnd type="none" w="med" len="med"/>
                    </a:lnB>
                    <a:solidFill>
                      <a:srgbClr val="FFFFFF"/>
                    </a:solidFill>
                  </a:tcPr>
                </a:tc>
                <a:extLst>
                  <a:ext uri="{0D108BD9-81ED-4DB2-BD59-A6C34878D82A}">
                    <a16:rowId xmlns:a16="http://schemas.microsoft.com/office/drawing/2014/main" val="340793392"/>
                  </a:ext>
                </a:extLst>
              </a:tr>
              <a:tr h="449110">
                <a:tc>
                  <a:txBody>
                    <a:bodyPr/>
                    <a:lstStyle/>
                    <a:p>
                      <a:pPr fontAlgn="t">
                        <a:buNone/>
                      </a:pPr>
                      <a:r>
                        <a:rPr lang="en-US" sz="3200">
                          <a:effectLst/>
                          <a:latin typeface="Cambria" panose="02040503050406030204" pitchFamily="18" charset="0"/>
                          <a:ea typeface="Cambria" panose="02040503050406030204" pitchFamily="18" charset="0"/>
                        </a:rPr>
                        <a:t>Bọ ngựa</a:t>
                      </a:r>
                    </a:p>
                  </a:txBody>
                  <a:tcPr marL="67087" marR="23294" marT="23294" marB="23294">
                    <a:lnL w="12700" cap="flat" cmpd="sng" algn="ctr">
                      <a:solidFill>
                        <a:srgbClr val="50F2DC"/>
                      </a:solidFill>
                      <a:prstDash val="solid"/>
                      <a:round/>
                      <a:headEnd type="none" w="med" len="med"/>
                      <a:tailEnd type="none" w="med" len="med"/>
                    </a:lnL>
                    <a:lnR w="12700" cap="flat" cmpd="sng" algn="ctr">
                      <a:solidFill>
                        <a:srgbClr val="50F2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a:effectLst/>
                          <a:latin typeface="Cambria" panose="02040503050406030204" pitchFamily="18" charset="0"/>
                          <a:ea typeface="Cambria" panose="02040503050406030204" pitchFamily="18" charset="0"/>
                        </a:rPr>
                        <a:t>Cắt vải theo vạch</a:t>
                      </a:r>
                    </a:p>
                  </a:txBody>
                  <a:tcPr marL="23294" marR="67087" marT="23294" marB="23294">
                    <a:lnL w="12700" cap="flat" cmpd="sng" algn="ctr">
                      <a:solidFill>
                        <a:srgbClr val="50F2DC"/>
                      </a:solidFill>
                      <a:prstDash val="solid"/>
                      <a:round/>
                      <a:headEnd type="none" w="med" len="med"/>
                      <a:tailEnd type="none" w="med" len="med"/>
                    </a:lnL>
                    <a:lnR w="12700" cap="flat" cmpd="sng" algn="ctr">
                      <a:solidFill>
                        <a:srgbClr val="48F1DC"/>
                      </a:solidFill>
                      <a:prstDash val="solid"/>
                      <a:round/>
                      <a:headEnd type="none" w="med" len="med"/>
                      <a:tailEnd type="none" w="med" len="med"/>
                    </a:lnR>
                    <a:lnT w="12700" cap="flat" cmpd="sng" algn="ctr">
                      <a:solidFill>
                        <a:srgbClr val="58F0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val="3788424785"/>
                  </a:ext>
                </a:extLst>
              </a:tr>
              <a:tr h="449110">
                <a:tc>
                  <a:txBody>
                    <a:bodyPr/>
                    <a:lstStyle/>
                    <a:p>
                      <a:pPr fontAlgn="t">
                        <a:buNone/>
                      </a:pPr>
                      <a:r>
                        <a:rPr lang="en-US" sz="3200">
                          <a:effectLst/>
                          <a:latin typeface="Cambria" panose="02040503050406030204" pitchFamily="18" charset="0"/>
                          <a:ea typeface="Cambria" panose="02040503050406030204" pitchFamily="18" charset="0"/>
                        </a:rPr>
                        <a:t>Đôi chim ổ dộc</a:t>
                      </a:r>
                    </a:p>
                  </a:txBody>
                  <a:tcPr marL="67087" marR="23294"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tc>
                  <a:txBody>
                    <a:bodyPr/>
                    <a:lstStyle/>
                    <a:p>
                      <a:pPr fontAlgn="t">
                        <a:buNone/>
                      </a:pPr>
                      <a:r>
                        <a:rPr lang="en-US" sz="3200" dirty="0" err="1">
                          <a:effectLst/>
                          <a:latin typeface="Cambria" panose="02040503050406030204" pitchFamily="18" charset="0"/>
                          <a:ea typeface="Cambria" panose="02040503050406030204" pitchFamily="18" charset="0"/>
                        </a:rPr>
                        <a:t>Luồn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kim</a:t>
                      </a:r>
                      <a:r>
                        <a:rPr lang="en-US" sz="3200" dirty="0">
                          <a:effectLst/>
                          <a:latin typeface="Cambria" panose="02040503050406030204" pitchFamily="18" charset="0"/>
                          <a:ea typeface="Cambria" panose="02040503050406030204" pitchFamily="18" charset="0"/>
                        </a:rPr>
                        <a:t>, may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a:t>
                      </a:r>
                    </a:p>
                  </a:txBody>
                  <a:tcPr marL="23294" marR="67087" marT="23294" marB="23294">
                    <a:lnL w="12700" cap="flat" cmpd="sng" algn="ctr">
                      <a:solidFill>
                        <a:srgbClr val="50EFDC"/>
                      </a:solidFill>
                      <a:prstDash val="solid"/>
                      <a:round/>
                      <a:headEnd type="none" w="med" len="med"/>
                      <a:tailEnd type="none" w="med" len="med"/>
                    </a:lnL>
                    <a:lnR w="12700" cap="flat" cmpd="sng" algn="ctr">
                      <a:solidFill>
                        <a:srgbClr val="50EFDC"/>
                      </a:solidFill>
                      <a:prstDash val="solid"/>
                      <a:round/>
                      <a:headEnd type="none" w="med" len="med"/>
                      <a:tailEnd type="none" w="med" len="med"/>
                    </a:lnR>
                    <a:lnT w="12700" cap="flat" cmpd="sng" algn="ctr">
                      <a:solidFill>
                        <a:srgbClr val="50EFDC"/>
                      </a:solidFill>
                      <a:prstDash val="solid"/>
                      <a:round/>
                      <a:headEnd type="none" w="med" len="med"/>
                      <a:tailEnd type="none" w="med" len="med"/>
                    </a:lnT>
                    <a:lnB w="12700" cap="flat" cmpd="sng" algn="ctr">
                      <a:solidFill>
                        <a:srgbClr val="50EFDC"/>
                      </a:solidFill>
                      <a:prstDash val="solid"/>
                      <a:round/>
                      <a:headEnd type="none" w="med" len="med"/>
                      <a:tailEnd type="none" w="med" len="med"/>
                    </a:lnB>
                    <a:solidFill>
                      <a:srgbClr val="FFFFFF"/>
                    </a:solidFill>
                  </a:tcPr>
                </a:tc>
                <a:extLst>
                  <a:ext uri="{0D108BD9-81ED-4DB2-BD59-A6C34878D82A}">
                    <a16:rowId xmlns:a16="http://schemas.microsoft.com/office/drawing/2014/main" val="610823053"/>
                  </a:ext>
                </a:extLst>
              </a:tr>
            </a:tbl>
          </a:graphicData>
        </a:graphic>
      </p:graphicFrame>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sao</a:t>
                </a:r>
                <a:r>
                  <a:rPr lang="en-US"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778640"/>
            <a:chOff x="1740977" y="4180202"/>
            <a:chExt cx="9998580" cy="4839440"/>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7"/>
              <a:ext cx="9484051" cy="4773285"/>
            </a:xfrm>
            <a:prstGeom prst="rect">
              <a:avLst/>
            </a:prstGeom>
            <a:noFill/>
          </p:spPr>
          <p:txBody>
            <a:bodyPr wrap="square" rtlCol="0">
              <a:spAutoFit/>
            </a:bodyPr>
            <a:lstStyle/>
            <a:p>
              <a:pPr marL="457200" indent="-457200" algn="just">
                <a:buFont typeface="Arial" panose="020B0604020202020204" pitchFamily="34" charset="0"/>
                <a:buChar char="•"/>
              </a:pP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thích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nhân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nhất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Vì</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nhím</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đã</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rủ</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các</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bạn</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đỡ</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mình</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may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áo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cho</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3600" b="1" i="0"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thỏ</a:t>
              </a:r>
              <a:r>
                <a:rPr lang="en-US" sz="36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3200" b="1"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8855369" cy="880596"/>
            <a:chOff x="1532497" y="4536707"/>
            <a:chExt cx="8782683"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674820" y="4631876"/>
              <a:ext cx="8640360"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10060202" cy="3442803"/>
            <a:chOff x="1740977" y="4180202"/>
            <a:chExt cx="9998580" cy="526896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4559083"/>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Qua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giúp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hiểu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Không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việc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khó</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nếu</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biết</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huy</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động</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sức</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mạnh</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trí</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tuệ</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thể</a:t>
              </a:r>
              <a:r>
                <a:rPr lang="en-US" sz="40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a:t>
              </a:r>
              <a:endParaRPr lang="en-US" sz="400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05AEC-FC6A-7FDD-4937-AA4AD9FB72F8}"/>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112372A2-040F-ACFB-1324-A291F85D3EB7}"/>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1BB17D5B-F1D9-15C3-8565-CCC3AF8568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A876A75-70EA-10DE-9165-8042809E82E9}"/>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33D5BB42-24E6-B845-66B8-6ADA6F665836}"/>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09569F-3941-E0C6-571C-C02D9D6C6274}"/>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6" name="TextBox 5">
            <a:extLst>
              <a:ext uri="{FF2B5EF4-FFF2-40B4-BE49-F238E27FC236}">
                <a16:creationId xmlns:a16="http://schemas.microsoft.com/office/drawing/2014/main" id="{0FFA04A4-7CF7-DB6A-877D-AEFAC1EA53A5}"/>
              </a:ext>
            </a:extLst>
          </p:cNvPr>
          <p:cNvSpPr txBox="1"/>
          <p:nvPr/>
        </p:nvSpPr>
        <p:spPr>
          <a:xfrm>
            <a:off x="3813885" y="2602762"/>
            <a:ext cx="6640755" cy="3416320"/>
          </a:xfrm>
          <a:prstGeom prst="rect">
            <a:avLst/>
          </a:prstGeom>
          <a:noFill/>
        </p:spPr>
        <p:txBody>
          <a:bodyPr wrap="square">
            <a:spAutoFit/>
          </a:bodyPr>
          <a:lstStyle/>
          <a:p>
            <a:pPr algn="just"/>
            <a:r>
              <a:rPr lang="vi-VN" sz="3600" i="1" dirty="0">
                <a:solidFill>
                  <a:srgbClr val="FF0000"/>
                </a:solidFill>
                <a:latin typeface="Cambria" panose="02040503050406030204" pitchFamily="18" charset="0"/>
                <a:ea typeface="Cambria" panose="02040503050406030204" pitchFamily="18" charset="0"/>
              </a:rPr>
              <a:t>Câu chuyện kể về xưởng may áo ấm của các loài động vật sống trong rừng. Nhờ có sự góp sức của các con vật mà những tấm áo ấm được hoàn thiện một cách dễ dàng và nhanh chóng.</a:t>
            </a:r>
          </a:p>
        </p:txBody>
      </p:sp>
    </p:spTree>
    <p:extLst>
      <p:ext uri="{BB962C8B-B14F-4D97-AF65-F5344CB8AC3E}">
        <p14:creationId xmlns:p14="http://schemas.microsoft.com/office/powerpoint/2010/main" val="42834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4" name="Picture 3" descr="A blue and orange text&#10;&#10;AI-generated content may be incorrect.">
            <a:extLst>
              <a:ext uri="{FF2B5EF4-FFF2-40B4-BE49-F238E27FC236}">
                <a16:creationId xmlns:a16="http://schemas.microsoft.com/office/drawing/2014/main" id="{9D9B944E-EC24-6187-6835-963F34BFD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4350" y="1990982"/>
            <a:ext cx="8254699" cy="2853175"/>
          </a:xfrm>
          <a:prstGeom prst="rect">
            <a:avLst/>
          </a:prstGeom>
        </p:spPr>
      </p:pic>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208914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Con gì đuôi ngắn tay dài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Mắt hồng, lông mượt, có tài nhảy nhanh?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(Là con gì?)</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4877407" y="2526030"/>
            <a:ext cx="2346354" cy="87277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thỏ</a:t>
            </a:r>
            <a:endParaRPr kumimoji="0" lang="en-US" sz="40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8853F2-88E9-4831-9A13-0BD9D1D47EB4}"/>
            </a:ext>
          </a:extLst>
        </p:cNvPr>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935BD34-6C55-CC00-D6AB-E224EC83C74D}"/>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529E6DA-E0EA-EF5D-91A1-F34EE056CC2E}"/>
              </a:ext>
            </a:extLst>
          </p:cNvPr>
          <p:cNvSpPr>
            <a:spLocks/>
          </p:cNvSpPr>
          <p:nvPr/>
        </p:nvSpPr>
        <p:spPr>
          <a:xfrm>
            <a:off x="158211" y="162564"/>
            <a:ext cx="11590765" cy="252348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30B5470-030E-4886-28E8-E92F54262241}"/>
              </a:ext>
            </a:extLst>
          </p:cNvPr>
          <p:cNvSpPr txBox="1"/>
          <p:nvPr/>
        </p:nvSpPr>
        <p:spPr>
          <a:xfrm>
            <a:off x="2200106" y="140315"/>
            <a:ext cx="9187364" cy="2554545"/>
          </a:xfrm>
          <a:prstGeom prst="rect">
            <a:avLst/>
          </a:prstGeom>
          <a:noFill/>
        </p:spPr>
        <p:txBody>
          <a:bodyPr wrap="square" rtlCol="0">
            <a:spAutoFit/>
          </a:bodyPr>
          <a:lstStyle/>
          <a:p>
            <a:pPr lvl="0">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Ăn lá dâu</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Nhả tơ vàng</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Giúp người dệt lụa</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Đố nàng con chi?</a:t>
            </a:r>
            <a:br>
              <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b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(Là con gì?)</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2178DCD-C48F-4F45-CD67-7770340C319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p>
        </p:txBody>
      </p:sp>
      <p:grpSp>
        <p:nvGrpSpPr>
          <p:cNvPr id="31" name="Group 30">
            <a:extLst>
              <a:ext uri="{FF2B5EF4-FFF2-40B4-BE49-F238E27FC236}">
                <a16:creationId xmlns:a16="http://schemas.microsoft.com/office/drawing/2014/main" id="{6B582760-C29D-B959-829B-035B772EC2C3}"/>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0A94ACD3-BA60-A8BA-59F2-DC355B5907C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7DE72980-827F-45E3-F7F5-9E8DF74FFC2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F7F5099B-1EC2-0FB7-9CF5-3E5D2CB65A02}"/>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57C6954D-DC2B-D9B1-5729-0E2649E7C33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B7260D68-4485-8B1C-09EA-00A2AF872CE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DCC4F893-A99E-F81D-591F-809862A6B584}"/>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B971B04F-222F-8044-1C56-5F4FED606B6B}"/>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F701EAA5-375B-1139-9593-5BB577E8E99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AECCCB50-E43C-DEA0-8413-0892CC243391}"/>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C8B80F1D-6D7C-69C0-60B0-930BBE5D344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28004FB2-29A2-76A1-8787-75EF1F0F680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48576805-EC4C-E337-715E-FB61DE89A32A}"/>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030A623C-6E92-302F-0DC4-3431EDD708D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CB6E07C9-14C2-56AE-A3BF-3B4442003F9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CB01B80-DF31-9998-00AA-4709D8EAB12D}"/>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AC8F2299-2A25-FA7F-0822-27C7AB52AA1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38C1A462-9B5B-225C-8EAE-2A02FBA1689B}"/>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F6FD3B41-577A-A961-89A3-FF9D84D951FA}"/>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884C7B1E-634F-58CF-BF09-C707EB3A49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1E179613-EA86-F7EF-7F6B-9F9299CF0418}"/>
              </a:ext>
            </a:extLst>
          </p:cNvPr>
          <p:cNvSpPr>
            <a:spLocks/>
          </p:cNvSpPr>
          <p:nvPr/>
        </p:nvSpPr>
        <p:spPr>
          <a:xfrm>
            <a:off x="4983481" y="2926080"/>
            <a:ext cx="2274570" cy="1010134"/>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tằm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50179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C02B8-D145-1F3F-38C7-B14D4BD7D867}"/>
            </a:ext>
          </a:extLst>
        </p:cNvPr>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27F3C022-0052-8DA7-30C1-867CCFF9D1D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4C889B81-E804-59C4-2BF6-85E54C82FDBC}"/>
              </a:ext>
            </a:extLst>
          </p:cNvPr>
          <p:cNvSpPr>
            <a:spLocks/>
          </p:cNvSpPr>
          <p:nvPr/>
        </p:nvSpPr>
        <p:spPr>
          <a:xfrm>
            <a:off x="158211" y="162564"/>
            <a:ext cx="11590765" cy="252348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821A0F6-71B8-06E8-C93D-F160A1A531A3}"/>
              </a:ext>
            </a:extLst>
          </p:cNvPr>
          <p:cNvSpPr txBox="1"/>
          <p:nvPr/>
        </p:nvSpPr>
        <p:spPr>
          <a:xfrm>
            <a:off x="2200106" y="140315"/>
            <a:ext cx="918736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Con gì mồm nhỏ</a:t>
            </a:r>
            <a:br>
              <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Đào đất làm hang</a:t>
            </a:r>
            <a:br>
              <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Tên nhọn lưng mang</a:t>
            </a:r>
            <a:br>
              <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Xù lên chống trả.</a:t>
            </a:r>
            <a:br>
              <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(Là con gì?)</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6B24EA7-620C-A4C1-164A-21912E3EAE8F}"/>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p>
        </p:txBody>
      </p:sp>
      <p:grpSp>
        <p:nvGrpSpPr>
          <p:cNvPr id="31" name="Group 30">
            <a:extLst>
              <a:ext uri="{FF2B5EF4-FFF2-40B4-BE49-F238E27FC236}">
                <a16:creationId xmlns:a16="http://schemas.microsoft.com/office/drawing/2014/main" id="{4BE286F2-C470-1D57-2B12-25F55498BC4F}"/>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E8A3EDE3-319D-E52E-E64B-6F7CBDD09624}"/>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96722F69-1676-2CB8-2DF2-C330304E1C26}"/>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4DD6E442-A909-D21E-D604-50CAC121518D}"/>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096A60DA-71C8-8430-9409-1DA8C696AB30}"/>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A4D73EA2-001C-DCDF-92BE-99C6E573EBB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35B0E692-ED32-826F-AA89-1DCD59D41027}"/>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26FFA8AE-8DEB-5472-3D79-4EA2D24D637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0B468A98-873C-E364-DA31-844C12CBC34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C46A2244-8CD4-C7DA-3064-05263F47D79B}"/>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1579350F-469D-1805-9F11-A5EBB63149D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8C72A58B-62F1-9B81-E50D-DAD5784AEAF0}"/>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FFF7D09C-9E97-3821-48A0-D314F3EB8E1B}"/>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9154427A-AF58-AA93-990C-951A88567542}"/>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B2C31B27-B757-5507-E399-77B3DD9A8D6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C31B9CF6-9D2D-A746-468F-9F0569ADE19E}"/>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682EB623-E01C-4871-D295-46A44D26E3BD}"/>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010B54F7-DCA6-9843-FC39-EF3B74CB4D71}"/>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94460DB4-A4F1-9438-4B86-39376BFF267E}"/>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A2897F05-4615-A23E-5A69-AAA5CD25B2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3AF815CA-12F6-5B9A-DAC8-6A798D86F451}"/>
              </a:ext>
            </a:extLst>
          </p:cNvPr>
          <p:cNvSpPr>
            <a:spLocks/>
          </p:cNvSpPr>
          <p:nvPr/>
        </p:nvSpPr>
        <p:spPr>
          <a:xfrm>
            <a:off x="4526280" y="2926080"/>
            <a:ext cx="2731771" cy="1010134"/>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Con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nhím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40139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ọ_Ngựa_Cắt_Vải">
            <a:hlinkClick r:id="" action="ppaction://media"/>
            <a:extLst>
              <a:ext uri="{FF2B5EF4-FFF2-40B4-BE49-F238E27FC236}">
                <a16:creationId xmlns:a16="http://schemas.microsoft.com/office/drawing/2014/main" id="{19939512-D6DF-9D6E-09B4-2EFDD6AC8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687529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325636808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Tên</a:t>
                      </a:r>
                      <a:r>
                        <a:rPr lang="en-US" sz="2800" b="1" dirty="0">
                          <a:effectLst/>
                          <a:latin typeface="Cambria" panose="02040503050406030204" pitchFamily="18" charset="0"/>
                          <a:ea typeface="Cambria" panose="02040503050406030204" pitchFamily="18" charset="0"/>
                          <a:cs typeface="Arial-Rounded" panose="020B0500000000000000" pitchFamily="34" charset="0"/>
                        </a:rPr>
                        <a:t> con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vật</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Cambria" panose="02040503050406030204" pitchFamily="18" charset="0"/>
                          <a:ea typeface="Cambria" panose="02040503050406030204" pitchFamily="18" charset="0"/>
                          <a:cs typeface="Arial-Rounded" panose="020B0500000000000000" pitchFamily="34" charset="0"/>
                        </a:rPr>
                        <a:t>Việc</a:t>
                      </a:r>
                      <a:r>
                        <a:rPr lang="en-US" sz="2800" b="1" dirty="0">
                          <a:effectLst/>
                          <a:latin typeface="Cambria" panose="02040503050406030204" pitchFamily="18" charset="0"/>
                          <a:ea typeface="Cambria" panose="02040503050406030204" pitchFamily="18" charset="0"/>
                          <a:cs typeface="Arial-Rounded" panose="020B0500000000000000" pitchFamily="34" charset="0"/>
                        </a:rPr>
                        <a:t> </a:t>
                      </a:r>
                      <a:r>
                        <a:rPr lang="en-US" sz="2800" b="1" dirty="0" err="1">
                          <a:effectLst/>
                          <a:latin typeface="Cambria" panose="02040503050406030204" pitchFamily="18" charset="0"/>
                          <a:ea typeface="Cambria" panose="02040503050406030204" pitchFamily="18" charset="0"/>
                          <a:cs typeface="Arial-Rounded" panose="020B0500000000000000" pitchFamily="34" charset="0"/>
                        </a:rPr>
                        <a:t>làm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Nhím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Thỏ</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Chim</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Luồn</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kim</a:t>
                      </a:r>
                      <a:r>
                        <a:rPr lang="en-US" sz="2800" b="0" dirty="0">
                          <a:effectLst/>
                          <a:latin typeface="Cambria" panose="02040503050406030204" pitchFamily="18" charset="0"/>
                          <a:ea typeface="Cambria" panose="02040503050406030204" pitchFamily="18" charset="0"/>
                          <a:cs typeface="Arial-Rounded" panose="020B0500000000000000" pitchFamily="34" charset="0"/>
                        </a:rPr>
                        <a:t>, may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áo</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Cambria" panose="02040503050406030204" pitchFamily="18" charset="0"/>
                          <a:ea typeface="Cambria" panose="02040503050406030204" pitchFamily="18"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Cambria" panose="02040503050406030204" pitchFamily="18" charset="0"/>
                          <a:ea typeface="Cambria" panose="02040503050406030204" pitchFamily="18" charset="0"/>
                          <a:cs typeface="Arial-Rounded" panose="020B0500000000000000" pitchFamily="34" charset="0"/>
                        </a:rPr>
                        <a:t>Cắt</a:t>
                      </a:r>
                      <a:r>
                        <a:rPr lang="en-US" sz="2800" b="0" dirty="0">
                          <a:effectLst/>
                          <a:latin typeface="Cambria" panose="02040503050406030204" pitchFamily="18" charset="0"/>
                          <a:ea typeface="Cambria" panose="02040503050406030204" pitchFamily="18" charset="0"/>
                          <a:cs typeface="Arial-Rounded" panose="020B0500000000000000" pitchFamily="34" charset="0"/>
                        </a:rPr>
                        <a:t>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vải</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Cambria" panose="02040503050406030204" pitchFamily="18" charset="0"/>
                          <a:ea typeface="Cambria" panose="02040503050406030204" pitchFamily="18"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Cambria" panose="02040503050406030204" pitchFamily="18" charset="0"/>
                          <a:ea typeface="Cambria" panose="02040503050406030204" pitchFamily="18" charset="0"/>
                          <a:cs typeface="Arial-Rounded" panose="020B0500000000000000" pitchFamily="34" charset="0"/>
                        </a:rPr>
                        <a:t>Xe </a:t>
                      </a:r>
                      <a:r>
                        <a:rPr lang="en-US" sz="2800" b="0" dirty="0" err="1">
                          <a:effectLst/>
                          <a:latin typeface="Cambria" panose="02040503050406030204" pitchFamily="18" charset="0"/>
                          <a:ea typeface="Cambria" panose="02040503050406030204" pitchFamily="18" charset="0"/>
                          <a:cs typeface="Arial-Rounded" panose="020B0500000000000000" pitchFamily="34" charset="0"/>
                        </a:rPr>
                        <a:t>chỉ</a:t>
                      </a:r>
                      <a:endParaRPr lang="en-US" sz="2800" b="0" dirty="0">
                        <a:effectLst/>
                        <a:latin typeface="Cambria" panose="02040503050406030204" pitchFamily="18" charset="0"/>
                        <a:ea typeface="Cambria" panose="02040503050406030204" pitchFamily="18"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639</Words>
  <Application>Microsoft Office PowerPoint</Application>
  <PresentationFormat>Widescreen</PresentationFormat>
  <Paragraphs>99</Paragraphs>
  <Slides>26</Slides>
  <Notes>20</Notes>
  <HiddenSlides>0</HiddenSlides>
  <MMClips>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Aptos</vt:lpstr>
      <vt:lpstr>Aptos Display</vt:lpstr>
      <vt:lpstr>Arial</vt:lpstr>
      <vt:lpstr>Arial-Rounded</vt:lpstr>
      <vt:lpstr>Bubblegum Sans</vt:lpstr>
      <vt:lpstr>Calibri</vt:lpstr>
      <vt:lpstr>Calibri Light</vt:lpstr>
      <vt:lpstr>Cambria</vt:lpstr>
      <vt:lpstr>字魂20号-石头体</vt:lpstr>
      <vt:lpstr>Office 主题​​</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138</cp:revision>
  <dcterms:created xsi:type="dcterms:W3CDTF">2022-08-30T00:09:52Z</dcterms:created>
  <dcterms:modified xsi:type="dcterms:W3CDTF">2025-12-29T09:31:26Z</dcterms:modified>
</cp:coreProperties>
</file>