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27" r:id="rId2"/>
    <p:sldId id="407" r:id="rId3"/>
    <p:sldId id="408" r:id="rId4"/>
    <p:sldId id="429" r:id="rId5"/>
    <p:sldId id="427" r:id="rId6"/>
    <p:sldId id="428" r:id="rId7"/>
    <p:sldId id="340" r:id="rId8"/>
  </p:sldIdLst>
  <p:sldSz cx="16276638" cy="9144000"/>
  <p:notesSz cx="6858000" cy="9144000"/>
  <p:custDataLst>
    <p:tags r:id="rId1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FF7C80"/>
    <a:srgbClr val="FF0066"/>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46" d="100"/>
          <a:sy n="46" d="100"/>
        </p:scale>
        <p:origin x="712" y="4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7</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wmf"/><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CẤP TIẾN </a:t>
            </a:r>
          </a:p>
        </p:txBody>
      </p:sp>
      <p:pic>
        <p:nvPicPr>
          <p:cNvPr id="205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042319" y="4343401"/>
            <a:ext cx="11670103"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 </a:t>
            </a:r>
            <a:r>
              <a:rPr lang="vi-VN"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ÔN TẬP GIỮA HỌC KÌ II</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a:t>
            </a:r>
            <a:r>
              <a:rPr lang="vi-VN"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19008" y="7254081"/>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dirty="0" err="1">
                <a:solidFill>
                  <a:srgbClr val="FF0066"/>
                </a:solidFill>
                <a:latin typeface="Times New Roman" pitchFamily="18" charset="0"/>
              </a:rPr>
              <a:t>Giáo</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viên</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Nguyễn</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Thị</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Ánh</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Hồng</a:t>
            </a:r>
            <a:r>
              <a:rPr lang="en-US" altLang="en-US" sz="2400" b="1" i="1">
                <a:solidFill>
                  <a:srgbClr val="FF0066"/>
                </a:solidFill>
                <a:latin typeface="Times New Roman" pitchFamily="18" charset="0"/>
              </a:rPr>
              <a:t> </a:t>
            </a:r>
            <a:endParaRPr lang="en-US" altLang="en-US" sz="2400" b="1" i="1" dirty="0">
              <a:solidFill>
                <a:srgbClr val="FF0066"/>
              </a:solidFill>
              <a:latin typeface="Times New Roman" pitchFamily="18" charset="0"/>
            </a:endParaRPr>
          </a:p>
          <a:p>
            <a:pPr eaLnBrk="1" hangingPunct="1"/>
            <a:r>
              <a:rPr lang="en-US" altLang="en-US" sz="2400" b="1" i="1" dirty="0" err="1">
                <a:solidFill>
                  <a:srgbClr val="FF0066"/>
                </a:solidFill>
                <a:latin typeface="Times New Roman" pitchFamily="18" charset="0"/>
              </a:rPr>
              <a:t>Lớp</a:t>
            </a:r>
            <a:r>
              <a:rPr lang="en-US" altLang="en-US" sz="2400" b="1" i="1" dirty="0">
                <a:solidFill>
                  <a:srgbClr val="FF0066"/>
                </a:solidFill>
                <a:latin typeface="Times New Roman" pitchFamily="18" charset="0"/>
              </a:rPr>
              <a:t>:  3 B</a:t>
            </a:r>
          </a:p>
        </p:txBody>
      </p:sp>
      <p:pic>
        <p:nvPicPr>
          <p:cNvPr id="2055" name="Picture 22" descr="bd2131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Đường về quê - PS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919" y="2408836"/>
            <a:ext cx="13182600" cy="665896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4556919" y="533400"/>
            <a:ext cx="7086600" cy="1089574"/>
            <a:chOff x="4539228" y="210532"/>
            <a:chExt cx="6895119" cy="1078022"/>
          </a:xfrm>
        </p:grpSpPr>
        <p:sp>
          <p:nvSpPr>
            <p:cNvPr id="6" name="TextBox 5"/>
            <p:cNvSpPr txBox="1"/>
            <p:nvPr/>
          </p:nvSpPr>
          <p:spPr>
            <a:xfrm>
              <a:off x="4539228" y="210532"/>
              <a:ext cx="6895119"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a:t>
              </a:r>
            </a:p>
          </p:txBody>
        </p:sp>
        <p:cxnSp>
          <p:nvCxnSpPr>
            <p:cNvPr id="5" name="Straight Connector 4"/>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8" name="TextBox 7"/>
          <p:cNvSpPr txBox="1"/>
          <p:nvPr/>
        </p:nvSpPr>
        <p:spPr>
          <a:xfrm>
            <a:off x="6694797" y="1056541"/>
            <a:ext cx="2608984" cy="584775"/>
          </a:xfrm>
          <a:prstGeom prst="rect">
            <a:avLst/>
          </a:prstGeom>
          <a:noFill/>
        </p:spPr>
        <p:txBody>
          <a:bodyPr wrap="none" rtlCol="0">
            <a:spAutoFit/>
          </a:bodyPr>
          <a:lstStyle/>
          <a:p>
            <a:r>
              <a:rPr lang="en-US" sz="3200" b="1" dirty="0">
                <a:solidFill>
                  <a:srgbClr val="FF0066"/>
                </a:solidFill>
                <a:latin typeface="Times New Roman" pitchFamily="18" charset="0"/>
                <a:cs typeface="Times New Roman" pitchFamily="18" charset="0"/>
              </a:rPr>
              <a:t>TIẾNG VIỆT</a:t>
            </a:r>
          </a:p>
        </p:txBody>
      </p:sp>
      <p:sp>
        <p:nvSpPr>
          <p:cNvPr id="9" name="Text Box 14"/>
          <p:cNvSpPr txBox="1">
            <a:spLocks noChangeArrowheads="1"/>
          </p:cNvSpPr>
          <p:nvPr/>
        </p:nvSpPr>
        <p:spPr bwMode="auto">
          <a:xfrm>
            <a:off x="2230158" y="1709747"/>
            <a:ext cx="11670103"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ÔN TẬP GIỮA HỌC KÌ II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556919" y="533400"/>
            <a:ext cx="7086600" cy="2611328"/>
            <a:chOff x="4539228" y="210532"/>
            <a:chExt cx="6895119" cy="2583642"/>
          </a:xfrm>
        </p:grpSpPr>
        <p:grpSp>
          <p:nvGrpSpPr>
            <p:cNvPr id="15" name="Group 14"/>
            <p:cNvGrpSpPr/>
            <p:nvPr/>
          </p:nvGrpSpPr>
          <p:grpSpPr>
            <a:xfrm>
              <a:off x="4539228" y="210532"/>
              <a:ext cx="6895119" cy="2583642"/>
              <a:chOff x="4539228" y="210532"/>
              <a:chExt cx="6895119" cy="2583642"/>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a:t>
                </a:r>
              </a:p>
            </p:txBody>
          </p:sp>
          <p:sp>
            <p:nvSpPr>
              <p:cNvPr id="18" name="TextBox 17"/>
              <p:cNvSpPr txBox="1"/>
              <p:nvPr/>
            </p:nvSpPr>
            <p:spPr>
              <a:xfrm>
                <a:off x="6768739" y="2209399"/>
                <a:ext cx="2367967" cy="584775"/>
              </a:xfrm>
              <a:prstGeom prst="rect">
                <a:avLst/>
              </a:prstGeom>
              <a:noFill/>
            </p:spPr>
            <p:txBody>
              <a:bodyPr wrap="none" rtlCol="0">
                <a:spAutoFit/>
              </a:bodyPr>
              <a:lstStyle/>
              <a:p>
                <a:r>
                  <a:rPr lang="vi-VN" sz="3200" b="1" dirty="0">
                    <a:solidFill>
                      <a:srgbClr val="FF0066"/>
                    </a:solidFill>
                    <a:latin typeface="Times New Roman" pitchFamily="18" charset="0"/>
                    <a:cs typeface="Times New Roman" pitchFamily="18" charset="0"/>
                  </a:rPr>
                  <a:t>ĐƯỜNG VỀ</a:t>
                </a:r>
                <a:endParaRPr lang="en-US" sz="3200" b="1" dirty="0">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TextBox 1"/>
          <p:cNvSpPr txBox="1"/>
          <p:nvPr/>
        </p:nvSpPr>
        <p:spPr>
          <a:xfrm>
            <a:off x="1356519" y="3144728"/>
            <a:ext cx="13716000" cy="5909310"/>
          </a:xfrm>
          <a:prstGeom prst="rect">
            <a:avLst/>
          </a:prstGeom>
          <a:noFill/>
        </p:spPr>
        <p:txBody>
          <a:bodyPr wrap="square" rtlCol="0">
            <a:spAutoFit/>
          </a:bodyPr>
          <a:lstStyle/>
          <a:p>
            <a:pPr algn="just"/>
            <a:r>
              <a:rPr lang="vi-VN" sz="2400" dirty="0">
                <a:latin typeface="Times New Roman" panose="02020603050405020304" pitchFamily="18" charset="0"/>
                <a:cs typeface="Times New Roman" panose="02020603050405020304" pitchFamily="18" charset="0"/>
              </a:rPr>
              <a:t>	</a:t>
            </a:r>
            <a:r>
              <a:rPr lang="vi-VN" sz="2800" b="1" dirty="0">
                <a:solidFill>
                  <a:srgbClr val="0000CC"/>
                </a:solidFill>
                <a:latin typeface="Times New Roman" panose="02020603050405020304" pitchFamily="18" charset="0"/>
                <a:cs typeface="Times New Roman" panose="02020603050405020304" pitchFamily="18" charset="0"/>
              </a:rPr>
              <a:t>Cậu bé cùng mẹ trở về ngôi nhà cũ. Non xanh đang chuyển mình. Những chiếc lá khiêm nhường suốt mùa đông hé mở dần dưới bầu trời. Một cây chuối rừng nằm nghiêng trên vách đá đã vội nở hoa chẳng cần chờ mùa mới đến. Những bông hoa đỏ lập lòe như những bó đuốc trong hơi sương mờ bao phủ khắp núi non. </a:t>
            </a:r>
          </a:p>
          <a:p>
            <a:pPr algn="just"/>
            <a:r>
              <a:rPr lang="vi-VN" sz="2800" b="1" dirty="0">
                <a:solidFill>
                  <a:srgbClr val="0000CC"/>
                </a:solidFill>
                <a:latin typeface="Times New Roman" panose="02020603050405020304" pitchFamily="18" charset="0"/>
                <a:cs typeface="Times New Roman" panose="02020603050405020304" pitchFamily="18" charset="0"/>
              </a:rPr>
              <a:t>	Sườn núi phía trước có ngôi nhà của mẹ con cậu bé rộng mênh mông. Phía dưới là suối trong veo. Phía trên là rừng già và những dãy núi đá lởm chởm. Cả xóm chỉ có rải rác hơn hai chục nóc nhà. Có chuyện gì, người đứng bên này hú gọi, người đứng bên kia hú đáp trả. </a:t>
            </a:r>
          </a:p>
          <a:p>
            <a:pPr algn="just"/>
            <a:r>
              <a:rPr lang="vi-VN" sz="2800" b="1" dirty="0">
                <a:solidFill>
                  <a:srgbClr val="0000CC"/>
                </a:solidFill>
                <a:latin typeface="Times New Roman" panose="02020603050405020304" pitchFamily="18" charset="0"/>
                <a:cs typeface="Times New Roman" panose="02020603050405020304" pitchFamily="18" charset="0"/>
              </a:rPr>
              <a:t>	Đêm đó, gian nhà bếp của hai mẹ con cậu bé sáng bừng ánh lửa. Những bó đuốc từ mọi ngả đổ về căn nhà nhỏ. Xóm núi đón họ trở về thân tình biết mấy! Cậu bé sẽ cùng mẹ ở lại trên non cao, nơi có những triền núi thoai thoải, những bông hoa rừng hồn hậu, những nếp nhà thưa thớt, lặng lẽ mà bình yên.</a:t>
            </a:r>
            <a:endParaRPr lang="en-US" sz="2800" b="1" dirty="0">
              <a:solidFill>
                <a:srgbClr val="0000CC"/>
              </a:solidFill>
              <a:latin typeface="Times New Roman" panose="02020603050405020304" pitchFamily="18" charset="0"/>
              <a:cs typeface="Times New Roman" panose="02020603050405020304" pitchFamily="18" charset="0"/>
            </a:endParaRPr>
          </a:p>
          <a:p>
            <a:pPr algn="just"/>
            <a:r>
              <a:rPr lang="en-US" sz="2800" b="1" dirty="0">
                <a:solidFill>
                  <a:srgbClr val="0000CC"/>
                </a:solidFill>
                <a:latin typeface="Times New Roman" panose="02020603050405020304" pitchFamily="18" charset="0"/>
                <a:cs typeface="Times New Roman" panose="02020603050405020304" pitchFamily="18" charset="0"/>
              </a:rPr>
              <a:t>					                                             (Theo </a:t>
            </a:r>
            <a:r>
              <a:rPr lang="en-US" sz="2800" b="1" dirty="0" err="1">
                <a:solidFill>
                  <a:srgbClr val="0000CC"/>
                </a:solidFill>
                <a:latin typeface="Times New Roman" panose="02020603050405020304" pitchFamily="18" charset="0"/>
                <a:cs typeface="Times New Roman" panose="02020603050405020304" pitchFamily="18" charset="0"/>
              </a:rPr>
              <a:t>Võ</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Thị</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Xuân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Hà</a:t>
            </a:r>
            <a:r>
              <a:rPr lang="en-US" sz="2800" b="1" dirty="0">
                <a:solidFill>
                  <a:srgbClr val="0000CC"/>
                </a:solidFill>
                <a:latin typeface="Times New Roman" panose="02020603050405020304" pitchFamily="18" charset="0"/>
                <a:cs typeface="Times New Roman" panose="02020603050405020304" pitchFamily="18" charset="0"/>
              </a:rPr>
              <a:t>)</a:t>
            </a:r>
            <a:r>
              <a:rPr lang="vi-VN" sz="2800" b="1" dirty="0">
                <a:solidFill>
                  <a:srgbClr val="0000CC"/>
                </a:solidFill>
                <a:latin typeface="Times New Roman" panose="02020603050405020304" pitchFamily="18" charset="0"/>
                <a:cs typeface="Times New Roman" panose="02020603050405020304" pitchFamily="18" charset="0"/>
              </a:rPr>
              <a:t> </a:t>
            </a:r>
          </a:p>
          <a:p>
            <a:endParaRPr lang="en-US" sz="1400" dirty="0"/>
          </a:p>
        </p:txBody>
      </p:sp>
      <p:sp>
        <p:nvSpPr>
          <p:cNvPr id="9" name="TextBox 8"/>
          <p:cNvSpPr txBox="1"/>
          <p:nvPr/>
        </p:nvSpPr>
        <p:spPr>
          <a:xfrm>
            <a:off x="6694797" y="1056541"/>
            <a:ext cx="2608984" cy="584775"/>
          </a:xfrm>
          <a:prstGeom prst="rect">
            <a:avLst/>
          </a:prstGeom>
          <a:noFill/>
        </p:spPr>
        <p:txBody>
          <a:bodyPr wrap="none" rtlCol="0">
            <a:spAutoFit/>
          </a:bodyPr>
          <a:lstStyle/>
          <a:p>
            <a:r>
              <a:rPr lang="en-US" sz="3200" b="1" dirty="0">
                <a:solidFill>
                  <a:srgbClr val="FF0066"/>
                </a:solidFill>
                <a:latin typeface="Times New Roman" pitchFamily="18" charset="0"/>
                <a:cs typeface="Times New Roman" pitchFamily="18" charset="0"/>
              </a:rPr>
              <a:t>TIẾNG VIỆT</a:t>
            </a:r>
          </a:p>
        </p:txBody>
      </p:sp>
      <p:sp>
        <p:nvSpPr>
          <p:cNvPr id="10" name="Text Box 14"/>
          <p:cNvSpPr txBox="1">
            <a:spLocks noChangeArrowheads="1"/>
          </p:cNvSpPr>
          <p:nvPr/>
        </p:nvSpPr>
        <p:spPr bwMode="auto">
          <a:xfrm>
            <a:off x="2230158" y="1709747"/>
            <a:ext cx="11670103"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ÔN TẬP GIỮA HỌC KÌ II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556919" y="533400"/>
            <a:ext cx="7086600" cy="65325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Thứ</a:t>
            </a:r>
            <a:r>
              <a:rPr kumimoji="0" lang="en-US" sz="36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a:t>
            </a:r>
            <a:r>
              <a:rPr kumimoji="0" lang="en-US" sz="36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ngày</a:t>
            </a:r>
            <a:r>
              <a:rPr kumimoji="0" lang="en-US" sz="36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a:t>
            </a:r>
            <a:r>
              <a:rPr kumimoji="0" lang="en-US" sz="36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tháng</a:t>
            </a:r>
            <a:r>
              <a:rPr kumimoji="0" lang="en-US" sz="36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a:t>
            </a:r>
            <a:r>
              <a:rPr kumimoji="0" lang="en-US" sz="36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năm</a:t>
            </a:r>
            <a:r>
              <a:rPr kumimoji="0" lang="en-US" sz="36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a:t>
            </a:r>
          </a:p>
        </p:txBody>
      </p:sp>
      <p:cxnSp>
        <p:nvCxnSpPr>
          <p:cNvPr id="16" name="Straight Connector 15"/>
          <p:cNvCxnSpPr/>
          <p:nvPr/>
        </p:nvCxnSpPr>
        <p:spPr>
          <a:xfrm>
            <a:off x="6907437" y="1622974"/>
            <a:ext cx="225550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 name="TextBox 1"/>
          <p:cNvSpPr txBox="1"/>
          <p:nvPr/>
        </p:nvSpPr>
        <p:spPr>
          <a:xfrm>
            <a:off x="1508919" y="3581400"/>
            <a:ext cx="13716000" cy="3785652"/>
          </a:xfrm>
          <a:prstGeom prst="rect">
            <a:avLst/>
          </a:prstGeom>
          <a:noFill/>
        </p:spPr>
        <p:txBody>
          <a:bodyPr wrap="square" rtlCol="0">
            <a:spAutoFit/>
          </a:bodyPr>
          <a:lstStyle/>
          <a:p>
            <a:pPr marL="0" marR="0" lvl="0" indent="0" algn="just" defTabSz="914400" rtl="0" eaLnBrk="0" fontAlgn="base" latinLnBrk="0" hangingPunct="0">
              <a:lnSpc>
                <a:spcPct val="15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Khiêm</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cs typeface="Times New Roman" panose="02020603050405020304" pitchFamily="18" charset="0"/>
              </a:rPr>
              <a:t>nhường</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cs typeface="Times New Roman" panose="02020603050405020304" pitchFamily="18" charset="0"/>
              </a:rPr>
              <a:t>nhường</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cs typeface="Times New Roman" panose="02020603050405020304" pitchFamily="18" charset="0"/>
              </a:rPr>
              <a:t>nhịn</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cs typeface="Times New Roman" panose="02020603050405020304" pitchFamily="18" charset="0"/>
              </a:rPr>
              <a:t>không</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cs typeface="Times New Roman" panose="02020603050405020304" pitchFamily="18" charset="0"/>
              </a:rPr>
              <a:t>khoe</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cs typeface="Times New Roman" panose="02020603050405020304" pitchFamily="18" charset="0"/>
              </a:rPr>
              <a:t>khoang</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cs typeface="Times New Roman" panose="02020603050405020304" pitchFamily="18" charset="0"/>
              </a:rPr>
              <a:t>không</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cs typeface="Times New Roman" panose="02020603050405020304" pitchFamily="18" charset="0"/>
              </a:rPr>
              <a:t>tranh</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cs typeface="Times New Roman" panose="02020603050405020304" pitchFamily="18" charset="0"/>
              </a:rPr>
              <a:t>giành</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cs typeface="Times New Roman" panose="02020603050405020304" pitchFamily="18" charset="0"/>
              </a:rPr>
              <a:t>với</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cs typeface="Times New Roman" panose="02020603050405020304" pitchFamily="18" charset="0"/>
              </a:rPr>
              <a:t>người</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cs typeface="Times New Roman" panose="02020603050405020304" pitchFamily="18" charset="0"/>
              </a:rPr>
              <a:t>khác</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50000"/>
              </a:lnSpc>
              <a:spcBef>
                <a:spcPct val="0"/>
              </a:spcBef>
              <a:spcAft>
                <a:spcPct val="0"/>
              </a:spcAft>
              <a:buClrTx/>
              <a:buSzTx/>
              <a:buFontTx/>
              <a:buNone/>
              <a:tabLst/>
              <a:defRPr/>
            </a:pPr>
            <a:r>
              <a:rPr lang="en-US" sz="4000" b="1" noProof="0" dirty="0">
                <a:solidFill>
                  <a:srgbClr val="0000CC"/>
                </a:solidFill>
                <a:latin typeface="Times New Roman" panose="02020603050405020304" pitchFamily="18" charset="0"/>
                <a:cs typeface="Times New Roman" panose="02020603050405020304" pitchFamily="18" charset="0"/>
              </a:rPr>
              <a:t>- </a:t>
            </a:r>
            <a:r>
              <a:rPr lang="en-US" sz="4000" b="1" noProof="0" dirty="0" err="1">
                <a:solidFill>
                  <a:srgbClr val="0000CC"/>
                </a:solidFill>
                <a:latin typeface="Times New Roman" panose="02020603050405020304" pitchFamily="18" charset="0"/>
                <a:cs typeface="Times New Roman" panose="02020603050405020304" pitchFamily="18" charset="0"/>
              </a:rPr>
              <a:t>Đá</a:t>
            </a:r>
            <a:r>
              <a:rPr lang="en-US" sz="4000" b="1" noProof="0" dirty="0">
                <a:solidFill>
                  <a:srgbClr val="0000CC"/>
                </a:solidFill>
                <a:latin typeface="Times New Roman" panose="02020603050405020304" pitchFamily="18" charset="0"/>
                <a:cs typeface="Times New Roman" panose="02020603050405020304" pitchFamily="18" charset="0"/>
              </a:rPr>
              <a:t> (</a:t>
            </a:r>
            <a:r>
              <a:rPr lang="en-US" sz="4000" b="1" noProof="0" dirty="0" err="1">
                <a:solidFill>
                  <a:srgbClr val="0000CC"/>
                </a:solidFill>
                <a:latin typeface="Times New Roman" panose="02020603050405020304" pitchFamily="18" charset="0"/>
                <a:cs typeface="Times New Roman" panose="02020603050405020304" pitchFamily="18" charset="0"/>
              </a:rPr>
              <a:t>lởm</a:t>
            </a:r>
            <a:r>
              <a:rPr lang="en-US" sz="4000" b="1" noProof="0" dirty="0">
                <a:solidFill>
                  <a:srgbClr val="0000CC"/>
                </a:solidFill>
                <a:latin typeface="Times New Roman" panose="02020603050405020304" pitchFamily="18" charset="0"/>
                <a:cs typeface="Times New Roman" panose="02020603050405020304" pitchFamily="18" charset="0"/>
              </a:rPr>
              <a:t> </a:t>
            </a:r>
            <a:r>
              <a:rPr lang="en-US" sz="4000" b="1" noProof="0" dirty="0" err="1">
                <a:solidFill>
                  <a:srgbClr val="0000CC"/>
                </a:solidFill>
                <a:latin typeface="Times New Roman" panose="02020603050405020304" pitchFamily="18" charset="0"/>
                <a:cs typeface="Times New Roman" panose="02020603050405020304" pitchFamily="18" charset="0"/>
              </a:rPr>
              <a:t>chởm</a:t>
            </a:r>
            <a:r>
              <a:rPr lang="en-US" sz="4000" b="1" noProof="0" dirty="0">
                <a:solidFill>
                  <a:srgbClr val="0000CC"/>
                </a:solidFill>
                <a:latin typeface="Times New Roman" panose="02020603050405020304" pitchFamily="18" charset="0"/>
                <a:cs typeface="Times New Roman" panose="02020603050405020304" pitchFamily="18" charset="0"/>
              </a:rPr>
              <a:t>): </a:t>
            </a:r>
            <a:r>
              <a:rPr lang="en-US" sz="4000" b="1" noProof="0" dirty="0" err="1">
                <a:solidFill>
                  <a:srgbClr val="0000CC"/>
                </a:solidFill>
                <a:latin typeface="Times New Roman" panose="02020603050405020304" pitchFamily="18" charset="0"/>
                <a:cs typeface="Times New Roman" panose="02020603050405020304" pitchFamily="18" charset="0"/>
              </a:rPr>
              <a:t>có</a:t>
            </a:r>
            <a:r>
              <a:rPr lang="en-US" sz="4000" b="1" noProof="0" dirty="0">
                <a:solidFill>
                  <a:srgbClr val="0000CC"/>
                </a:solidFill>
                <a:latin typeface="Times New Roman" panose="02020603050405020304" pitchFamily="18" charset="0"/>
                <a:cs typeface="Times New Roman" panose="02020603050405020304" pitchFamily="18" charset="0"/>
              </a:rPr>
              <a:t> </a:t>
            </a:r>
            <a:r>
              <a:rPr lang="en-US" sz="4000" b="1" noProof="0" dirty="0" err="1">
                <a:solidFill>
                  <a:srgbClr val="0000CC"/>
                </a:solidFill>
                <a:latin typeface="Times New Roman" panose="02020603050405020304" pitchFamily="18" charset="0"/>
                <a:cs typeface="Times New Roman" panose="02020603050405020304" pitchFamily="18" charset="0"/>
              </a:rPr>
              <a:t>nhiều</a:t>
            </a:r>
            <a:r>
              <a:rPr lang="en-US" sz="4000" b="1" noProof="0" dirty="0">
                <a:solidFill>
                  <a:srgbClr val="0000CC"/>
                </a:solidFill>
                <a:latin typeface="Times New Roman" panose="02020603050405020304" pitchFamily="18" charset="0"/>
                <a:cs typeface="Times New Roman" panose="02020603050405020304" pitchFamily="18" charset="0"/>
              </a:rPr>
              <a:t> </a:t>
            </a:r>
            <a:r>
              <a:rPr lang="en-US" sz="4000" b="1" noProof="0" dirty="0" err="1">
                <a:solidFill>
                  <a:srgbClr val="0000CC"/>
                </a:solidFill>
                <a:latin typeface="Times New Roman" panose="02020603050405020304" pitchFamily="18" charset="0"/>
                <a:cs typeface="Times New Roman" panose="02020603050405020304" pitchFamily="18" charset="0"/>
              </a:rPr>
              <a:t>mũi</a:t>
            </a:r>
            <a:r>
              <a:rPr lang="en-US" sz="4000" b="1" noProof="0" dirty="0">
                <a:solidFill>
                  <a:srgbClr val="0000CC"/>
                </a:solidFill>
                <a:latin typeface="Times New Roman" panose="02020603050405020304" pitchFamily="18" charset="0"/>
                <a:cs typeface="Times New Roman" panose="02020603050405020304" pitchFamily="18" charset="0"/>
              </a:rPr>
              <a:t> </a:t>
            </a:r>
            <a:r>
              <a:rPr lang="en-US" sz="4000" b="1" noProof="0" dirty="0" err="1">
                <a:solidFill>
                  <a:srgbClr val="0000CC"/>
                </a:solidFill>
                <a:latin typeface="Times New Roman" panose="02020603050405020304" pitchFamily="18" charset="0"/>
                <a:cs typeface="Times New Roman" panose="02020603050405020304" pitchFamily="18" charset="0"/>
              </a:rPr>
              <a:t>nhọn</a:t>
            </a:r>
            <a:r>
              <a:rPr lang="en-US" sz="4000" b="1" noProof="0" dirty="0">
                <a:solidFill>
                  <a:srgbClr val="0000CC"/>
                </a:solidFill>
                <a:latin typeface="Times New Roman" panose="02020603050405020304" pitchFamily="18" charset="0"/>
                <a:cs typeface="Times New Roman" panose="02020603050405020304" pitchFamily="18" charset="0"/>
              </a:rPr>
              <a:t> </a:t>
            </a:r>
            <a:r>
              <a:rPr lang="en-US" sz="4000" b="1" noProof="0" dirty="0" err="1">
                <a:solidFill>
                  <a:srgbClr val="0000CC"/>
                </a:solidFill>
                <a:latin typeface="Times New Roman" panose="02020603050405020304" pitchFamily="18" charset="0"/>
                <a:cs typeface="Times New Roman" panose="02020603050405020304" pitchFamily="18" charset="0"/>
              </a:rPr>
              <a:t>nhô</a:t>
            </a:r>
            <a:r>
              <a:rPr lang="en-US" sz="4000" b="1" noProof="0" dirty="0">
                <a:solidFill>
                  <a:srgbClr val="0000CC"/>
                </a:solidFill>
                <a:latin typeface="Times New Roman" panose="02020603050405020304" pitchFamily="18" charset="0"/>
                <a:cs typeface="Times New Roman" panose="02020603050405020304" pitchFamily="18" charset="0"/>
              </a:rPr>
              <a:t> </a:t>
            </a:r>
            <a:r>
              <a:rPr lang="en-US" sz="4000" b="1" noProof="0" dirty="0" err="1">
                <a:solidFill>
                  <a:srgbClr val="0000CC"/>
                </a:solidFill>
                <a:latin typeface="Times New Roman" panose="02020603050405020304" pitchFamily="18" charset="0"/>
                <a:cs typeface="Times New Roman" panose="02020603050405020304" pitchFamily="18" charset="0"/>
              </a:rPr>
              <a:t>lên</a:t>
            </a:r>
            <a:r>
              <a:rPr lang="en-US" sz="4000" b="1" noProof="0" dirty="0">
                <a:solidFill>
                  <a:srgbClr val="0000CC"/>
                </a:solidFill>
                <a:latin typeface="Times New Roman" panose="02020603050405020304" pitchFamily="18" charset="0"/>
                <a:cs typeface="Times New Roman" panose="02020603050405020304" pitchFamily="18" charset="0"/>
              </a:rPr>
              <a:t> </a:t>
            </a:r>
            <a:r>
              <a:rPr lang="en-US" sz="4000" b="1" noProof="0" dirty="0" err="1">
                <a:solidFill>
                  <a:srgbClr val="0000CC"/>
                </a:solidFill>
                <a:latin typeface="Times New Roman" panose="02020603050405020304" pitchFamily="18" charset="0"/>
                <a:cs typeface="Times New Roman" panose="02020603050405020304" pitchFamily="18" charset="0"/>
              </a:rPr>
              <a:t>không</a:t>
            </a:r>
            <a:r>
              <a:rPr lang="en-US" sz="4000" b="1" noProof="0" dirty="0">
                <a:solidFill>
                  <a:srgbClr val="0000CC"/>
                </a:solidFill>
                <a:latin typeface="Times New Roman" panose="02020603050405020304" pitchFamily="18" charset="0"/>
                <a:cs typeface="Times New Roman" panose="02020603050405020304" pitchFamily="18" charset="0"/>
              </a:rPr>
              <a:t> </a:t>
            </a:r>
            <a:r>
              <a:rPr lang="en-US" sz="4000" b="1" noProof="0" dirty="0" err="1">
                <a:solidFill>
                  <a:srgbClr val="0000CC"/>
                </a:solidFill>
                <a:latin typeface="Times New Roman" panose="02020603050405020304" pitchFamily="18" charset="0"/>
                <a:cs typeface="Times New Roman" panose="02020603050405020304" pitchFamily="18" charset="0"/>
              </a:rPr>
              <a:t>đều</a:t>
            </a:r>
            <a:r>
              <a:rPr lang="en-US" sz="4000" b="1" noProof="0" dirty="0">
                <a:solidFill>
                  <a:srgbClr val="0000CC"/>
                </a:solidFill>
                <a:latin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50000"/>
              </a:lnSpc>
              <a:spcBef>
                <a:spcPct val="0"/>
              </a:spcBef>
              <a:spcAft>
                <a:spcPct val="0"/>
              </a:spcAft>
              <a:buClrTx/>
              <a:buSzTx/>
              <a:buFontTx/>
              <a:buNone/>
              <a:tabLst/>
              <a:defRPr/>
            </a:pPr>
            <a:r>
              <a:rPr kumimoji="0" lang="en-US" sz="4000" b="1" i="0" u="none" strike="noStrike" kern="1200" cap="none" spc="0" normalizeH="0" baseline="0" dirty="0">
                <a:ln>
                  <a:noFill/>
                </a:ln>
                <a:solidFill>
                  <a:srgbClr val="0000CC"/>
                </a:solidFill>
                <a:effectLst/>
                <a:uLnTx/>
                <a:uFillTx/>
                <a:latin typeface="Times New Roman" panose="02020603050405020304" pitchFamily="18" charset="0"/>
                <a:cs typeface="Times New Roman" panose="02020603050405020304" pitchFamily="18" charset="0"/>
              </a:rPr>
              <a:t>-</a:t>
            </a:r>
            <a:r>
              <a:rPr kumimoji="0" lang="en-US" sz="4000" b="1" i="0" u="none" strike="noStrike" kern="1200" cap="none" spc="0" normalizeH="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dirty="0" err="1">
                <a:ln>
                  <a:noFill/>
                </a:ln>
                <a:solidFill>
                  <a:srgbClr val="0000CC"/>
                </a:solidFill>
                <a:effectLst/>
                <a:uLnTx/>
                <a:uFillTx/>
                <a:latin typeface="Times New Roman" panose="02020603050405020304" pitchFamily="18" charset="0"/>
                <a:cs typeface="Times New Roman" panose="02020603050405020304" pitchFamily="18" charset="0"/>
              </a:rPr>
              <a:t>Hồn</a:t>
            </a:r>
            <a:r>
              <a:rPr kumimoji="0" lang="en-US" sz="4000" b="1" i="0" u="none" strike="noStrike" kern="1200" cap="none" spc="0" normalizeH="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dirty="0" err="1">
                <a:ln>
                  <a:noFill/>
                </a:ln>
                <a:solidFill>
                  <a:srgbClr val="0000CC"/>
                </a:solidFill>
                <a:effectLst/>
                <a:uLnTx/>
                <a:uFillTx/>
                <a:latin typeface="Times New Roman" panose="02020603050405020304" pitchFamily="18" charset="0"/>
                <a:cs typeface="Times New Roman" panose="02020603050405020304" pitchFamily="18" charset="0"/>
              </a:rPr>
              <a:t>hậu</a:t>
            </a:r>
            <a:r>
              <a:rPr kumimoji="0" lang="en-US" sz="4000" b="1" i="0" u="none" strike="noStrike" kern="1200" cap="none" spc="0" normalizeH="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dirty="0" err="1">
                <a:ln>
                  <a:noFill/>
                </a:ln>
                <a:solidFill>
                  <a:srgbClr val="0000CC"/>
                </a:solidFill>
                <a:effectLst/>
                <a:uLnTx/>
                <a:uFillTx/>
                <a:latin typeface="Times New Roman" panose="02020603050405020304" pitchFamily="18" charset="0"/>
                <a:cs typeface="Times New Roman" panose="02020603050405020304" pitchFamily="18" charset="0"/>
              </a:rPr>
              <a:t>mộc</a:t>
            </a:r>
            <a:r>
              <a:rPr kumimoji="0" lang="en-US" sz="4000" b="1" i="0" u="none" strike="noStrike" kern="1200" cap="none" spc="0" normalizeH="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dirty="0" err="1">
                <a:ln>
                  <a:noFill/>
                </a:ln>
                <a:solidFill>
                  <a:srgbClr val="0000CC"/>
                </a:solidFill>
                <a:effectLst/>
                <a:uLnTx/>
                <a:uFillTx/>
                <a:latin typeface="Times New Roman" panose="02020603050405020304" pitchFamily="18" charset="0"/>
                <a:cs typeface="Times New Roman" panose="02020603050405020304" pitchFamily="18" charset="0"/>
              </a:rPr>
              <a:t>mạc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hiền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từ</a:t>
            </a:r>
            <a:r>
              <a:rPr lang="en-US" sz="4000" b="1" dirty="0">
                <a:solidFill>
                  <a:srgbClr val="0000CC"/>
                </a:solidFill>
                <a:latin typeface="Times New Roman" panose="02020603050405020304" pitchFamily="18" charset="0"/>
                <a:cs typeface="Times New Roman" panose="02020603050405020304" pitchFamily="18" charset="0"/>
              </a:rPr>
              <a:t>. </a:t>
            </a:r>
            <a:endParaRPr kumimoji="0" lang="en-US" sz="4000" b="1" i="0" u="none" strike="noStrike" kern="1200" cap="none" spc="0" normalizeH="0" baseline="0" noProof="0" dirty="0">
              <a:ln>
                <a:noFill/>
              </a:ln>
              <a:solidFill>
                <a:srgbClr val="0000CC"/>
              </a:solidFill>
              <a:effectLst/>
              <a:uLnTx/>
              <a:uFillTx/>
            </a:endParaRPr>
          </a:p>
        </p:txBody>
      </p:sp>
      <p:sp>
        <p:nvSpPr>
          <p:cNvPr id="9" name="TextBox 8"/>
          <p:cNvSpPr txBox="1"/>
          <p:nvPr/>
        </p:nvSpPr>
        <p:spPr>
          <a:xfrm>
            <a:off x="6694797" y="1056541"/>
            <a:ext cx="2608984"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TIẾNG VIỆT</a:t>
            </a:r>
          </a:p>
        </p:txBody>
      </p:sp>
      <p:sp>
        <p:nvSpPr>
          <p:cNvPr id="10" name="Text Box 14"/>
          <p:cNvSpPr txBox="1">
            <a:spLocks noChangeArrowheads="1"/>
          </p:cNvSpPr>
          <p:nvPr/>
        </p:nvSpPr>
        <p:spPr bwMode="auto">
          <a:xfrm>
            <a:off x="2265167" y="1694187"/>
            <a:ext cx="11670103"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1800"/>
              </a:spcBef>
              <a:spcAft>
                <a:spcPct val="0"/>
              </a:spcAft>
              <a:buClrTx/>
              <a:buSzTx/>
              <a:buFontTx/>
              <a:buNone/>
              <a:tabLst/>
              <a:defRPr/>
            </a:pPr>
            <a:r>
              <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vi-VN"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ÔN TẬP GIỮA HỌC KÌ II</a:t>
            </a:r>
            <a:r>
              <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(T</a:t>
            </a:r>
            <a:r>
              <a:rPr kumimoji="0" lang="vi-VN"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5</a:t>
            </a:r>
            <a:r>
              <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p>
        </p:txBody>
      </p:sp>
      <p:sp>
        <p:nvSpPr>
          <p:cNvPr id="11" name="TextBox 10"/>
          <p:cNvSpPr txBox="1"/>
          <p:nvPr/>
        </p:nvSpPr>
        <p:spPr>
          <a:xfrm>
            <a:off x="1508919" y="2516085"/>
            <a:ext cx="3847528" cy="76944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Gi</a:t>
            </a:r>
            <a:r>
              <a:rPr kumimoji="0" lang="en-US" sz="4400" b="1" i="0" u="none" strike="noStrike" kern="1200" cap="none" spc="0" normalizeH="0" noProof="0" dirty="0" err="1">
                <a:ln>
                  <a:noFill/>
                </a:ln>
                <a:solidFill>
                  <a:srgbClr val="FF0000"/>
                </a:solidFill>
                <a:effectLst/>
                <a:uLnTx/>
                <a:uFillTx/>
                <a:latin typeface="Times New Roman" pitchFamily="18" charset="0"/>
                <a:ea typeface="+mn-ea"/>
                <a:cs typeface="Times New Roman" pitchFamily="18" charset="0"/>
              </a:rPr>
              <a:t>ải</a:t>
            </a:r>
            <a:r>
              <a:rPr kumimoji="0" lang="en-US" sz="4400" b="1" i="0" u="none" strike="noStrike" kern="1200" cap="none" spc="0" normalizeH="0" noProof="0" dirty="0">
                <a:ln>
                  <a:noFill/>
                </a:ln>
                <a:solidFill>
                  <a:srgbClr val="FF0000"/>
                </a:solidFill>
                <a:effectLst/>
                <a:uLnTx/>
                <a:uFillTx/>
                <a:latin typeface="Times New Roman" pitchFamily="18" charset="0"/>
                <a:ea typeface="+mn-ea"/>
                <a:cs typeface="Times New Roman" pitchFamily="18" charset="0"/>
              </a:rPr>
              <a:t> </a:t>
            </a:r>
            <a:r>
              <a:rPr kumimoji="0" lang="en-US" sz="4400" b="1" i="0" u="none" strike="noStrike" kern="1200" cap="none" spc="0" normalizeH="0" noProof="0" dirty="0" err="1">
                <a:ln>
                  <a:noFill/>
                </a:ln>
                <a:solidFill>
                  <a:srgbClr val="FF0000"/>
                </a:solidFill>
                <a:effectLst/>
                <a:uLnTx/>
                <a:uFillTx/>
                <a:latin typeface="Times New Roman" pitchFamily="18" charset="0"/>
                <a:ea typeface="+mn-ea"/>
                <a:cs typeface="Times New Roman" pitchFamily="18" charset="0"/>
              </a:rPr>
              <a:t>nghĩa</a:t>
            </a:r>
            <a:r>
              <a:rPr kumimoji="0" lang="en-US" sz="4400" b="1" i="0" u="none" strike="noStrike" kern="1200" cap="none" spc="0" normalizeH="0" noProof="0" dirty="0">
                <a:ln>
                  <a:noFill/>
                </a:ln>
                <a:solidFill>
                  <a:srgbClr val="FF0000"/>
                </a:solidFill>
                <a:effectLst/>
                <a:uLnTx/>
                <a:uFillTx/>
                <a:latin typeface="Times New Roman" pitchFamily="18" charset="0"/>
                <a:ea typeface="+mn-ea"/>
                <a:cs typeface="Times New Roman" pitchFamily="18" charset="0"/>
              </a:rPr>
              <a:t> </a:t>
            </a:r>
            <a:r>
              <a:rPr kumimoji="0" lang="en-US" sz="4400" b="1" i="0" u="none" strike="noStrike" kern="1200" cap="none" spc="0" normalizeH="0" noProof="0" dirty="0" err="1">
                <a:ln>
                  <a:noFill/>
                </a:ln>
                <a:solidFill>
                  <a:srgbClr val="FF0000"/>
                </a:solidFill>
                <a:effectLst/>
                <a:uLnTx/>
                <a:uFillTx/>
                <a:latin typeface="Times New Roman" pitchFamily="18" charset="0"/>
                <a:ea typeface="+mn-ea"/>
                <a:cs typeface="Times New Roman" pitchFamily="18" charset="0"/>
              </a:rPr>
              <a:t>từ</a:t>
            </a:r>
            <a:r>
              <a:rPr kumimoji="0" lang="en-US" sz="4400" b="1" i="0" u="none" strike="noStrike" kern="1200" cap="none" spc="0" normalizeH="0" noProof="0" dirty="0">
                <a:ln>
                  <a:noFill/>
                </a:ln>
                <a:solidFill>
                  <a:srgbClr val="FF0000"/>
                </a:solidFill>
                <a:effectLst/>
                <a:uLnTx/>
                <a:uFillTx/>
                <a:latin typeface="Times New Roman" pitchFamily="18" charset="0"/>
                <a:ea typeface="+mn-ea"/>
                <a:cs typeface="Times New Roman" pitchFamily="18" charset="0"/>
              </a:rPr>
              <a:t>:  </a:t>
            </a:r>
            <a:endParaRPr kumimoji="0" lang="en-US" sz="4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89018612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374582" y="177564"/>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dirty="0">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3" name="Group 12"/>
          <p:cNvGrpSpPr/>
          <p:nvPr/>
        </p:nvGrpSpPr>
        <p:grpSpPr>
          <a:xfrm>
            <a:off x="1027612" y="2009043"/>
            <a:ext cx="13927991" cy="677108"/>
            <a:chOff x="1387942" y="1888664"/>
            <a:chExt cx="12408573" cy="677108"/>
          </a:xfrm>
        </p:grpSpPr>
        <p:sp>
          <p:nvSpPr>
            <p:cNvPr id="20" name="Rectangle 19"/>
            <p:cNvSpPr/>
            <p:nvPr/>
          </p:nvSpPr>
          <p:spPr>
            <a:xfrm>
              <a:off x="1508919" y="1888664"/>
              <a:ext cx="12287596" cy="677108"/>
            </a:xfrm>
            <a:prstGeom prst="rect">
              <a:avLst/>
            </a:prstGeom>
          </p:spPr>
          <p:txBody>
            <a:bodyPr wrap="square">
              <a:spAutoFit/>
            </a:bodyPr>
            <a:lstStyle/>
            <a:p>
              <a:r>
                <a:rPr lang="vi-VN" sz="3800" b="1" dirty="0">
                  <a:solidFill>
                    <a:srgbClr val="FF0066"/>
                  </a:solidFill>
                  <a:latin typeface="Times New Roman" pitchFamily="18" charset="0"/>
                  <a:cs typeface="Times New Roman" pitchFamily="18" charset="0"/>
                </a:rPr>
                <a:t>Hoạt động 1 : Đọc câu chuyện Đường về và trả lời câu hỏi</a:t>
              </a:r>
              <a:endParaRPr lang="en-US" sz="3800" b="1" dirty="0">
                <a:solidFill>
                  <a:srgbClr val="FF0066"/>
                </a:solidFill>
                <a:latin typeface="Times New Roman" pitchFamily="18" charset="0"/>
                <a:cs typeface="Times New Roman" pitchFamily="18" charset="0"/>
              </a:endParaRPr>
            </a:p>
          </p:txBody>
        </p:sp>
        <p:cxnSp>
          <p:nvCxnSpPr>
            <p:cNvPr id="21" name="Straight Connector 20"/>
            <p:cNvCxnSpPr/>
            <p:nvPr/>
          </p:nvCxnSpPr>
          <p:spPr>
            <a:xfrm>
              <a:off x="1387942" y="2565772"/>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5" name="Rectangle 24"/>
          <p:cNvSpPr/>
          <p:nvPr/>
        </p:nvSpPr>
        <p:spPr>
          <a:xfrm>
            <a:off x="1027611" y="2820632"/>
            <a:ext cx="13578681" cy="732893"/>
          </a:xfrm>
          <a:prstGeom prst="rect">
            <a:avLst/>
          </a:prstGeom>
        </p:spPr>
        <p:txBody>
          <a:bodyPr wrap="square">
            <a:spAutoFit/>
          </a:bodyPr>
          <a:lstStyle/>
          <a:p>
            <a:pPr>
              <a:lnSpc>
                <a:spcPct val="120000"/>
              </a:lnSpc>
            </a:pPr>
            <a:r>
              <a:rPr lang="vi-VN" sz="3800" b="1" dirty="0">
                <a:solidFill>
                  <a:srgbClr val="0000CC"/>
                </a:solidFill>
                <a:latin typeface="Times New Roman" pitchFamily="18" charset="0"/>
                <a:cs typeface="Times New Roman" pitchFamily="18" charset="0"/>
              </a:rPr>
              <a:t>a. Tìm ý tương ứng với mỗi đoạn </a:t>
            </a:r>
            <a:endParaRPr lang="en-US" sz="3800" b="1" dirty="0">
              <a:solidFill>
                <a:srgbClr val="0000CC"/>
              </a:solidFill>
              <a:latin typeface="Times New Roman" pitchFamily="18" charset="0"/>
              <a:cs typeface="Times New Roman" pitchFamily="18" charset="0"/>
            </a:endParaRPr>
          </a:p>
        </p:txBody>
      </p:sp>
      <p:sp>
        <p:nvSpPr>
          <p:cNvPr id="4" name="Oval 3"/>
          <p:cNvSpPr/>
          <p:nvPr/>
        </p:nvSpPr>
        <p:spPr>
          <a:xfrm>
            <a:off x="4252119" y="3505200"/>
            <a:ext cx="1752600" cy="9144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00CC"/>
                </a:solidFill>
                <a:latin typeface="Times New Roman" panose="02020603050405020304" pitchFamily="18" charset="0"/>
                <a:cs typeface="Times New Roman" panose="02020603050405020304" pitchFamily="18" charset="0"/>
              </a:rPr>
              <a:t>Đoạn</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6" name="Oval 25"/>
          <p:cNvSpPr/>
          <p:nvPr/>
        </p:nvSpPr>
        <p:spPr>
          <a:xfrm>
            <a:off x="9175617" y="3505200"/>
            <a:ext cx="1629702" cy="914400"/>
          </a:xfrm>
          <a:prstGeom prst="ellipse">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00CC"/>
                </a:solidFill>
                <a:latin typeface="Times New Roman" panose="02020603050405020304" pitchFamily="18" charset="0"/>
                <a:cs typeface="Times New Roman" panose="02020603050405020304" pitchFamily="18" charset="0"/>
              </a:rPr>
              <a:t>Ý</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2956719" y="4876800"/>
            <a:ext cx="3986673"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00CC"/>
                </a:solidFill>
                <a:latin typeface="Times New Roman" panose="02020603050405020304" pitchFamily="18" charset="0"/>
                <a:cs typeface="Times New Roman" panose="02020603050405020304" pitchFamily="18" charset="0"/>
              </a:rPr>
              <a:t>Đoạn 1</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7" name="Rounded Rectangle 26"/>
          <p:cNvSpPr/>
          <p:nvPr/>
        </p:nvSpPr>
        <p:spPr>
          <a:xfrm>
            <a:off x="2956719" y="7123088"/>
            <a:ext cx="3986673"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00CC"/>
                </a:solidFill>
                <a:latin typeface="Times New Roman" panose="02020603050405020304" pitchFamily="18" charset="0"/>
                <a:cs typeface="Times New Roman" panose="02020603050405020304" pitchFamily="18" charset="0"/>
              </a:rPr>
              <a:t>Đoạn 3</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8" name="Rounded Rectangle 27"/>
          <p:cNvSpPr/>
          <p:nvPr/>
        </p:nvSpPr>
        <p:spPr>
          <a:xfrm>
            <a:off x="2958203" y="5976775"/>
            <a:ext cx="3986673"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00CC"/>
                </a:solidFill>
                <a:latin typeface="Times New Roman" panose="02020603050405020304" pitchFamily="18" charset="0"/>
                <a:cs typeface="Times New Roman" panose="02020603050405020304" pitchFamily="18" charset="0"/>
              </a:rPr>
              <a:t>Đoạn 2</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9" name="Rounded Rectangle 28"/>
          <p:cNvSpPr/>
          <p:nvPr/>
        </p:nvSpPr>
        <p:spPr>
          <a:xfrm>
            <a:off x="7881311" y="7123088"/>
            <a:ext cx="6429208"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dirty="0">
                <a:solidFill>
                  <a:srgbClr val="0000CC"/>
                </a:solidFill>
                <a:latin typeface="Times New Roman" panose="02020603050405020304" pitchFamily="18" charset="0"/>
                <a:cs typeface="Times New Roman" panose="02020603050405020304" pitchFamily="18" charset="0"/>
              </a:rPr>
              <a:t>Cảnh xóm núi</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30" name="Rounded Rectangle 29"/>
          <p:cNvSpPr/>
          <p:nvPr/>
        </p:nvSpPr>
        <p:spPr>
          <a:xfrm>
            <a:off x="7903018" y="6103475"/>
            <a:ext cx="6636101" cy="754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dirty="0">
                <a:solidFill>
                  <a:srgbClr val="0000CC"/>
                </a:solidFill>
                <a:latin typeface="Times New Roman" panose="02020603050405020304" pitchFamily="18" charset="0"/>
                <a:cs typeface="Times New Roman" panose="02020603050405020304" pitchFamily="18" charset="0"/>
              </a:rPr>
              <a:t>Cảnh vật trên đường về xóm núi</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31" name="Rounded Rectangle 30"/>
          <p:cNvSpPr/>
          <p:nvPr/>
        </p:nvSpPr>
        <p:spPr>
          <a:xfrm>
            <a:off x="7903018" y="4921525"/>
            <a:ext cx="6407501"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dirty="0">
                <a:solidFill>
                  <a:srgbClr val="0000CC"/>
                </a:solidFill>
                <a:latin typeface="Times New Roman" panose="02020603050405020304" pitchFamily="18" charset="0"/>
                <a:cs typeface="Times New Roman" panose="02020603050405020304" pitchFamily="18" charset="0"/>
              </a:rPr>
              <a:t>Tình cảm người dân xóm núi</a:t>
            </a:r>
            <a:endParaRPr lang="en-US" sz="3600" b="1" dirty="0">
              <a:solidFill>
                <a:srgbClr val="0000CC"/>
              </a:solidFill>
              <a:latin typeface="Times New Roman" panose="02020603050405020304" pitchFamily="18" charset="0"/>
              <a:cs typeface="Times New Roman" panose="02020603050405020304" pitchFamily="18" charset="0"/>
            </a:endParaRPr>
          </a:p>
        </p:txBody>
      </p:sp>
      <p:cxnSp>
        <p:nvCxnSpPr>
          <p:cNvPr id="7" name="Straight Arrow Connector 6"/>
          <p:cNvCxnSpPr>
            <a:stCxn id="5" idx="3"/>
            <a:endCxn id="30" idx="1"/>
          </p:cNvCxnSpPr>
          <p:nvPr/>
        </p:nvCxnSpPr>
        <p:spPr>
          <a:xfrm>
            <a:off x="6943392" y="5257800"/>
            <a:ext cx="959626" cy="12229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31" idx="1"/>
          </p:cNvCxnSpPr>
          <p:nvPr/>
        </p:nvCxnSpPr>
        <p:spPr>
          <a:xfrm flipV="1">
            <a:off x="6921685" y="5302525"/>
            <a:ext cx="981333" cy="20903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943392" y="6379075"/>
            <a:ext cx="959626" cy="12229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507090" y="8067094"/>
            <a:ext cx="14218841" cy="794064"/>
          </a:xfrm>
          <a:prstGeom prst="rect">
            <a:avLst/>
          </a:prstGeom>
        </p:spPr>
        <p:txBody>
          <a:bodyPr wrap="square">
            <a:spAutoFit/>
          </a:bodyPr>
          <a:lstStyle/>
          <a:p>
            <a:pPr>
              <a:lnSpc>
                <a:spcPct val="120000"/>
              </a:lnSpc>
            </a:pPr>
            <a:r>
              <a:rPr lang="vi-VN" sz="3800" b="1" dirty="0">
                <a:solidFill>
                  <a:srgbClr val="0000CC"/>
                </a:solidFill>
                <a:latin typeface="Times New Roman" pitchFamily="18" charset="0"/>
                <a:cs typeface="Times New Roman" pitchFamily="18" charset="0"/>
              </a:rPr>
              <a:t>b. Em thích hình ảnh, chi tiết nào nhất trong câu chuyện? Vì sao?</a:t>
            </a:r>
            <a:endParaRPr lang="en-US" sz="3800" b="1" dirty="0">
              <a:solidFill>
                <a:srgbClr val="0000CC"/>
              </a:solidFill>
              <a:latin typeface="Times New Roman" pitchFamily="18" charset="0"/>
              <a:cs typeface="Times New Roman" pitchFamily="18" charset="0"/>
            </a:endParaRPr>
          </a:p>
        </p:txBody>
      </p:sp>
      <p:sp>
        <p:nvSpPr>
          <p:cNvPr id="35" name="Text Box 14"/>
          <p:cNvSpPr txBox="1">
            <a:spLocks noChangeArrowheads="1"/>
          </p:cNvSpPr>
          <p:nvPr/>
        </p:nvSpPr>
        <p:spPr bwMode="auto">
          <a:xfrm>
            <a:off x="2067966" y="1229660"/>
            <a:ext cx="11670103"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ÔN TẬP GIỮA HỌC KÌ II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ppt_x"/>
                                          </p:val>
                                        </p:tav>
                                        <p:tav tm="100000">
                                          <p:val>
                                            <p:strVal val="#ppt_x"/>
                                          </p:val>
                                        </p:tav>
                                      </p:tavLst>
                                    </p:anim>
                                    <p:anim calcmode="lin" valueType="num">
                                      <p:cBhvr additive="base">
                                        <p:cTn id="2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14119" y="3916017"/>
            <a:ext cx="10363200" cy="2438400"/>
          </a:xfrm>
          <a:prstGeom prst="rect">
            <a:avLst/>
          </a:prstGeom>
          <a:ln w="38100">
            <a:solidFill>
              <a:srgbClr val="0000FF"/>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Rectangle 19"/>
          <p:cNvSpPr/>
          <p:nvPr/>
        </p:nvSpPr>
        <p:spPr>
          <a:xfrm>
            <a:off x="1127919" y="2209800"/>
            <a:ext cx="13792200" cy="1261884"/>
          </a:xfrm>
          <a:prstGeom prst="rect">
            <a:avLst/>
          </a:prstGeom>
        </p:spPr>
        <p:txBody>
          <a:bodyPr wrap="square">
            <a:spAutoFit/>
          </a:bodyPr>
          <a:lstStyle/>
          <a:p>
            <a:r>
              <a:rPr lang="vi-VN" sz="3800" b="1" dirty="0">
                <a:solidFill>
                  <a:srgbClr val="FF0066"/>
                </a:solidFill>
                <a:latin typeface="Times New Roman" pitchFamily="18" charset="0"/>
                <a:cs typeface="Times New Roman" pitchFamily="18" charset="0"/>
              </a:rPr>
              <a:t>Hoạt động 2: Viết đoạn văn nêu tình cảm, cảm xúc của em về một cảnh vật trong bài đã học. </a:t>
            </a:r>
            <a:endParaRPr lang="en-US" sz="3800" b="1" dirty="0">
              <a:solidFill>
                <a:srgbClr val="FF0066"/>
              </a:solidFill>
              <a:latin typeface="Times New Roman" pitchFamily="18" charset="0"/>
              <a:cs typeface="Times New Roman" pitchFamily="18" charset="0"/>
            </a:endParaRPr>
          </a:p>
        </p:txBody>
      </p:sp>
      <p:sp>
        <p:nvSpPr>
          <p:cNvPr id="25" name="Text Box 14"/>
          <p:cNvSpPr txBox="1">
            <a:spLocks noChangeArrowheads="1"/>
          </p:cNvSpPr>
          <p:nvPr/>
        </p:nvSpPr>
        <p:spPr bwMode="auto">
          <a:xfrm>
            <a:off x="2067966" y="1229660"/>
            <a:ext cx="11670103"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ÔN TẬP GIỮA HỌC KÌ II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6" name="Rectangle 25"/>
          <p:cNvSpPr/>
          <p:nvPr/>
        </p:nvSpPr>
        <p:spPr>
          <a:xfrm>
            <a:off x="5014119" y="3916017"/>
            <a:ext cx="10210800" cy="2431435"/>
          </a:xfrm>
          <a:prstGeom prst="rect">
            <a:avLst/>
          </a:prstGeom>
        </p:spPr>
        <p:txBody>
          <a:bodyPr wrap="square">
            <a:spAutoFit/>
          </a:bodyPr>
          <a:lstStyle/>
          <a:p>
            <a:pPr marL="571500" indent="-571500">
              <a:buFont typeface="Arial" panose="020B0604020202020204" pitchFamily="34" charset="0"/>
              <a:buChar char="•"/>
            </a:pPr>
            <a:r>
              <a:rPr lang="vi-VN" sz="3800" b="1" dirty="0">
                <a:solidFill>
                  <a:srgbClr val="0000CC"/>
                </a:solidFill>
                <a:latin typeface="Times New Roman" pitchFamily="18" charset="0"/>
                <a:cs typeface="Times New Roman" pitchFamily="18" charset="0"/>
              </a:rPr>
              <a:t>Lưu ý:</a:t>
            </a:r>
          </a:p>
          <a:p>
            <a:pPr marL="1460500" lvl="1" indent="-742950">
              <a:buFont typeface="Wingdings" panose="05000000000000000000" pitchFamily="2" charset="2"/>
              <a:buChar char="ü"/>
            </a:pPr>
            <a:r>
              <a:rPr lang="vi-VN" sz="3800" b="1" dirty="0">
                <a:solidFill>
                  <a:srgbClr val="0000CC"/>
                </a:solidFill>
                <a:latin typeface="Times New Roman" pitchFamily="18" charset="0"/>
                <a:cs typeface="Times New Roman" pitchFamily="18" charset="0"/>
              </a:rPr>
              <a:t>Viết đúng theo yêu cầu đề bài</a:t>
            </a:r>
          </a:p>
          <a:p>
            <a:pPr marL="1460500" lvl="1" indent="-742950">
              <a:buFont typeface="Wingdings" panose="05000000000000000000" pitchFamily="2" charset="2"/>
              <a:buChar char="ü"/>
            </a:pPr>
            <a:r>
              <a:rPr lang="vi-VN" sz="3800" b="1" dirty="0">
                <a:solidFill>
                  <a:srgbClr val="0000CC"/>
                </a:solidFill>
                <a:latin typeface="Times New Roman" pitchFamily="18" charset="0"/>
                <a:cs typeface="Times New Roman" pitchFamily="18" charset="0"/>
              </a:rPr>
              <a:t>Viết đúng hình thức của một đoạn văn</a:t>
            </a:r>
          </a:p>
          <a:p>
            <a:pPr marL="1460500" lvl="1" indent="-742950">
              <a:buFont typeface="Wingdings" panose="05000000000000000000" pitchFamily="2" charset="2"/>
              <a:buChar char="ü"/>
            </a:pPr>
            <a:r>
              <a:rPr lang="vi-VN" sz="3800" b="1" dirty="0">
                <a:solidFill>
                  <a:srgbClr val="0000CC"/>
                </a:solidFill>
                <a:latin typeface="Times New Roman" pitchFamily="18" charset="0"/>
                <a:cs typeface="Times New Roman" pitchFamily="18" charset="0"/>
              </a:rPr>
              <a:t>Đảm bảo đúng thời lượng viết đoạn văn</a:t>
            </a:r>
            <a:endParaRPr lang="en-US" sz="3800" b="1" dirty="0">
              <a:solidFill>
                <a:srgbClr val="0000CC"/>
              </a:solidFill>
              <a:latin typeface="Times New Roman" pitchFamily="18" charset="0"/>
              <a:cs typeface="Times New Roman" pitchFamily="18" charset="0"/>
            </a:endParaRPr>
          </a:p>
        </p:txBody>
      </p:sp>
      <p:pic>
        <p:nvPicPr>
          <p:cNvPr id="2050" name="Picture 2" descr="Những điểm cần chú ý khi làm thêm ở Nhật｜Kênh du lịch LocoBe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4483" t="6388" r="-1"/>
          <a:stretch/>
        </p:blipFill>
        <p:spPr bwMode="auto">
          <a:xfrm>
            <a:off x="2331134" y="4572000"/>
            <a:ext cx="2286000" cy="416649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1050974" y="2819400"/>
            <a:ext cx="3048745"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9372</TotalTime>
  <Words>559</Words>
  <Application>Microsoft Office PowerPoint</Application>
  <PresentationFormat>Custom</PresentationFormat>
  <Paragraphs>50</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Administrator</cp:lastModifiedBy>
  <cp:revision>990</cp:revision>
  <dcterms:created xsi:type="dcterms:W3CDTF">2008-09-09T22:52:10Z</dcterms:created>
  <dcterms:modified xsi:type="dcterms:W3CDTF">2025-02-28T06:34:17Z</dcterms:modified>
</cp:coreProperties>
</file>