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46" r:id="rId3"/>
    <p:sldId id="436" r:id="rId4"/>
    <p:sldId id="441" r:id="rId5"/>
    <p:sldId id="440" r:id="rId6"/>
    <p:sldId id="448" r:id="rId7"/>
    <p:sldId id="442" r:id="rId8"/>
    <p:sldId id="443" r:id="rId9"/>
    <p:sldId id="449" r:id="rId10"/>
    <p:sldId id="444" r:id="rId11"/>
    <p:sldId id="445"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6" d="100"/>
          <a:sy n="46" d="100"/>
        </p:scale>
        <p:origin x="712" y="4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3973" y="5137227"/>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CẤP TIẾN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218266" y="4289816"/>
            <a:ext cx="12364897"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ÔN TẬP GIỮA HỌC KÌ II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6, 7</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Nguyễn</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Thị</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Ánh</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Hồng</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a:solidFill>
                  <a:srgbClr val="FF0066"/>
                </a:solidFill>
                <a:latin typeface="Times New Roman" pitchFamily="18" charset="0"/>
              </a:rPr>
              <a:t>:  3 B</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7919" y="2503150"/>
            <a:ext cx="7696200" cy="584775"/>
          </a:xfrm>
          <a:prstGeom prst="rect">
            <a:avLst/>
          </a:prstGeom>
        </p:spPr>
        <p:txBody>
          <a:bodyPr wrap="square">
            <a:spAutoFit/>
          </a:bodyPr>
          <a:lstStyle/>
          <a:p>
            <a:r>
              <a:rPr lang="vi-VN" sz="3200" b="1" dirty="0">
                <a:solidFill>
                  <a:srgbClr val="FF0000"/>
                </a:solidFill>
                <a:latin typeface="Times New Roman" pitchFamily="18" charset="0"/>
                <a:cs typeface="Times New Roman" pitchFamily="18" charset="0"/>
              </a:rPr>
              <a:t>k. Mỗi câu dưới đây thuộc kiểu câu nào? </a:t>
            </a:r>
          </a:p>
        </p:txBody>
      </p:sp>
      <p:sp>
        <p:nvSpPr>
          <p:cNvPr id="4" name="Oval 3"/>
          <p:cNvSpPr/>
          <p:nvPr/>
        </p:nvSpPr>
        <p:spPr>
          <a:xfrm>
            <a:off x="4027479" y="3142101"/>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00CC"/>
                </a:solidFill>
                <a:latin typeface="Times New Roman" panose="02020603050405020304" pitchFamily="18" charset="0"/>
                <a:cs typeface="Times New Roman" panose="02020603050405020304" pitchFamily="18" charset="0"/>
              </a:rPr>
              <a:t>Câu</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5" name="Oval 4"/>
          <p:cNvSpPr/>
          <p:nvPr/>
        </p:nvSpPr>
        <p:spPr>
          <a:xfrm>
            <a:off x="10789633" y="3033843"/>
            <a:ext cx="1676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00CC"/>
                </a:solidFill>
                <a:latin typeface="Times New Roman" panose="02020603050405020304" pitchFamily="18" charset="0"/>
                <a:cs typeface="Times New Roman" panose="02020603050405020304" pitchFamily="18" charset="0"/>
              </a:rPr>
              <a:t>Kiểu câu</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085560" y="4252816"/>
            <a:ext cx="5780918"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Bông hoa bằng lăng đẹp quá!</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996321" y="5287388"/>
            <a:ext cx="5867399"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Sao lại có bông hoa bằng lăng nở muộn thế kia?</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1961362" y="6379183"/>
            <a:ext cx="58674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Sẻ con rất yêu bằng lăng và bé Thơ.</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10466799" y="4214730"/>
            <a:ext cx="2327585"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CC"/>
                </a:solidFill>
                <a:latin typeface="Times New Roman" panose="02020603050405020304" pitchFamily="18" charset="0"/>
                <a:cs typeface="Times New Roman" panose="02020603050405020304" pitchFamily="18" charset="0"/>
              </a:rPr>
              <a:t>Câu kể</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10464042" y="5364715"/>
            <a:ext cx="2327585"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CC"/>
                </a:solidFill>
                <a:latin typeface="Times New Roman" panose="02020603050405020304" pitchFamily="18" charset="0"/>
                <a:cs typeface="Times New Roman" panose="02020603050405020304" pitchFamily="18" charset="0"/>
              </a:rPr>
              <a:t>Câu hỏi</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10464041" y="6527165"/>
            <a:ext cx="2327585"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CC"/>
                </a:solidFill>
                <a:latin typeface="Times New Roman" panose="02020603050405020304" pitchFamily="18" charset="0"/>
                <a:cs typeface="Times New Roman" panose="02020603050405020304" pitchFamily="18" charset="0"/>
              </a:rPr>
              <a:t>Câu cảm</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1996321" y="7667769"/>
            <a:ext cx="5872197"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Sẻ con hãy giúp bé Thơ nhìn thấy bằng lăng nở hoa đi!</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10495343" y="7689616"/>
            <a:ext cx="2327585"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00CC"/>
                </a:solidFill>
                <a:latin typeface="Times New Roman" panose="02020603050405020304" pitchFamily="18" charset="0"/>
                <a:cs typeface="Times New Roman" panose="02020603050405020304" pitchFamily="18" charset="0"/>
              </a:rPr>
              <a:t>Câu khiến</a:t>
            </a:r>
            <a:endParaRPr lang="en-US" sz="2800" b="1" dirty="0">
              <a:solidFill>
                <a:srgbClr val="0000CC"/>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6" idx="3"/>
            <a:endCxn id="11" idx="1"/>
          </p:cNvCxnSpPr>
          <p:nvPr/>
        </p:nvCxnSpPr>
        <p:spPr>
          <a:xfrm>
            <a:off x="7866478" y="4649987"/>
            <a:ext cx="2597563" cy="22743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flipV="1">
            <a:off x="7828762" y="4611901"/>
            <a:ext cx="2638037" cy="216445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1"/>
          </p:cNvCxnSpPr>
          <p:nvPr/>
        </p:nvCxnSpPr>
        <p:spPr>
          <a:xfrm flipV="1">
            <a:off x="7863720" y="5761886"/>
            <a:ext cx="2600322" cy="380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3"/>
            <a:endCxn id="13" idx="1"/>
          </p:cNvCxnSpPr>
          <p:nvPr/>
        </p:nvCxnSpPr>
        <p:spPr>
          <a:xfrm>
            <a:off x="7868518" y="8064940"/>
            <a:ext cx="2626825" cy="218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617134" y="149573"/>
            <a:ext cx="7013458" cy="1117345"/>
            <a:chOff x="4539228" y="210532"/>
            <a:chExt cx="6895119" cy="1117345"/>
          </a:xfrm>
        </p:grpSpPr>
        <p:grpSp>
          <p:nvGrpSpPr>
            <p:cNvPr id="25" name="Group 24"/>
            <p:cNvGrpSpPr/>
            <p:nvPr/>
          </p:nvGrpSpPr>
          <p:grpSpPr>
            <a:xfrm>
              <a:off x="4539228" y="210532"/>
              <a:ext cx="6895119" cy="1117345"/>
              <a:chOff x="4539228" y="210532"/>
              <a:chExt cx="6895119" cy="1117345"/>
            </a:xfrm>
          </p:grpSpPr>
          <p:sp>
            <p:nvSpPr>
              <p:cNvPr id="27" name="TextBox 2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8" name="TextBox 2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6" name="Straight Connector 2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9"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958303" y="1967868"/>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2. Đọc bài bên dưới và trả lời các câu hỏi</a:t>
            </a:r>
          </a:p>
        </p:txBody>
      </p:sp>
    </p:spTree>
    <p:extLst>
      <p:ext uri="{BB962C8B-B14F-4D97-AF65-F5344CB8AC3E}">
        <p14:creationId xmlns:p14="http://schemas.microsoft.com/office/powerpoint/2010/main" val="321252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21564" y="2001653"/>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887261" y="2117322"/>
            <a:ext cx="18434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FF0000"/>
                </a:solidFill>
                <a:latin typeface="Times New Roman" pitchFamily="18" charset="0"/>
                <a:cs typeface="Times New Roman" pitchFamily="18" charset="0"/>
              </a:rPr>
              <a:t>B. VIẾT</a:t>
            </a:r>
            <a:endParaRPr lang="en-GB" sz="3600" b="1" dirty="0">
              <a:solidFill>
                <a:srgbClr val="FF0000"/>
              </a:solidFill>
              <a:latin typeface="Times New Roman" pitchFamily="18" charset="0"/>
              <a:cs typeface="Times New Roman" pitchFamily="18" charset="0"/>
            </a:endParaRPr>
          </a:p>
        </p:txBody>
      </p:sp>
      <p:sp>
        <p:nvSpPr>
          <p:cNvPr id="38" name="Rectangle 95"/>
          <p:cNvSpPr>
            <a:spLocks noChangeArrowheads="1"/>
          </p:cNvSpPr>
          <p:nvPr/>
        </p:nvSpPr>
        <p:spPr bwMode="auto">
          <a:xfrm>
            <a:off x="-2224881" y="3054698"/>
            <a:ext cx="77107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742950" indent="-742950" algn="ctr">
              <a:buAutoNum type="alphaLcPeriod"/>
            </a:pPr>
            <a:r>
              <a:rPr lang="vi-VN" sz="3600" b="1" dirty="0">
                <a:solidFill>
                  <a:srgbClr val="0000CC"/>
                </a:solidFill>
                <a:latin typeface="Times New Roman" pitchFamily="18" charset="0"/>
                <a:cs typeface="Times New Roman" pitchFamily="18" charset="0"/>
              </a:rPr>
              <a:t>Nghe viết</a:t>
            </a:r>
          </a:p>
          <a:p>
            <a:pPr lvl="8" algn="ctr"/>
            <a:r>
              <a:rPr lang="vi-VN" sz="3600" b="1" dirty="0">
                <a:solidFill>
                  <a:srgbClr val="FF0000"/>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Gió</a:t>
            </a:r>
            <a:r>
              <a:rPr lang="vi-VN" sz="3600" b="1" dirty="0">
                <a:solidFill>
                  <a:srgbClr val="FF0000"/>
                </a:solidFill>
                <a:latin typeface="Times New Roman" pitchFamily="18" charset="0"/>
                <a:cs typeface="Times New Roman" pitchFamily="18" charset="0"/>
              </a:rPr>
              <a:t>: 3 khổ thơ đầu</a:t>
            </a:r>
          </a:p>
        </p:txBody>
      </p:sp>
      <p:sp>
        <p:nvSpPr>
          <p:cNvPr id="13" name="Rectangle 95"/>
          <p:cNvSpPr>
            <a:spLocks noChangeArrowheads="1"/>
          </p:cNvSpPr>
          <p:nvPr/>
        </p:nvSpPr>
        <p:spPr bwMode="auto">
          <a:xfrm>
            <a:off x="213519" y="4513516"/>
            <a:ext cx="161744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b. Viết đoạn văn về một nhân vật yêu thích trong câu chuyện em đã được nghe kể</a:t>
            </a:r>
          </a:p>
        </p:txBody>
      </p:sp>
      <p:sp>
        <p:nvSpPr>
          <p:cNvPr id="15" name="Rectangle 95"/>
          <p:cNvSpPr>
            <a:spLocks noChangeArrowheads="1"/>
          </p:cNvSpPr>
          <p:nvPr/>
        </p:nvSpPr>
        <p:spPr bwMode="auto">
          <a:xfrm>
            <a:off x="2118519" y="5257800"/>
            <a:ext cx="10363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sz="3600" b="1" dirty="0">
                <a:solidFill>
                  <a:srgbClr val="FF0000"/>
                </a:solidFill>
                <a:latin typeface="Times New Roman" pitchFamily="18" charset="0"/>
                <a:cs typeface="Times New Roman" pitchFamily="18" charset="0"/>
              </a:rPr>
              <a:t>Gợi ý</a:t>
            </a:r>
          </a:p>
          <a:p>
            <a:pPr marL="571500" indent="-571500" algn="just">
              <a:buFont typeface="Wingdings" panose="05000000000000000000" pitchFamily="2" charset="2"/>
              <a:buChar char="ü"/>
            </a:pPr>
            <a:r>
              <a:rPr lang="vi-VN" sz="3600" b="1" dirty="0">
                <a:solidFill>
                  <a:srgbClr val="0000CC"/>
                </a:solidFill>
                <a:latin typeface="Times New Roman" panose="02020603050405020304" pitchFamily="18" charset="0"/>
                <a:cs typeface="Times New Roman" panose="02020603050405020304" pitchFamily="18" charset="0"/>
              </a:rPr>
              <a:t>Câu chuyện em đã được nghe kể là gì?</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ü"/>
            </a:pPr>
            <a:r>
              <a:rPr lang="vi-VN" sz="3600" b="1" dirty="0">
                <a:solidFill>
                  <a:srgbClr val="0000CC"/>
                </a:solidFill>
                <a:latin typeface="Times New Roman" panose="02020603050405020304" pitchFamily="18" charset="0"/>
                <a:cs typeface="Times New Roman" panose="02020603050405020304" pitchFamily="18" charset="0"/>
              </a:rPr>
              <a:t> Em thích nhân vật nào trong câu chuyện đó?</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ü"/>
            </a:pPr>
            <a:r>
              <a:rPr lang="vi-VN" sz="3600" b="1" dirty="0">
                <a:solidFill>
                  <a:srgbClr val="0000CC"/>
                </a:solidFill>
                <a:latin typeface="Times New Roman" panose="02020603050405020304" pitchFamily="18" charset="0"/>
                <a:cs typeface="Times New Roman" panose="02020603050405020304" pitchFamily="18" charset="0"/>
              </a:rPr>
              <a:t>Em thích nhất điều gì ở nhân vật đó?</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ü"/>
            </a:pPr>
            <a:r>
              <a:rPr lang="vi-VN" sz="3600" b="1" dirty="0">
                <a:solidFill>
                  <a:srgbClr val="0000CC"/>
                </a:solidFill>
                <a:latin typeface="Times New Roman" panose="02020603050405020304" pitchFamily="18" charset="0"/>
                <a:cs typeface="Times New Roman" panose="02020603050405020304" pitchFamily="18" charset="0"/>
              </a:rPr>
              <a:t>Em có suy nghĩ, cảm xúc gì về nhân vật đó? </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51234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7500" t="21481" r="30833" b="17408"/>
          <a:stretch/>
        </p:blipFill>
        <p:spPr>
          <a:xfrm rot="302658">
            <a:off x="12326377" y="3501688"/>
            <a:ext cx="3619771" cy="5292359"/>
          </a:xfrm>
          <a:prstGeom prst="rect">
            <a:avLst/>
          </a:prstGeom>
        </p:spPr>
      </p:pic>
      <p:sp>
        <p:nvSpPr>
          <p:cNvPr id="5" name="Rounded Rectangle 4"/>
          <p:cNvSpPr/>
          <p:nvPr/>
        </p:nvSpPr>
        <p:spPr>
          <a:xfrm>
            <a:off x="518319" y="1371600"/>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617134" y="149573"/>
            <a:ext cx="7013458" cy="1117345"/>
            <a:chOff x="4539228" y="210532"/>
            <a:chExt cx="6895119" cy="1117345"/>
          </a:xfrm>
        </p:grpSpPr>
        <p:grpSp>
          <p:nvGrpSpPr>
            <p:cNvPr id="7" name="Group 6"/>
            <p:cNvGrpSpPr/>
            <p:nvPr/>
          </p:nvGrpSpPr>
          <p:grpSpPr>
            <a:xfrm>
              <a:off x="4539228" y="210532"/>
              <a:ext cx="6895119" cy="1117345"/>
              <a:chOff x="4539228" y="210532"/>
              <a:chExt cx="6895119" cy="1117345"/>
            </a:xfrm>
          </p:grpSpPr>
          <p:sp>
            <p:nvSpPr>
              <p:cNvPr id="9" name="TextBox 8"/>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0" name="TextBox 9"/>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8" name="Straight Connector 7"/>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1" name="Rectangle 95"/>
          <p:cNvSpPr>
            <a:spLocks noChangeArrowheads="1"/>
          </p:cNvSpPr>
          <p:nvPr/>
        </p:nvSpPr>
        <p:spPr bwMode="auto">
          <a:xfrm>
            <a:off x="4610972" y="1258669"/>
            <a:ext cx="69301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ÔN TẬP GIỮA HỌC KÌ II (T6, 7)</a:t>
            </a:r>
            <a:endParaRPr lang="en-GB" sz="3600" b="1" dirty="0">
              <a:solidFill>
                <a:srgbClr val="0000CC"/>
              </a:solidFill>
              <a:latin typeface="Times New Roman" pitchFamily="18" charset="0"/>
              <a:cs typeface="Times New Roman" pitchFamily="18" charset="0"/>
            </a:endParaRPr>
          </a:p>
        </p:txBody>
      </p:sp>
      <p:sp>
        <p:nvSpPr>
          <p:cNvPr id="12" name="Rectangle 95"/>
          <p:cNvSpPr>
            <a:spLocks noChangeArrowheads="1"/>
          </p:cNvSpPr>
          <p:nvPr/>
        </p:nvSpPr>
        <p:spPr bwMode="auto">
          <a:xfrm>
            <a:off x="580384" y="1429434"/>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13" name="TextBox 12"/>
          <p:cNvSpPr txBox="1"/>
          <p:nvPr/>
        </p:nvSpPr>
        <p:spPr>
          <a:xfrm>
            <a:off x="3182704" y="2590800"/>
            <a:ext cx="9753600" cy="11418510"/>
          </a:xfrm>
          <a:prstGeom prst="rect">
            <a:avLst/>
          </a:prstGeom>
          <a:noFill/>
        </p:spPr>
        <p:txBody>
          <a:bodyPr wrap="square" numCol="2" rtlCol="0">
            <a:spAutoFit/>
          </a:bodyPr>
          <a:lstStyle/>
          <a:p>
            <a:r>
              <a:rPr lang="en-US" sz="3000" b="1" dirty="0" err="1">
                <a:solidFill>
                  <a:srgbClr val="0000CC"/>
                </a:solidFill>
                <a:latin typeface="Times New Roman" panose="02020603050405020304" pitchFamily="18" charset="0"/>
                <a:cs typeface="Times New Roman" panose="02020603050405020304" pitchFamily="18" charset="0"/>
              </a:rPr>
              <a:t>Vừa</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gõ</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cửa</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gọi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bé</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err="1">
                <a:solidFill>
                  <a:srgbClr val="0000CC"/>
                </a:solidFill>
                <a:latin typeface="Times New Roman" panose="02020603050405020304" pitchFamily="18" charset="0"/>
                <a:cs typeface="Times New Roman" panose="02020603050405020304" pitchFamily="18" charset="0"/>
              </a:rPr>
              <a:t>Bé</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ra</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đã</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biến</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rồi</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err="1">
                <a:solidFill>
                  <a:srgbClr val="0000CC"/>
                </a:solidFill>
                <a:latin typeface="Times New Roman" panose="02020603050405020304" pitchFamily="18" charset="0"/>
                <a:cs typeface="Times New Roman" panose="02020603050405020304" pitchFamily="18" charset="0"/>
              </a:rPr>
              <a:t>Thấy</a:t>
            </a:r>
            <a:r>
              <a:rPr lang="en-US" sz="3000" b="1" dirty="0">
                <a:solidFill>
                  <a:srgbClr val="0000CC"/>
                </a:solidFill>
                <a:latin typeface="Times New Roman" panose="02020603050405020304" pitchFamily="18" charset="0"/>
                <a:cs typeface="Times New Roman" panose="02020603050405020304" pitchFamily="18" charset="0"/>
              </a:rPr>
              <a:t> rung </a:t>
            </a:r>
            <a:r>
              <a:rPr lang="en-US" sz="3000" b="1" dirty="0" err="1">
                <a:solidFill>
                  <a:srgbClr val="0000CC"/>
                </a:solidFill>
                <a:latin typeface="Times New Roman" panose="02020603050405020304" pitchFamily="18" charset="0"/>
                <a:cs typeface="Times New Roman" panose="02020603050405020304" pitchFamily="18" charset="0"/>
              </a:rPr>
              <a:t>rinh</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cành</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lá</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err="1">
                <a:solidFill>
                  <a:srgbClr val="0000CC"/>
                </a:solidFill>
                <a:latin typeface="Times New Roman" panose="02020603050405020304" pitchFamily="18" charset="0"/>
                <a:cs typeface="Times New Roman" panose="02020603050405020304" pitchFamily="18" charset="0"/>
              </a:rPr>
              <a:t>Lại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trèo</a:t>
            </a:r>
            <a:r>
              <a:rPr lang="en-US" sz="3000" b="1" dirty="0">
                <a:solidFill>
                  <a:srgbClr val="0000CC"/>
                </a:solidFill>
                <a:latin typeface="Times New Roman" panose="02020603050405020304" pitchFamily="18" charset="0"/>
                <a:cs typeface="Times New Roman" panose="02020603050405020304" pitchFamily="18" charset="0"/>
              </a:rPr>
              <a:t> me </a:t>
            </a:r>
            <a:r>
              <a:rPr lang="en-US" sz="3000" b="1" dirty="0" err="1">
                <a:solidFill>
                  <a:srgbClr val="0000CC"/>
                </a:solidFill>
                <a:latin typeface="Times New Roman" panose="02020603050405020304" pitchFamily="18" charset="0"/>
                <a:cs typeface="Times New Roman" panose="02020603050405020304" pitchFamily="18" charset="0"/>
              </a:rPr>
              <a:t>đấy</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thôi</a:t>
            </a:r>
            <a:r>
              <a:rPr lang="en-US" sz="3000" b="1" dirty="0">
                <a:solidFill>
                  <a:srgbClr val="0000CC"/>
                </a:solidFill>
                <a:latin typeface="Times New Roman" panose="02020603050405020304" pitchFamily="18" charset="0"/>
                <a:cs typeface="Times New Roman" panose="02020603050405020304" pitchFamily="18" charset="0"/>
              </a:rPr>
              <a:t>!</a:t>
            </a:r>
          </a:p>
          <a:p>
            <a:endParaRPr lang="en-US" sz="3000" b="1" dirty="0">
              <a:solidFill>
                <a:srgbClr val="0000CC"/>
              </a:solidFill>
              <a:latin typeface="Times New Roman" panose="02020603050405020304" pitchFamily="18" charset="0"/>
              <a:cs typeface="Times New Roman" panose="02020603050405020304" pitchFamily="18" charset="0"/>
            </a:endParaRPr>
          </a:p>
          <a:p>
            <a:r>
              <a:rPr lang="en-US" sz="3000" b="1" dirty="0" err="1">
                <a:solidFill>
                  <a:srgbClr val="0000CC"/>
                </a:solidFill>
                <a:latin typeface="Times New Roman" panose="02020603050405020304" pitchFamily="18" charset="0"/>
                <a:cs typeface="Times New Roman" panose="02020603050405020304" pitchFamily="18" charset="0"/>
              </a:rPr>
              <a:t>Gió</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lúc</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nào</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cũng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chạy</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err="1">
                <a:solidFill>
                  <a:srgbClr val="0000CC"/>
                </a:solidFill>
                <a:latin typeface="Times New Roman" panose="02020603050405020304" pitchFamily="18" charset="0"/>
                <a:cs typeface="Times New Roman" panose="02020603050405020304" pitchFamily="18" charset="0"/>
              </a:rPr>
              <a:t>Suốt</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ngày</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vội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thế</a:t>
            </a:r>
            <a:r>
              <a:rPr lang="en-US" sz="3000" b="1" dirty="0">
                <a:solidFill>
                  <a:srgbClr val="0000CC"/>
                </a:solidFill>
                <a:latin typeface="Times New Roman" panose="02020603050405020304" pitchFamily="18" charset="0"/>
                <a:cs typeface="Times New Roman" panose="02020603050405020304" pitchFamily="18" charset="0"/>
              </a:rPr>
              <a:t> à?</a:t>
            </a:r>
          </a:p>
          <a:p>
            <a:r>
              <a:rPr lang="en-US" sz="3000" b="1" dirty="0" err="1">
                <a:solidFill>
                  <a:srgbClr val="0000CC"/>
                </a:solidFill>
                <a:latin typeface="Times New Roman" panose="02020603050405020304" pitchFamily="18" charset="0"/>
                <a:cs typeface="Times New Roman" panose="02020603050405020304" pitchFamily="18" charset="0"/>
              </a:rPr>
              <a:t>Lúc</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nào</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cũng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huýt</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sáo</a:t>
            </a:r>
            <a:endParaRPr lang="en-US" sz="3000" b="1" dirty="0">
              <a:solidFill>
                <a:srgbClr val="0000CC"/>
              </a:solidFill>
              <a:latin typeface="Times New Roman" panose="02020603050405020304" pitchFamily="18" charset="0"/>
              <a:cs typeface="Times New Roman" panose="02020603050405020304" pitchFamily="18" charset="0"/>
            </a:endParaRPr>
          </a:p>
          <a:p>
            <a:r>
              <a:rPr lang="en-US" sz="3000" b="1" dirty="0" err="1">
                <a:solidFill>
                  <a:srgbClr val="0000CC"/>
                </a:solidFill>
                <a:latin typeface="Times New Roman" panose="02020603050405020304" pitchFamily="18" charset="0"/>
                <a:cs typeface="Times New Roman" panose="02020603050405020304" pitchFamily="18" charset="0"/>
              </a:rPr>
              <a:t>Lúc</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nào</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cũng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hát</a:t>
            </a:r>
            <a:r>
              <a:rPr lang="en-US" sz="3000" b="1" dirty="0">
                <a:solidFill>
                  <a:srgbClr val="0000CC"/>
                </a:solidFill>
                <a:latin typeface="Times New Roman" panose="02020603050405020304" pitchFamily="18" charset="0"/>
                <a:cs typeface="Times New Roman" panose="02020603050405020304" pitchFamily="18" charset="0"/>
              </a:rPr>
              <a:t> ca…</a:t>
            </a:r>
          </a:p>
          <a:p>
            <a:endParaRPr lang="en-US" sz="3000" b="1" dirty="0">
              <a:solidFill>
                <a:srgbClr val="0000CC"/>
              </a:solidFill>
              <a:latin typeface="Times New Roman" panose="02020603050405020304" pitchFamily="18" charset="0"/>
              <a:cs typeface="Times New Roman" panose="02020603050405020304" pitchFamily="18" charset="0"/>
            </a:endParaRPr>
          </a:p>
          <a:p>
            <a:r>
              <a:rPr lang="en-US" sz="3000" b="1" dirty="0" err="1">
                <a:solidFill>
                  <a:srgbClr val="0000CC"/>
                </a:solidFill>
                <a:latin typeface="Times New Roman" panose="02020603050405020304" pitchFamily="18" charset="0"/>
                <a:cs typeface="Times New Roman" panose="02020603050405020304" pitchFamily="18" charset="0"/>
              </a:rPr>
              <a:t>Gió</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thích</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chơi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chong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chóng</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err="1">
                <a:solidFill>
                  <a:srgbClr val="0000CC"/>
                </a:solidFill>
                <a:latin typeface="Times New Roman" panose="02020603050405020304" pitchFamily="18" charset="0"/>
                <a:cs typeface="Times New Roman" panose="02020603050405020304" pitchFamily="18" charset="0"/>
              </a:rPr>
              <a:t>Cùng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bé</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chơi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thả</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diều</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err="1">
                <a:solidFill>
                  <a:srgbClr val="0000CC"/>
                </a:solidFill>
                <a:latin typeface="Times New Roman" panose="02020603050405020304" pitchFamily="18" charset="0"/>
                <a:cs typeface="Times New Roman" panose="02020603050405020304" pitchFamily="18" charset="0"/>
              </a:rPr>
              <a:t>Lại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giật</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tung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nón</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bé</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err="1">
                <a:solidFill>
                  <a:srgbClr val="0000CC"/>
                </a:solidFill>
                <a:latin typeface="Times New Roman" panose="02020603050405020304" pitchFamily="18" charset="0"/>
                <a:cs typeface="Times New Roman" panose="02020603050405020304" pitchFamily="18" charset="0"/>
              </a:rPr>
              <a:t>Gió</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bông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đùa</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chọc</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trêu</a:t>
            </a:r>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endParaRPr lang="en-US" sz="3000" b="1" dirty="0">
              <a:solidFill>
                <a:srgbClr val="0000CC"/>
              </a:solidFill>
              <a:latin typeface="Times New Roman" panose="02020603050405020304" pitchFamily="18" charset="0"/>
              <a:cs typeface="Times New Roman" panose="02020603050405020304" pitchFamily="18" charset="0"/>
            </a:endParaRPr>
          </a:p>
          <a:p>
            <a:r>
              <a:rPr lang="vi-VN" sz="3000" b="1" dirty="0">
                <a:solidFill>
                  <a:srgbClr val="0000CC"/>
                </a:solidFill>
                <a:latin typeface="Times New Roman" panose="02020603050405020304" pitchFamily="18" charset="0"/>
                <a:cs typeface="Times New Roman" panose="02020603050405020304" pitchFamily="18" charset="0"/>
              </a:rPr>
              <a:t>Ơ</a:t>
            </a:r>
            <a:r>
              <a:rPr lang="en-US" sz="3000" b="1" dirty="0" err="1">
                <a:solidFill>
                  <a:srgbClr val="0000CC"/>
                </a:solidFill>
                <a:latin typeface="Times New Roman" panose="02020603050405020304" pitchFamily="18" charset="0"/>
                <a:cs typeface="Times New Roman" panose="02020603050405020304" pitchFamily="18" charset="0"/>
              </a:rPr>
              <a:t>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gió</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yêu</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của</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bé</a:t>
            </a:r>
            <a:r>
              <a:rPr lang="en-US" sz="3000" b="1" dirty="0">
                <a:solidFill>
                  <a:srgbClr val="0000CC"/>
                </a:solidFill>
                <a:latin typeface="Times New Roman" panose="02020603050405020304" pitchFamily="18" charset="0"/>
                <a:cs typeface="Times New Roman" panose="02020603050405020304" pitchFamily="18" charset="0"/>
              </a:rPr>
              <a:t>!</a:t>
            </a:r>
          </a:p>
          <a:p>
            <a:r>
              <a:rPr lang="en-US" sz="3000" b="1" dirty="0" err="1">
                <a:solidFill>
                  <a:srgbClr val="0000CC"/>
                </a:solidFill>
                <a:latin typeface="Times New Roman" panose="02020603050405020304" pitchFamily="18" charset="0"/>
                <a:cs typeface="Times New Roman" panose="02020603050405020304" pitchFamily="18" charset="0"/>
              </a:rPr>
              <a:t>Còn</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trẻ</a:t>
            </a:r>
            <a:r>
              <a:rPr lang="en-US" sz="3000" b="1" dirty="0">
                <a:solidFill>
                  <a:srgbClr val="0000CC"/>
                </a:solidFill>
                <a:latin typeface="Times New Roman" panose="02020603050405020304" pitchFamily="18" charset="0"/>
                <a:cs typeface="Times New Roman" panose="02020603050405020304" pitchFamily="18" charset="0"/>
              </a:rPr>
              <a:t> hay </a:t>
            </a:r>
            <a:r>
              <a:rPr lang="en-US" sz="3000" b="1" dirty="0" err="1">
                <a:solidFill>
                  <a:srgbClr val="0000CC"/>
                </a:solidFill>
                <a:latin typeface="Times New Roman" panose="02020603050405020304" pitchFamily="18" charset="0"/>
                <a:cs typeface="Times New Roman" panose="02020603050405020304" pitchFamily="18" charset="0"/>
              </a:rPr>
              <a:t>đã</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già</a:t>
            </a:r>
            <a:r>
              <a:rPr lang="en-US" sz="3000" b="1" dirty="0">
                <a:solidFill>
                  <a:srgbClr val="0000CC"/>
                </a:solidFill>
                <a:latin typeface="Times New Roman" panose="02020603050405020304" pitchFamily="18" charset="0"/>
                <a:cs typeface="Times New Roman" panose="02020603050405020304" pitchFamily="18" charset="0"/>
              </a:rPr>
              <a:t>?</a:t>
            </a:r>
          </a:p>
          <a:p>
            <a:r>
              <a:rPr lang="en-US" sz="3000" b="1" dirty="0" err="1">
                <a:solidFill>
                  <a:srgbClr val="0000CC"/>
                </a:solidFill>
                <a:latin typeface="Times New Roman" panose="02020603050405020304" pitchFamily="18" charset="0"/>
                <a:cs typeface="Times New Roman" panose="02020603050405020304" pitchFamily="18" charset="0"/>
              </a:rPr>
              <a:t>Lúc</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rì</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rầm</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thủ</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thỉ</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err="1">
                <a:solidFill>
                  <a:srgbClr val="0000CC"/>
                </a:solidFill>
                <a:latin typeface="Times New Roman" panose="02020603050405020304" pitchFamily="18" charset="0"/>
                <a:cs typeface="Times New Roman" panose="02020603050405020304" pitchFamily="18" charset="0"/>
              </a:rPr>
              <a:t>Lúc</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ầm</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ào</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thét</a:t>
            </a:r>
            <a:r>
              <a:rPr lang="en-US" sz="3000" b="1" dirty="0">
                <a:solidFill>
                  <a:srgbClr val="0000CC"/>
                </a:solidFill>
                <a:latin typeface="Times New Roman" panose="02020603050405020304" pitchFamily="18" charset="0"/>
                <a:cs typeface="Times New Roman" panose="02020603050405020304" pitchFamily="18" charset="0"/>
              </a:rPr>
              <a:t> la </a:t>
            </a:r>
          </a:p>
          <a:p>
            <a:endParaRPr lang="en-US" sz="3000" b="1" dirty="0">
              <a:solidFill>
                <a:srgbClr val="0000CC"/>
              </a:solidFill>
              <a:latin typeface="Times New Roman" panose="02020603050405020304" pitchFamily="18" charset="0"/>
              <a:cs typeface="Times New Roman" panose="02020603050405020304" pitchFamily="18" charset="0"/>
            </a:endParaRPr>
          </a:p>
          <a:p>
            <a:r>
              <a:rPr lang="en-US" sz="3000" b="1" dirty="0" err="1">
                <a:solidFill>
                  <a:srgbClr val="0000CC"/>
                </a:solidFill>
                <a:latin typeface="Times New Roman" panose="02020603050405020304" pitchFamily="18" charset="0"/>
                <a:cs typeface="Times New Roman" panose="02020603050405020304" pitchFamily="18" charset="0"/>
              </a:rPr>
              <a:t>Gió</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tới</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đâu</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bé</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biết</a:t>
            </a:r>
            <a:r>
              <a:rPr lang="en-US" sz="3000" b="1" dirty="0">
                <a:solidFill>
                  <a:srgbClr val="0000CC"/>
                </a:solidFill>
                <a:latin typeface="Times New Roman" panose="02020603050405020304" pitchFamily="18" charset="0"/>
                <a:cs typeface="Times New Roman" panose="02020603050405020304" pitchFamily="18" charset="0"/>
              </a:rPr>
              <a:t> </a:t>
            </a:r>
          </a:p>
          <a:p>
            <a:r>
              <a:rPr lang="en-US" sz="3000" b="1" dirty="0">
                <a:solidFill>
                  <a:srgbClr val="0000CC"/>
                </a:solidFill>
                <a:latin typeface="Times New Roman" panose="02020603050405020304" pitchFamily="18" charset="0"/>
                <a:cs typeface="Times New Roman" panose="02020603050405020304" pitchFamily="18" charset="0"/>
              </a:rPr>
              <a:t>Sao </a:t>
            </a:r>
            <a:r>
              <a:rPr lang="en-US" sz="3000" b="1" dirty="0" err="1">
                <a:solidFill>
                  <a:srgbClr val="0000CC"/>
                </a:solidFill>
                <a:latin typeface="Times New Roman" panose="02020603050405020304" pitchFamily="18" charset="0"/>
                <a:cs typeface="Times New Roman" panose="02020603050405020304" pitchFamily="18" charset="0"/>
              </a:rPr>
              <a:t>bé</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nhìn</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không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ra</a:t>
            </a:r>
            <a:r>
              <a:rPr lang="en-US" sz="3000" b="1" dirty="0">
                <a:solidFill>
                  <a:srgbClr val="0000CC"/>
                </a:solidFill>
                <a:latin typeface="Times New Roman" panose="02020603050405020304" pitchFamily="18" charset="0"/>
                <a:cs typeface="Times New Roman" panose="02020603050405020304" pitchFamily="18" charset="0"/>
              </a:rPr>
              <a:t>?</a:t>
            </a:r>
          </a:p>
          <a:p>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Đặng</a:t>
            </a:r>
            <a:r>
              <a:rPr lang="en-US" sz="3000" b="1" dirty="0">
                <a:solidFill>
                  <a:srgbClr val="0000CC"/>
                </a:solidFill>
                <a:latin typeface="Times New Roman" panose="02020603050405020304" pitchFamily="18" charset="0"/>
                <a:cs typeface="Times New Roman" panose="02020603050405020304" pitchFamily="18" charset="0"/>
              </a:rPr>
              <a:t> </a:t>
            </a:r>
            <a:r>
              <a:rPr lang="en-US" sz="3000" b="1" dirty="0" err="1">
                <a:solidFill>
                  <a:srgbClr val="0000CC"/>
                </a:solidFill>
                <a:latin typeface="Times New Roman" panose="02020603050405020304" pitchFamily="18" charset="0"/>
                <a:cs typeface="Times New Roman" panose="02020603050405020304" pitchFamily="18" charset="0"/>
              </a:rPr>
              <a:t>Hấn</a:t>
            </a:r>
            <a:r>
              <a:rPr lang="en-US" sz="3000" b="1" dirty="0">
                <a:solidFill>
                  <a:srgbClr val="0000CC"/>
                </a:solidFill>
                <a:latin typeface="Times New Roman" panose="02020603050405020304" pitchFamily="18" charset="0"/>
                <a:cs typeface="Times New Roman" panose="02020603050405020304" pitchFamily="18" charset="0"/>
              </a:rPr>
              <a:t>) </a:t>
            </a:r>
          </a:p>
        </p:txBody>
      </p:sp>
      <p:sp>
        <p:nvSpPr>
          <p:cNvPr id="14" name="Rectangle 95"/>
          <p:cNvSpPr>
            <a:spLocks noChangeArrowheads="1"/>
          </p:cNvSpPr>
          <p:nvPr/>
        </p:nvSpPr>
        <p:spPr bwMode="auto">
          <a:xfrm>
            <a:off x="6641164" y="2087504"/>
            <a:ext cx="10823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latin typeface="Times New Roman" pitchFamily="18" charset="0"/>
                <a:cs typeface="Times New Roman" pitchFamily="18" charset="0"/>
              </a:rPr>
              <a:t>GIÓ</a:t>
            </a:r>
            <a:endParaRPr lang="en-GB"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4639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48541" y="1865530"/>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610972" y="1258669"/>
            <a:ext cx="69301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948541" y="1865530"/>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35" name="Rectangle 95"/>
          <p:cNvSpPr>
            <a:spLocks noChangeArrowheads="1"/>
          </p:cNvSpPr>
          <p:nvPr/>
        </p:nvSpPr>
        <p:spPr bwMode="auto">
          <a:xfrm>
            <a:off x="1943068" y="2039033"/>
            <a:ext cx="98392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42950" indent="-742950" algn="ctr">
              <a:buAutoNum type="arabicPeriod"/>
            </a:pPr>
            <a:r>
              <a:rPr lang="vi-VN" sz="3600" b="1" dirty="0">
                <a:solidFill>
                  <a:srgbClr val="0000CC"/>
                </a:solidFill>
                <a:latin typeface="Times New Roman" pitchFamily="18" charset="0"/>
                <a:cs typeface="Times New Roman" pitchFamily="18" charset="0"/>
              </a:rPr>
              <a:t>Đọc thành tiếng và trả lời câu hỏi</a:t>
            </a:r>
            <a:endParaRPr lang="en-US" sz="3600" b="1" dirty="0">
              <a:solidFill>
                <a:srgbClr val="0000CC"/>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32383">
            <a:off x="11350131" y="2442026"/>
            <a:ext cx="4343400" cy="4437103"/>
          </a:xfrm>
          <a:prstGeom prst="rect">
            <a:avLst/>
          </a:prstGeom>
        </p:spPr>
      </p:pic>
      <p:sp>
        <p:nvSpPr>
          <p:cNvPr id="5" name="Rectangle 4"/>
          <p:cNvSpPr/>
          <p:nvPr/>
        </p:nvSpPr>
        <p:spPr>
          <a:xfrm>
            <a:off x="0" y="6324600"/>
            <a:ext cx="8055090" cy="646331"/>
          </a:xfrm>
          <a:prstGeom prst="rect">
            <a:avLst/>
          </a:prstGeom>
        </p:spPr>
        <p:txBody>
          <a:bodyPr wrap="none">
            <a:spAutoFit/>
          </a:bodyPr>
          <a:lstStyle/>
          <a:p>
            <a:pPr marL="1289050" lvl="1" indent="-571500">
              <a:buFont typeface="Wingdings" panose="05000000000000000000" pitchFamily="2" charset="2"/>
              <a:buChar char="§"/>
            </a:pPr>
            <a:r>
              <a:rPr lang="vi-VN" sz="3600" b="1" dirty="0">
                <a:solidFill>
                  <a:srgbClr val="FF0000"/>
                </a:solidFill>
                <a:latin typeface="Times New Roman" pitchFamily="18" charset="0"/>
                <a:cs typeface="Times New Roman" pitchFamily="18" charset="0"/>
              </a:rPr>
              <a:t>Gió trong bài thơ có gì đáng yêu?</a:t>
            </a:r>
          </a:p>
        </p:txBody>
      </p:sp>
      <p:sp>
        <p:nvSpPr>
          <p:cNvPr id="16" name="Rectangle 15"/>
          <p:cNvSpPr/>
          <p:nvPr/>
        </p:nvSpPr>
        <p:spPr>
          <a:xfrm>
            <a:off x="-102073" y="3108659"/>
            <a:ext cx="6370655" cy="646331"/>
          </a:xfrm>
          <a:prstGeom prst="rect">
            <a:avLst/>
          </a:prstGeom>
        </p:spPr>
        <p:txBody>
          <a:bodyPr wrap="none">
            <a:spAutoFit/>
          </a:bodyPr>
          <a:lstStyle/>
          <a:p>
            <a:pPr marL="1289050" lvl="1" indent="-571500">
              <a:buFont typeface="Wingdings" panose="05000000000000000000" pitchFamily="2" charset="2"/>
              <a:buChar char="§"/>
            </a:pPr>
            <a:r>
              <a:rPr lang="vi-VN" sz="3600" b="1" dirty="0">
                <a:solidFill>
                  <a:srgbClr val="FF0000"/>
                </a:solidFill>
                <a:latin typeface="Times New Roman" pitchFamily="18" charset="0"/>
                <a:cs typeface="Times New Roman" pitchFamily="18" charset="0"/>
              </a:rPr>
              <a:t>Nhờ đâu bé nhận ra gió?</a:t>
            </a:r>
            <a:endParaRPr lang="en-US" sz="3600" b="1" dirty="0">
              <a:solidFill>
                <a:srgbClr val="FF0000"/>
              </a:solidFill>
              <a:latin typeface="Times New Roman" pitchFamily="18" charset="0"/>
              <a:cs typeface="Times New Roman" pitchFamily="18" charset="0"/>
            </a:endParaRPr>
          </a:p>
        </p:txBody>
      </p:sp>
      <p:sp>
        <p:nvSpPr>
          <p:cNvPr id="19" name="Rectangle 95"/>
          <p:cNvSpPr>
            <a:spLocks noChangeArrowheads="1"/>
          </p:cNvSpPr>
          <p:nvPr/>
        </p:nvSpPr>
        <p:spPr bwMode="auto">
          <a:xfrm>
            <a:off x="289719" y="3754990"/>
            <a:ext cx="1056701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3000" b="1" dirty="0" err="1">
                <a:solidFill>
                  <a:srgbClr val="0000CC"/>
                </a:solidFill>
                <a:latin typeface="Times New Roman" pitchFamily="18" charset="0"/>
                <a:cs typeface="Times New Roman" pitchFamily="18" charset="0"/>
              </a:rPr>
              <a:t>Bé</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nhận</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ra</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gió</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nhờ</a:t>
            </a:r>
            <a:r>
              <a:rPr lang="en-US" sz="3000" b="1" dirty="0">
                <a:solidFill>
                  <a:srgbClr val="0000CC"/>
                </a:solidFill>
                <a:latin typeface="Times New Roman" pitchFamily="18" charset="0"/>
                <a:cs typeface="Times New Roman" pitchFamily="18" charset="0"/>
              </a:rPr>
              <a:t>: </a:t>
            </a:r>
          </a:p>
          <a:p>
            <a:pPr algn="just"/>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Các</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âm</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thanh</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tiếng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huýt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sáo</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tiếng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hát</a:t>
            </a:r>
            <a:r>
              <a:rPr lang="en-US" sz="3000" b="1" dirty="0">
                <a:solidFill>
                  <a:srgbClr val="0000CC"/>
                </a:solidFill>
                <a:latin typeface="Times New Roman" pitchFamily="18" charset="0"/>
                <a:cs typeface="Times New Roman" pitchFamily="18" charset="0"/>
              </a:rPr>
              <a:t> ca, </a:t>
            </a:r>
            <a:r>
              <a:rPr lang="en-US" sz="3000" b="1" dirty="0" err="1">
                <a:solidFill>
                  <a:srgbClr val="0000CC"/>
                </a:solidFill>
                <a:latin typeface="Times New Roman" pitchFamily="18" charset="0"/>
                <a:cs typeface="Times New Roman" pitchFamily="18" charset="0"/>
              </a:rPr>
              <a:t>rì</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rầm</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thủ</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thỉ</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ầm</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ào</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thét</a:t>
            </a:r>
            <a:r>
              <a:rPr lang="en-US" sz="3000" b="1" dirty="0">
                <a:solidFill>
                  <a:srgbClr val="0000CC"/>
                </a:solidFill>
                <a:latin typeface="Times New Roman" pitchFamily="18" charset="0"/>
                <a:cs typeface="Times New Roman" pitchFamily="18" charset="0"/>
              </a:rPr>
              <a:t> la.</a:t>
            </a:r>
          </a:p>
          <a:p>
            <a:pPr algn="just"/>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Các</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hoạt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động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gió</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gõ</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cửa</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trèo</a:t>
            </a:r>
            <a:r>
              <a:rPr lang="en-US" sz="3000" b="1" dirty="0">
                <a:solidFill>
                  <a:srgbClr val="0000CC"/>
                </a:solidFill>
                <a:latin typeface="Times New Roman" pitchFamily="18" charset="0"/>
                <a:cs typeface="Times New Roman" pitchFamily="18" charset="0"/>
              </a:rPr>
              <a:t> me </a:t>
            </a:r>
            <a:r>
              <a:rPr lang="en-US" sz="3000" b="1" dirty="0" err="1">
                <a:solidFill>
                  <a:srgbClr val="0000CC"/>
                </a:solidFill>
                <a:latin typeface="Times New Roman" pitchFamily="18" charset="0"/>
                <a:cs typeface="Times New Roman" pitchFamily="18" charset="0"/>
              </a:rPr>
              <a:t>làm</a:t>
            </a:r>
            <a:r>
              <a:rPr lang="en-US" sz="3000" b="1" dirty="0">
                <a:solidFill>
                  <a:srgbClr val="0000CC"/>
                </a:solidFill>
                <a:latin typeface="Times New Roman" pitchFamily="18" charset="0"/>
                <a:cs typeface="Times New Roman" pitchFamily="18" charset="0"/>
              </a:rPr>
              <a:t> rung </a:t>
            </a:r>
            <a:r>
              <a:rPr lang="en-US" sz="3000" b="1" dirty="0" err="1">
                <a:solidFill>
                  <a:srgbClr val="0000CC"/>
                </a:solidFill>
                <a:latin typeface="Times New Roman" pitchFamily="18" charset="0"/>
                <a:cs typeface="Times New Roman" pitchFamily="18" charset="0"/>
              </a:rPr>
              <a:t>rinh</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cành</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lá</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giật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tung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nón</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bé</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chơi</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chong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chóng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chơi</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thả</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diều</a:t>
            </a:r>
            <a:r>
              <a:rPr lang="en-US" sz="3000" b="1" dirty="0">
                <a:solidFill>
                  <a:srgbClr val="0000CC"/>
                </a:solidFill>
                <a:latin typeface="Times New Roman" pitchFamily="18" charset="0"/>
                <a:cs typeface="Times New Roman" pitchFamily="18" charset="0"/>
              </a:rPr>
              <a:t>. </a:t>
            </a:r>
          </a:p>
        </p:txBody>
      </p:sp>
      <p:sp>
        <p:nvSpPr>
          <p:cNvPr id="20" name="Rectangle 95"/>
          <p:cNvSpPr>
            <a:spLocks noChangeArrowheads="1"/>
          </p:cNvSpPr>
          <p:nvPr/>
        </p:nvSpPr>
        <p:spPr bwMode="auto">
          <a:xfrm>
            <a:off x="289719" y="7240226"/>
            <a:ext cx="105670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Gió</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trong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bài</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thơ</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đáng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yêu</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vì</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biết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giật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tung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nón</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bé</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lúc</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nào</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cũng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vui</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vẻ</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huýt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sáo</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hát</a:t>
            </a:r>
            <a:r>
              <a:rPr lang="en-US" sz="3000" b="1" dirty="0">
                <a:solidFill>
                  <a:srgbClr val="0000CC"/>
                </a:solidFill>
                <a:latin typeface="Times New Roman" pitchFamily="18" charset="0"/>
                <a:cs typeface="Times New Roman" pitchFamily="18" charset="0"/>
              </a:rPr>
              <a:t> ca. </a:t>
            </a:r>
          </a:p>
        </p:txBody>
      </p:sp>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1502" y="1547335"/>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625457" y="1687996"/>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1" t="7025" r="53222" b="46605"/>
          <a:stretch/>
        </p:blipFill>
        <p:spPr>
          <a:xfrm rot="337879">
            <a:off x="11411930" y="2141576"/>
            <a:ext cx="4354083" cy="3154411"/>
          </a:xfrm>
          <a:prstGeom prst="rect">
            <a:avLst/>
          </a:prstGeom>
        </p:spPr>
      </p:pic>
      <p:sp>
        <p:nvSpPr>
          <p:cNvPr id="13" name="Rectangle 95"/>
          <p:cNvSpPr>
            <a:spLocks noChangeArrowheads="1"/>
          </p:cNvSpPr>
          <p:nvPr/>
        </p:nvSpPr>
        <p:spPr bwMode="auto">
          <a:xfrm>
            <a:off x="3490119" y="1945644"/>
            <a:ext cx="61991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err="1">
                <a:solidFill>
                  <a:srgbClr val="FF0000"/>
                </a:solidFill>
                <a:latin typeface="Times New Roman" pitchFamily="18" charset="0"/>
                <a:cs typeface="Times New Roman" pitchFamily="18" charset="0"/>
              </a:rPr>
              <a:t>Chú</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sẻ</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bằng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lăng</a:t>
            </a:r>
            <a:r>
              <a:rPr lang="en-US" sz="3600" b="1" dirty="0">
                <a:solidFill>
                  <a:srgbClr val="FF0000"/>
                </a:solidFill>
                <a:latin typeface="Times New Roman" pitchFamily="18" charset="0"/>
                <a:cs typeface="Times New Roman" pitchFamily="18" charset="0"/>
              </a:rPr>
              <a:t> </a:t>
            </a:r>
            <a:endParaRPr lang="en-GB" sz="3600" b="1" dirty="0">
              <a:solidFill>
                <a:srgbClr val="FF0000"/>
              </a:solidFill>
              <a:latin typeface="Times New Roman" pitchFamily="18" charset="0"/>
              <a:cs typeface="Times New Roman" pitchFamily="18" charset="0"/>
            </a:endParaRPr>
          </a:p>
        </p:txBody>
      </p:sp>
      <p:sp>
        <p:nvSpPr>
          <p:cNvPr id="3" name="Rectangle 2"/>
          <p:cNvSpPr/>
          <p:nvPr/>
        </p:nvSpPr>
        <p:spPr>
          <a:xfrm>
            <a:off x="468883" y="2568912"/>
            <a:ext cx="11149941" cy="6555641"/>
          </a:xfrm>
          <a:prstGeom prst="rect">
            <a:avLst/>
          </a:prstGeom>
        </p:spPr>
        <p:txBody>
          <a:bodyPr wrap="square">
            <a:spAutoFit/>
          </a:bodyPr>
          <a:lstStyle/>
          <a:p>
            <a:pPr algn="just"/>
            <a:r>
              <a:rPr lang="en-US" sz="2800" b="1" dirty="0">
                <a:solidFill>
                  <a:srgbClr val="0000CC"/>
                </a:solidFill>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Ở gần tổ của một chú sẻ non đang tập bay có một cây bằng lăng. Mùa hoa này, bằng lăng nở hoa mà không vui vì bé Thơ, bạn của cây, phải nằm viện. Sẻ non biết bằng lăng đã giữ lại một bông hoa cuối cùng để đợi bé Thơ.</a:t>
            </a:r>
          </a:p>
          <a:p>
            <a:pPr algn="just"/>
            <a:r>
              <a:rPr lang="en-US" sz="2800" b="1" dirty="0">
                <a:solidFill>
                  <a:srgbClr val="0000CC"/>
                </a:solidFill>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Sáng hôm ấy, bé Thơ về, bông bằng lăng cuối cùng đã nở. Nhưng bông hoa lại nở cao hơn cửa sổ nên bé không nhìn thấy nó. Bé cứ ngỡ là mùa hoa đã qua.</a:t>
            </a:r>
          </a:p>
          <a:p>
            <a:pPr algn="just"/>
            <a:r>
              <a:rPr lang="en-US" sz="2800" b="1" dirty="0">
                <a:solidFill>
                  <a:srgbClr val="0000CC"/>
                </a:solidFill>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Sẻ non rất yêu bằng lăng và bé Thơ. Nó muốn giúp bông hoa. Nó chắp cánh, bay vù về phía cành bằng lăng mảnh mai. Nó nhìn kĩ cành hoa rồi đáp xuống. Cành hoa chao qua, chao lại. Sẻ non cố đứng vững. Thế là bông hoa chúc hẳn xuống, lọt vào khuôn cửa sổ.</a:t>
            </a:r>
          </a:p>
          <a:p>
            <a:pPr algn="just"/>
            <a:r>
              <a:rPr lang="en-US" sz="2800" b="1" dirty="0">
                <a:solidFill>
                  <a:srgbClr val="0000CC"/>
                </a:solidFill>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Lập tức, sẻ nghe thấy tiếng reo từ trong gian phòng tràn ngập ánh nắng:</a:t>
            </a:r>
          </a:p>
          <a:p>
            <a:pPr algn="just"/>
            <a:r>
              <a:rPr lang="en-US" sz="2800" b="1" dirty="0">
                <a:solidFill>
                  <a:srgbClr val="0000CC"/>
                </a:solidFill>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 Ôi, đẹp quá! Sao lại có bông bằng lăng nở muộn thế kia?</a:t>
            </a:r>
            <a:endParaRPr lang="en-US" sz="2800" b="1" dirty="0">
              <a:solidFill>
                <a:srgbClr val="0000CC"/>
              </a:solidFill>
              <a:latin typeface="Times New Roman" panose="02020603050405020304" pitchFamily="18" charset="0"/>
              <a:cs typeface="Times New Roman" panose="02020603050405020304" pitchFamily="18" charset="0"/>
            </a:endParaRPr>
          </a:p>
          <a:p>
            <a:pPr algn="just"/>
            <a:r>
              <a:rPr lang="en-US" sz="2800" b="1" i="0" dirty="0">
                <a:solidFill>
                  <a:srgbClr val="0000CC"/>
                </a:solidFill>
                <a:effectLst/>
                <a:latin typeface="Times New Roman" panose="02020603050405020304" pitchFamily="18" charset="0"/>
                <a:cs typeface="Times New Roman" panose="02020603050405020304" pitchFamily="18" charset="0"/>
              </a:rPr>
              <a:t>								     (Theo </a:t>
            </a:r>
            <a:r>
              <a:rPr lang="en-US" sz="2800" b="1" i="0" dirty="0" err="1">
                <a:solidFill>
                  <a:srgbClr val="0000CC"/>
                </a:solidFill>
                <a:effectLst/>
                <a:latin typeface="Times New Roman" panose="02020603050405020304" pitchFamily="18" charset="0"/>
                <a:cs typeface="Times New Roman" panose="02020603050405020304" pitchFamily="18" charset="0"/>
              </a:rPr>
              <a:t>Phạm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Hổ</a:t>
            </a:r>
            <a:r>
              <a:rPr lang="en-US" sz="2800" b="1" dirty="0">
                <a:solidFill>
                  <a:srgbClr val="0000CC"/>
                </a:solidFill>
                <a:latin typeface="Times New Roman" panose="02020603050405020304" pitchFamily="18" charset="0"/>
                <a:cs typeface="Times New Roman" panose="02020603050405020304" pitchFamily="18" charset="0"/>
              </a:rPr>
              <a:t>)</a:t>
            </a:r>
            <a:endParaRPr lang="vi-VN" sz="2800" b="1" i="0" dirty="0">
              <a:solidFill>
                <a:srgbClr val="0000C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41674"/>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21564" y="2001653"/>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921564" y="2117322"/>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38" name="Rectangle 95"/>
          <p:cNvSpPr>
            <a:spLocks noChangeArrowheads="1"/>
          </p:cNvSpPr>
          <p:nvPr/>
        </p:nvSpPr>
        <p:spPr bwMode="auto">
          <a:xfrm>
            <a:off x="921564" y="2966524"/>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2. Đọc bài bên dưới và trả lời các câu hỏi</a:t>
            </a:r>
          </a:p>
        </p:txBody>
      </p:sp>
      <p:sp>
        <p:nvSpPr>
          <p:cNvPr id="14" name="Rectangle 95"/>
          <p:cNvSpPr>
            <a:spLocks noChangeArrowheads="1"/>
          </p:cNvSpPr>
          <p:nvPr/>
        </p:nvSpPr>
        <p:spPr bwMode="auto">
          <a:xfrm>
            <a:off x="921564" y="3738981"/>
            <a:ext cx="90822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600" b="1" dirty="0">
                <a:solidFill>
                  <a:srgbClr val="FF0000"/>
                </a:solidFill>
                <a:latin typeface="Times New Roman" pitchFamily="18" charset="0"/>
                <a:cs typeface="Times New Roman" pitchFamily="18" charset="0"/>
              </a:rPr>
              <a:t>a. </a:t>
            </a:r>
            <a:r>
              <a:rPr lang="vi-VN" sz="3600" b="1" dirty="0">
                <a:solidFill>
                  <a:srgbClr val="FF0000"/>
                </a:solidFill>
                <a:latin typeface="Times New Roman" pitchFamily="18" charset="0"/>
                <a:cs typeface="Times New Roman" pitchFamily="18" charset="0"/>
              </a:rPr>
              <a:t>Câu chuyện có những nhân vật nào?</a:t>
            </a:r>
          </a:p>
          <a:p>
            <a:endParaRPr lang="vi-VN" sz="3600" b="1" dirty="0">
              <a:solidFill>
                <a:srgbClr val="0000CC"/>
              </a:solidFill>
              <a:latin typeface="Times New Roman" pitchFamily="18" charset="0"/>
              <a:cs typeface="Times New Roman" pitchFamily="18" charset="0"/>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91" t="7025" r="53222" b="46605"/>
          <a:stretch/>
        </p:blipFill>
        <p:spPr>
          <a:xfrm rot="337879">
            <a:off x="11782609" y="1844972"/>
            <a:ext cx="4094127" cy="4153218"/>
          </a:xfrm>
          <a:prstGeom prst="rect">
            <a:avLst/>
          </a:prstGeom>
        </p:spPr>
      </p:pic>
      <p:sp>
        <p:nvSpPr>
          <p:cNvPr id="3" name="Rectangle 2"/>
          <p:cNvSpPr/>
          <p:nvPr/>
        </p:nvSpPr>
        <p:spPr>
          <a:xfrm>
            <a:off x="213519" y="4577782"/>
            <a:ext cx="6875280" cy="646331"/>
          </a:xfrm>
          <a:prstGeom prst="rect">
            <a:avLst/>
          </a:prstGeom>
        </p:spPr>
        <p:txBody>
          <a:bodyPr wrap="none">
            <a:spAutoFit/>
          </a:bodyPr>
          <a:lstStyle/>
          <a:p>
            <a:pPr lvl="1" indent="0"/>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bằng lăng, bé Thơ, sẻ non</a:t>
            </a:r>
          </a:p>
        </p:txBody>
      </p:sp>
      <p:sp>
        <p:nvSpPr>
          <p:cNvPr id="5" name="Rectangle 4"/>
          <p:cNvSpPr/>
          <p:nvPr/>
        </p:nvSpPr>
        <p:spPr>
          <a:xfrm>
            <a:off x="548371" y="6173126"/>
            <a:ext cx="10714148" cy="1754326"/>
          </a:xfrm>
          <a:prstGeom prst="rect">
            <a:avLst/>
          </a:prstGeom>
        </p:spPr>
        <p:txBody>
          <a:bodyPr wrap="square">
            <a:spAutoFit/>
          </a:bodyPr>
          <a:lstStyle/>
          <a:p>
            <a:pPr marL="1176338" lvl="2" indent="0"/>
            <a:r>
              <a:rPr lang="en-US" sz="3600" b="1" dirty="0" err="1">
                <a:solidFill>
                  <a:srgbClr val="0000CC"/>
                </a:solidFill>
                <a:latin typeface="Times New Roman" pitchFamily="18" charset="0"/>
                <a:cs typeface="Times New Roman" pitchFamily="18" charset="0"/>
              </a:rPr>
              <a:t>Vì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lăng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chỉ</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nở</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a:t>
            </a:r>
          </a:p>
          <a:p>
            <a:pPr marL="1176338" lvl="2" indent="0"/>
            <a:r>
              <a:rPr lang="en-US" sz="3600" b="1" dirty="0" err="1">
                <a:solidFill>
                  <a:srgbClr val="0000CC"/>
                </a:solidFill>
                <a:latin typeface="Times New Roman" pitchFamily="18" charset="0"/>
                <a:cs typeface="Times New Roman" pitchFamily="18" charset="0"/>
              </a:rPr>
              <a:t>Vì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nở</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mùa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trước</a:t>
            </a:r>
            <a:r>
              <a:rPr lang="en-US" sz="3600" b="1" dirty="0">
                <a:solidFill>
                  <a:srgbClr val="0000CC"/>
                </a:solidFill>
                <a:latin typeface="Times New Roman" pitchFamily="18" charset="0"/>
                <a:cs typeface="Times New Roman" pitchFamily="18" charset="0"/>
              </a:rPr>
              <a:t>.</a:t>
            </a:r>
          </a:p>
          <a:p>
            <a:pPr marL="1176338" lvl="2" indent="0"/>
            <a:r>
              <a:rPr lang="vi-VN" sz="3600" b="1" dirty="0">
                <a:solidFill>
                  <a:srgbClr val="0000CC"/>
                </a:solidFill>
                <a:latin typeface="Times New Roman" pitchFamily="18" charset="0"/>
                <a:cs typeface="Times New Roman" pitchFamily="18" charset="0"/>
              </a:rPr>
              <a:t>Vì bé Thơ, bạn của bằng lăng, phải nằm viện.</a:t>
            </a:r>
            <a:endParaRPr lang="en-US" sz="3600" b="1" dirty="0">
              <a:solidFill>
                <a:srgbClr val="0000CC"/>
              </a:solidFill>
              <a:latin typeface="Times New Roman" pitchFamily="18" charset="0"/>
              <a:cs typeface="Times New Roman" pitchFamily="18" charset="0"/>
            </a:endParaRPr>
          </a:p>
        </p:txBody>
      </p:sp>
      <p:sp>
        <p:nvSpPr>
          <p:cNvPr id="7" name="Rectangle 6"/>
          <p:cNvSpPr/>
          <p:nvPr/>
        </p:nvSpPr>
        <p:spPr>
          <a:xfrm>
            <a:off x="874569" y="5304072"/>
            <a:ext cx="11215764" cy="1200329"/>
          </a:xfrm>
          <a:prstGeom prst="rect">
            <a:avLst/>
          </a:prstGeom>
        </p:spPr>
        <p:txBody>
          <a:bodyPr wrap="square">
            <a:spAutoFit/>
          </a:bodyPr>
          <a:lstStyle/>
          <a:p>
            <a:pPr lvl="0"/>
            <a:r>
              <a:rPr lang="vi-VN" sz="3600" b="1" dirty="0">
                <a:solidFill>
                  <a:srgbClr val="FF0000"/>
                </a:solidFill>
                <a:latin typeface="Times New Roman" pitchFamily="18" charset="0"/>
                <a:cs typeface="Times New Roman" pitchFamily="18" charset="0"/>
              </a:rPr>
              <a:t>b. Vì sao mùa hoa này bằng lăng nở hoa mà không vui?</a:t>
            </a:r>
          </a:p>
          <a:p>
            <a:pPr lvl="0"/>
            <a:endParaRPr lang="vi-VN" sz="3600" b="1" dirty="0">
              <a:solidFill>
                <a:srgbClr val="0000CC"/>
              </a:solidFill>
              <a:latin typeface="Times New Roman" pitchFamily="18" charset="0"/>
              <a:cs typeface="Times New Roman" pitchFamily="18" charset="0"/>
            </a:endParaRPr>
          </a:p>
        </p:txBody>
      </p:sp>
      <p:sp>
        <p:nvSpPr>
          <p:cNvPr id="8" name="Rounded Rectangle 7"/>
          <p:cNvSpPr/>
          <p:nvPr/>
        </p:nvSpPr>
        <p:spPr>
          <a:xfrm>
            <a:off x="1051719" y="6189040"/>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51719" y="6821272"/>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051719" y="7450186"/>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1146969" y="7570509"/>
            <a:ext cx="342900" cy="27644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5551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5" grpId="0"/>
      <p:bldP spid="7" grpId="0"/>
      <p:bldP spid="8" grpId="0" animBg="1"/>
      <p:bldP spid="19" grpId="0" animBg="1"/>
      <p:bldP spid="2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21564" y="2001653"/>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31" name="Rectangle 95"/>
          <p:cNvSpPr>
            <a:spLocks noChangeArrowheads="1"/>
          </p:cNvSpPr>
          <p:nvPr/>
        </p:nvSpPr>
        <p:spPr bwMode="auto">
          <a:xfrm>
            <a:off x="921564" y="2117322"/>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38" name="Rectangle 95"/>
          <p:cNvSpPr>
            <a:spLocks noChangeArrowheads="1"/>
          </p:cNvSpPr>
          <p:nvPr/>
        </p:nvSpPr>
        <p:spPr bwMode="auto">
          <a:xfrm>
            <a:off x="921564" y="2966524"/>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2. Đọc bài bên dưới và trả lời các câu hỏi</a:t>
            </a:r>
          </a:p>
        </p:txBody>
      </p:sp>
      <p:sp>
        <p:nvSpPr>
          <p:cNvPr id="14" name="Rectangle 95"/>
          <p:cNvSpPr>
            <a:spLocks noChangeArrowheads="1"/>
          </p:cNvSpPr>
          <p:nvPr/>
        </p:nvSpPr>
        <p:spPr bwMode="auto">
          <a:xfrm>
            <a:off x="921563" y="3738981"/>
            <a:ext cx="111687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50000"/>
              </a:lnSpc>
            </a:pPr>
            <a:r>
              <a:rPr lang="en-US" sz="3600" b="1" dirty="0">
                <a:solidFill>
                  <a:srgbClr val="FF0000"/>
                </a:solidFill>
                <a:latin typeface="Times New Roman" pitchFamily="18" charset="0"/>
                <a:cs typeface="Times New Roman" pitchFamily="18" charset="0"/>
              </a:rPr>
              <a:t>c. </a:t>
            </a:r>
            <a:r>
              <a:rPr lang="vi-VN" sz="3600" b="1" dirty="0">
                <a:solidFill>
                  <a:srgbClr val="FF0000"/>
                </a:solidFill>
                <a:latin typeface="Times New Roman" pitchFamily="18" charset="0"/>
                <a:cs typeface="Times New Roman" pitchFamily="18" charset="0"/>
              </a:rPr>
              <a:t>Bằng lăng làm gì để thể hiện tình cảm với bé Thơ?</a:t>
            </a: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91" t="7025" r="53222" b="46605"/>
          <a:stretch/>
        </p:blipFill>
        <p:spPr>
          <a:xfrm rot="337879">
            <a:off x="11782609" y="1844972"/>
            <a:ext cx="4094127" cy="4153218"/>
          </a:xfrm>
          <a:prstGeom prst="rect">
            <a:avLst/>
          </a:prstGeom>
        </p:spPr>
      </p:pic>
      <p:sp>
        <p:nvSpPr>
          <p:cNvPr id="5" name="Rectangle 4"/>
          <p:cNvSpPr/>
          <p:nvPr/>
        </p:nvSpPr>
        <p:spPr>
          <a:xfrm>
            <a:off x="670719" y="4942240"/>
            <a:ext cx="10714148" cy="2308324"/>
          </a:xfrm>
          <a:prstGeom prst="rect">
            <a:avLst/>
          </a:prstGeom>
        </p:spPr>
        <p:txBody>
          <a:bodyPr wrap="square">
            <a:spAutoFit/>
          </a:bodyPr>
          <a:lstStyle/>
          <a:p>
            <a:pPr marL="1176338" lvl="2" indent="0"/>
            <a:r>
              <a:rPr lang="en-US" sz="3600" b="1" dirty="0" err="1">
                <a:solidFill>
                  <a:srgbClr val="0000CC"/>
                </a:solidFill>
                <a:latin typeface="Times New Roman" pitchFamily="18" charset="0"/>
                <a:cs typeface="Times New Roman" pitchFamily="18" charset="0"/>
              </a:rPr>
              <a:t>Cành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lăng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cửa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sổ</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nằm</a:t>
            </a:r>
            <a:r>
              <a:rPr lang="en-US" sz="3600" b="1" dirty="0">
                <a:solidFill>
                  <a:srgbClr val="0000CC"/>
                </a:solidFill>
                <a:latin typeface="Times New Roman" pitchFamily="18" charset="0"/>
                <a:cs typeface="Times New Roman" pitchFamily="18" charset="0"/>
              </a:rPr>
              <a:t>.</a:t>
            </a:r>
          </a:p>
          <a:p>
            <a:pPr marL="1176338" lvl="2" indent="0"/>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lăng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trở</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nở</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a:t>
            </a:r>
          </a:p>
          <a:p>
            <a:pPr marL="1176338" lvl="2" indent="0"/>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lăng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giữ</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cuối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p>
        </p:txBody>
      </p:sp>
      <p:grpSp>
        <p:nvGrpSpPr>
          <p:cNvPr id="4" name="Group 3"/>
          <p:cNvGrpSpPr/>
          <p:nvPr/>
        </p:nvGrpSpPr>
        <p:grpSpPr>
          <a:xfrm>
            <a:off x="1248328" y="5107360"/>
            <a:ext cx="533400" cy="1768672"/>
            <a:chOff x="1051719" y="6189040"/>
            <a:chExt cx="533400" cy="1768672"/>
          </a:xfrm>
        </p:grpSpPr>
        <p:sp>
          <p:nvSpPr>
            <p:cNvPr id="8" name="Rounded Rectangle 7"/>
            <p:cNvSpPr/>
            <p:nvPr/>
          </p:nvSpPr>
          <p:spPr>
            <a:xfrm>
              <a:off x="1051719" y="6189040"/>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51719" y="6821272"/>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051719" y="7450186"/>
              <a:ext cx="533400" cy="5075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5-Point Star 10"/>
          <p:cNvSpPr/>
          <p:nvPr/>
        </p:nvSpPr>
        <p:spPr>
          <a:xfrm>
            <a:off x="1343578" y="6496292"/>
            <a:ext cx="342900" cy="27644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926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5"/>
          <p:cNvSpPr>
            <a:spLocks noChangeArrowheads="1"/>
          </p:cNvSpPr>
          <p:nvPr/>
        </p:nvSpPr>
        <p:spPr bwMode="auto">
          <a:xfrm>
            <a:off x="631339" y="5262771"/>
            <a:ext cx="1527414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vi-VN" sz="3600" b="1" dirty="0">
                <a:solidFill>
                  <a:srgbClr val="FF0000"/>
                </a:solidFill>
                <a:latin typeface="Times New Roman" pitchFamily="18" charset="0"/>
                <a:cs typeface="Times New Roman" pitchFamily="18" charset="0"/>
              </a:rPr>
              <a:t>e. Sẻ non đã làm gì để giúp bé Thơ nhìn thấy bông hoa bằng lăng nở muộn?</a:t>
            </a:r>
          </a:p>
          <a:p>
            <a:pPr marL="1289050" lvl="1" indent="-571500">
              <a:lnSpc>
                <a:spcPct val="150000"/>
              </a:lnSpc>
              <a:buFont typeface="Wingdings" panose="05000000000000000000" pitchFamily="2" charset="2"/>
              <a:buChar char="Ø"/>
            </a:pPr>
            <a:r>
              <a:rPr lang="vi-VN" sz="3600" b="1" dirty="0">
                <a:solidFill>
                  <a:srgbClr val="0000CC"/>
                </a:solidFill>
                <a:latin typeface="Times New Roman" pitchFamily="18" charset="0"/>
                <a:cs typeface="Times New Roman" pitchFamily="18" charset="0"/>
              </a:rPr>
              <a:t>Sẻ non                                  về phía cành bằng lăng mảnh mai. Nó nhìn kĩ cành hoa rồi                    . Cành hoa chao qua chao lại. Sẻ non</a:t>
            </a:r>
          </a:p>
          <a:p>
            <a:pPr lvl="1" indent="0">
              <a:lnSpc>
                <a:spcPct val="150000"/>
              </a:lnSpc>
            </a:pPr>
            <a:r>
              <a:rPr lang="vi-VN" sz="3600" b="1" dirty="0">
                <a:solidFill>
                  <a:srgbClr val="0000CC"/>
                </a:solidFill>
                <a:latin typeface="Times New Roman" pitchFamily="18" charset="0"/>
                <a:cs typeface="Times New Roman" pitchFamily="18" charset="0"/>
              </a:rPr>
              <a:t>                          . Thế là bông hoa chúc hẳn xuống, lọt vào khuôn cửa sổ. </a:t>
            </a:r>
          </a:p>
        </p:txBody>
      </p:sp>
      <p:sp>
        <p:nvSpPr>
          <p:cNvPr id="8" name="TextBox 7"/>
          <p:cNvSpPr txBox="1"/>
          <p:nvPr/>
        </p:nvSpPr>
        <p:spPr>
          <a:xfrm>
            <a:off x="3435727" y="6261752"/>
            <a:ext cx="3749744" cy="646331"/>
          </a:xfrm>
          <a:prstGeom prst="rect">
            <a:avLst/>
          </a:prstGeom>
          <a:noFill/>
        </p:spPr>
        <p:txBody>
          <a:bodyPr wrap="non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chắp cánh, bay vù</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936137" y="7073448"/>
            <a:ext cx="2249334" cy="646331"/>
          </a:xfrm>
          <a:prstGeom prst="rect">
            <a:avLst/>
          </a:prstGeom>
          <a:noFill/>
        </p:spPr>
        <p:txBody>
          <a:bodyPr wrap="non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đáp xuống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585119" y="7848600"/>
            <a:ext cx="2868093" cy="646331"/>
          </a:xfrm>
          <a:prstGeom prst="rect">
            <a:avLst/>
          </a:prstGeom>
          <a:noFill/>
        </p:spPr>
        <p:txBody>
          <a:bodyPr wrap="non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cố đứng vững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31339" y="3017113"/>
            <a:ext cx="13944600" cy="823752"/>
          </a:xfrm>
          <a:prstGeom prst="rect">
            <a:avLst/>
          </a:prstGeom>
        </p:spPr>
        <p:txBody>
          <a:bodyPr wrap="square">
            <a:spAutoFit/>
          </a:bodyPr>
          <a:lstStyle/>
          <a:p>
            <a:pPr lvl="0">
              <a:lnSpc>
                <a:spcPct val="150000"/>
              </a:lnSpc>
            </a:pPr>
            <a:r>
              <a:rPr lang="vi-VN" sz="3600" b="1" dirty="0">
                <a:solidFill>
                  <a:srgbClr val="FF0000"/>
                </a:solidFill>
                <a:latin typeface="Times New Roman" pitchFamily="18" charset="0"/>
                <a:cs typeface="Times New Roman" pitchFamily="18" charset="0"/>
              </a:rPr>
              <a:t>d. Khi trở về nhà, tại sao bé Thơ nghĩ mùa hoa bằng lăng đã qua?</a:t>
            </a:r>
          </a:p>
        </p:txBody>
      </p:sp>
      <p:sp>
        <p:nvSpPr>
          <p:cNvPr id="5" name="Rectangle 4"/>
          <p:cNvSpPr/>
          <p:nvPr/>
        </p:nvSpPr>
        <p:spPr>
          <a:xfrm>
            <a:off x="506928" y="3796473"/>
            <a:ext cx="14097000" cy="1754326"/>
          </a:xfrm>
          <a:prstGeom prst="rect">
            <a:avLst/>
          </a:prstGeom>
        </p:spPr>
        <p:txBody>
          <a:bodyPr wrap="square">
            <a:spAutoFit/>
          </a:bodyPr>
          <a:lstStyle/>
          <a:p>
            <a:pPr marL="1289050" lvl="1" indent="-571500">
              <a:lnSpc>
                <a:spcPct val="150000"/>
              </a:lnSpc>
              <a:buFont typeface="Wingdings" panose="05000000000000000000" pitchFamily="2" charset="2"/>
              <a:buChar char="Ø"/>
            </a:pPr>
            <a:r>
              <a:rPr lang="vi-VN" sz="3600" b="1" dirty="0">
                <a:solidFill>
                  <a:srgbClr val="0000CC"/>
                </a:solidFill>
                <a:latin typeface="Times New Roman" pitchFamily="18" charset="0"/>
                <a:cs typeface="Times New Roman" pitchFamily="18" charset="0"/>
              </a:rPr>
              <a:t>Vì bông hoa bằng lăng cuối cùng nở cao hơn cửa sổ nơi bé nằm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bé</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nhìn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p:txBody>
      </p:sp>
      <p:sp>
        <p:nvSpPr>
          <p:cNvPr id="11" name="Rounded Rectangle 10"/>
          <p:cNvSpPr/>
          <p:nvPr/>
        </p:nvSpPr>
        <p:spPr>
          <a:xfrm>
            <a:off x="855841" y="1768185"/>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617134" y="149573"/>
            <a:ext cx="7013458" cy="1117345"/>
            <a:chOff x="4539228" y="210532"/>
            <a:chExt cx="6895119" cy="1117345"/>
          </a:xfrm>
        </p:grpSpPr>
        <p:grpSp>
          <p:nvGrpSpPr>
            <p:cNvPr id="13" name="Group 12"/>
            <p:cNvGrpSpPr/>
            <p:nvPr/>
          </p:nvGrpSpPr>
          <p:grpSpPr>
            <a:xfrm>
              <a:off x="4539228" y="210532"/>
              <a:ext cx="6895119" cy="1117345"/>
              <a:chOff x="4539228" y="210532"/>
              <a:chExt cx="6895119" cy="1117345"/>
            </a:xfrm>
          </p:grpSpPr>
          <p:sp>
            <p:nvSpPr>
              <p:cNvPr id="15" name="TextBox 14"/>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6" name="TextBox 15"/>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4" name="Straight Connector 1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18" name="Rectangle 95"/>
          <p:cNvSpPr>
            <a:spLocks noChangeArrowheads="1"/>
          </p:cNvSpPr>
          <p:nvPr/>
        </p:nvSpPr>
        <p:spPr bwMode="auto">
          <a:xfrm>
            <a:off x="904654" y="1826019"/>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19" name="Rectangle 95"/>
          <p:cNvSpPr>
            <a:spLocks noChangeArrowheads="1"/>
          </p:cNvSpPr>
          <p:nvPr/>
        </p:nvSpPr>
        <p:spPr bwMode="auto">
          <a:xfrm>
            <a:off x="631339" y="2609312"/>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2. Đọc bài bên dưới và trả lời các câu hỏi</a:t>
            </a:r>
          </a:p>
        </p:txBody>
      </p:sp>
    </p:spTree>
    <p:extLst>
      <p:ext uri="{BB962C8B-B14F-4D97-AF65-F5344CB8AC3E}">
        <p14:creationId xmlns:p14="http://schemas.microsoft.com/office/powerpoint/2010/main" val="20309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5841" y="2672797"/>
            <a:ext cx="12877800" cy="1077218"/>
          </a:xfrm>
          <a:prstGeom prst="rect">
            <a:avLst/>
          </a:prstGeom>
        </p:spPr>
        <p:txBody>
          <a:bodyPr wrap="square">
            <a:spAutoFit/>
          </a:bodyPr>
          <a:lstStyle/>
          <a:p>
            <a:r>
              <a:rPr lang="vi-VN" sz="3200" b="1" dirty="0">
                <a:solidFill>
                  <a:srgbClr val="FF0000"/>
                </a:solidFill>
                <a:latin typeface="Times New Roman" pitchFamily="18" charset="0"/>
                <a:cs typeface="Times New Roman" pitchFamily="18" charset="0"/>
              </a:rPr>
              <a:t>g. Mỗi ý dưới đây phù hợp với đoạn nào trong câu chuyện?</a:t>
            </a:r>
          </a:p>
          <a:p>
            <a:endParaRPr lang="vi-VN" sz="3200" b="1" dirty="0">
              <a:solidFill>
                <a:srgbClr val="FF0000"/>
              </a:solidFill>
              <a:latin typeface="Times New Roman" pitchFamily="18" charset="0"/>
              <a:cs typeface="Times New Roman" pitchFamily="18" charset="0"/>
            </a:endParaRPr>
          </a:p>
        </p:txBody>
      </p:sp>
      <p:sp>
        <p:nvSpPr>
          <p:cNvPr id="3" name="Oval 2"/>
          <p:cNvSpPr/>
          <p:nvPr/>
        </p:nvSpPr>
        <p:spPr>
          <a:xfrm>
            <a:off x="3817034" y="3388231"/>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00CC"/>
                </a:solidFill>
                <a:latin typeface="Times New Roman" panose="02020603050405020304" pitchFamily="18" charset="0"/>
                <a:cs typeface="Times New Roman" panose="02020603050405020304" pitchFamily="18" charset="0"/>
              </a:rPr>
              <a:t>Đoạn</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4" name="Oval 3"/>
          <p:cNvSpPr/>
          <p:nvPr/>
        </p:nvSpPr>
        <p:spPr>
          <a:xfrm>
            <a:off x="10578925" y="3386083"/>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00CC"/>
                </a:solidFill>
                <a:latin typeface="Times New Roman" panose="02020603050405020304" pitchFamily="18" charset="0"/>
                <a:cs typeface="Times New Roman" panose="02020603050405020304" pitchFamily="18" charset="0"/>
              </a:rPr>
              <a:t>Ý</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661172" y="4765277"/>
            <a:ext cx="54102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Đoạn 1 (từ đầu đến đợi bé Thơ)</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669282" y="6143934"/>
            <a:ext cx="54102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Đoạn 2 (tiếp theo đến đã qua)</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669282" y="7695065"/>
            <a:ext cx="54102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Đoạn 3 (phần còn lại) Gió</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8290719" y="4752551"/>
            <a:ext cx="64008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Sẻ non giúp hoa bằng lăng và bé Thơ</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8431695" y="6227408"/>
            <a:ext cx="64008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Bằng lăng nở hoa mà không vui</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8493357" y="7695065"/>
            <a:ext cx="6400800" cy="794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00CC"/>
                </a:solidFill>
                <a:latin typeface="Times New Roman" panose="02020603050405020304" pitchFamily="18" charset="0"/>
                <a:cs typeface="Times New Roman" panose="02020603050405020304" pitchFamily="18" charset="0"/>
              </a:rPr>
              <a:t>Bé Thơ nghĩ mùa hoa bằng lăng đã qua</a:t>
            </a:r>
            <a:endParaRPr lang="en-US" sz="2800" b="1" dirty="0">
              <a:solidFill>
                <a:srgbClr val="0000CC"/>
              </a:solidFill>
              <a:latin typeface="Times New Roman" panose="02020603050405020304" pitchFamily="18" charset="0"/>
              <a:cs typeface="Times New Roman" panose="02020603050405020304" pitchFamily="18" charset="0"/>
            </a:endParaRPr>
          </a:p>
        </p:txBody>
      </p:sp>
      <p:cxnSp>
        <p:nvCxnSpPr>
          <p:cNvPr id="12" name="Straight Arrow Connector 11"/>
          <p:cNvCxnSpPr>
            <a:endCxn id="9" idx="1"/>
          </p:cNvCxnSpPr>
          <p:nvPr/>
        </p:nvCxnSpPr>
        <p:spPr>
          <a:xfrm>
            <a:off x="7059531" y="5149722"/>
            <a:ext cx="1372164" cy="14748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flipV="1">
            <a:off x="7079482" y="5149722"/>
            <a:ext cx="1211237" cy="29425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1"/>
          </p:cNvCxnSpPr>
          <p:nvPr/>
        </p:nvCxnSpPr>
        <p:spPr>
          <a:xfrm>
            <a:off x="7097459" y="6500199"/>
            <a:ext cx="1395898" cy="15920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855841" y="1768185"/>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617134" y="149573"/>
            <a:ext cx="7013458" cy="1117345"/>
            <a:chOff x="4539228" y="210532"/>
            <a:chExt cx="6895119" cy="1117345"/>
          </a:xfrm>
        </p:grpSpPr>
        <p:grpSp>
          <p:nvGrpSpPr>
            <p:cNvPr id="24" name="Group 23"/>
            <p:cNvGrpSpPr/>
            <p:nvPr/>
          </p:nvGrpSpPr>
          <p:grpSpPr>
            <a:xfrm>
              <a:off x="4539228" y="210532"/>
              <a:ext cx="6895119" cy="1117345"/>
              <a:chOff x="4539228" y="210532"/>
              <a:chExt cx="6895119" cy="1117345"/>
            </a:xfrm>
          </p:grpSpPr>
          <p:sp>
            <p:nvSpPr>
              <p:cNvPr id="26" name="TextBox 2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5" name="Straight Connector 24"/>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8"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BÀI: ÔN TẬP GIỮA HỌC KÌ II (T6, 7)</a:t>
            </a:r>
            <a:endParaRPr lang="en-GB" sz="3600" b="1" dirty="0">
              <a:solidFill>
                <a:srgbClr val="0000CC"/>
              </a:solidFill>
              <a:latin typeface="Times New Roman" pitchFamily="18" charset="0"/>
              <a:cs typeface="Times New Roman" pitchFamily="18" charset="0"/>
            </a:endParaRPr>
          </a:p>
        </p:txBody>
      </p:sp>
      <p:sp>
        <p:nvSpPr>
          <p:cNvPr id="29" name="Rectangle 95"/>
          <p:cNvSpPr>
            <a:spLocks noChangeArrowheads="1"/>
          </p:cNvSpPr>
          <p:nvPr/>
        </p:nvSpPr>
        <p:spPr bwMode="auto">
          <a:xfrm>
            <a:off x="904654" y="1826019"/>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FF0000"/>
                </a:solidFill>
                <a:latin typeface="Times New Roman" pitchFamily="18" charset="0"/>
                <a:cs typeface="Times New Roman" pitchFamily="18" charset="0"/>
              </a:rPr>
              <a:t>A. ĐỌC</a:t>
            </a:r>
            <a:endParaRPr lang="en-GB" sz="3600" b="1" dirty="0">
              <a:solidFill>
                <a:srgbClr val="FF0000"/>
              </a:solidFill>
              <a:latin typeface="Times New Roman" pitchFamily="18" charset="0"/>
              <a:cs typeface="Times New Roman" pitchFamily="18" charset="0"/>
            </a:endParaRPr>
          </a:p>
        </p:txBody>
      </p:sp>
      <p:sp>
        <p:nvSpPr>
          <p:cNvPr id="30" name="Rectangle 95"/>
          <p:cNvSpPr>
            <a:spLocks noChangeArrowheads="1"/>
          </p:cNvSpPr>
          <p:nvPr/>
        </p:nvSpPr>
        <p:spPr bwMode="auto">
          <a:xfrm>
            <a:off x="2834735" y="1947433"/>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vi-VN" sz="3600" b="1" dirty="0">
                <a:solidFill>
                  <a:srgbClr val="0000CC"/>
                </a:solidFill>
                <a:latin typeface="Times New Roman" pitchFamily="18" charset="0"/>
                <a:cs typeface="Times New Roman" pitchFamily="18" charset="0"/>
              </a:rPr>
              <a:t>2. Đọc bài bên dưới và trả lời các câu hỏi</a:t>
            </a:r>
          </a:p>
        </p:txBody>
      </p:sp>
    </p:spTree>
    <p:extLst>
      <p:ext uri="{BB962C8B-B14F-4D97-AF65-F5344CB8AC3E}">
        <p14:creationId xmlns:p14="http://schemas.microsoft.com/office/powerpoint/2010/main" val="19624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5"/>
          <p:cNvSpPr>
            <a:spLocks noChangeArrowheads="1"/>
          </p:cNvSpPr>
          <p:nvPr/>
        </p:nvSpPr>
        <p:spPr bwMode="auto">
          <a:xfrm>
            <a:off x="744304" y="6126158"/>
            <a:ext cx="152741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lang="en-US" sz="3600" b="1" dirty="0">
                <a:solidFill>
                  <a:srgbClr val="FF0000"/>
                </a:solidFill>
                <a:latin typeface="Times New Roman" pitchFamily="18" charset="0"/>
                <a:cs typeface="Times New Roman" pitchFamily="18" charset="0"/>
              </a:rPr>
              <a:t>i</a:t>
            </a:r>
            <a:r>
              <a:rPr kumimoji="0" lang="vi-VN"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từ</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ngữ</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chỉ</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chú</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sẻ</a:t>
            </a:r>
            <a:r>
              <a:rPr lang="en-US" sz="3600" b="1" dirty="0">
                <a:solidFill>
                  <a:srgbClr val="FF0000"/>
                </a:solidFill>
                <a:latin typeface="Times New Roman" pitchFamily="18" charset="0"/>
                <a:cs typeface="Times New Roman" pitchFamily="18" charset="0"/>
              </a:rPr>
              <a:t> non?</a:t>
            </a:r>
            <a:endParaRPr kumimoji="0" lang="vi-VN"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 name="Rectangle 3"/>
          <p:cNvSpPr/>
          <p:nvPr/>
        </p:nvSpPr>
        <p:spPr>
          <a:xfrm>
            <a:off x="631339" y="3017113"/>
            <a:ext cx="13944600" cy="823752"/>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h. Theo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chúng</a:t>
            </a:r>
            <a:r>
              <a:rPr lang="en-US" sz="3600" b="1" dirty="0">
                <a:solidFill>
                  <a:srgbClr val="FF0000"/>
                </a:solidFill>
                <a:latin typeface="Times New Roman" pitchFamily="18" charset="0"/>
                <a:cs typeface="Times New Roman" pitchFamily="18" charset="0"/>
              </a:rPr>
              <a:t> ta </a:t>
            </a:r>
            <a:r>
              <a:rPr lang="en-US" sz="3600" b="1" dirty="0" err="1">
                <a:solidFill>
                  <a:srgbClr val="FF0000"/>
                </a:solidFill>
                <a:latin typeface="Times New Roman" pitchFamily="18" charset="0"/>
                <a:cs typeface="Times New Roman" pitchFamily="18" charset="0"/>
              </a:rPr>
              <a:t>điều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 </a:t>
            </a:r>
            <a:endParaRPr kumimoji="0" lang="vi-VN"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1" name="Rounded Rectangle 10"/>
          <p:cNvSpPr/>
          <p:nvPr/>
        </p:nvSpPr>
        <p:spPr>
          <a:xfrm>
            <a:off x="855841" y="1768185"/>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2" name="Group 11"/>
          <p:cNvGrpSpPr/>
          <p:nvPr/>
        </p:nvGrpSpPr>
        <p:grpSpPr>
          <a:xfrm>
            <a:off x="4617134" y="149573"/>
            <a:ext cx="7013458" cy="1117345"/>
            <a:chOff x="4539228" y="210532"/>
            <a:chExt cx="6895119" cy="1117345"/>
          </a:xfrm>
        </p:grpSpPr>
        <p:grpSp>
          <p:nvGrpSpPr>
            <p:cNvPr id="13" name="Group 12"/>
            <p:cNvGrpSpPr/>
            <p:nvPr/>
          </p:nvGrpSpPr>
          <p:grpSpPr>
            <a:xfrm>
              <a:off x="4539228" y="210532"/>
              <a:ext cx="6895119" cy="1117345"/>
              <a:chOff x="4539228" y="210532"/>
              <a:chExt cx="6895119" cy="1117345"/>
            </a:xfrm>
          </p:grpSpPr>
          <p:sp>
            <p:nvSpPr>
              <p:cNvPr id="15" name="TextBox 14"/>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6" name="TextBox 15"/>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4" name="Straight Connector 1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7" name="Rectangle 95"/>
          <p:cNvSpPr>
            <a:spLocks noChangeArrowheads="1"/>
          </p:cNvSpPr>
          <p:nvPr/>
        </p:nvSpPr>
        <p:spPr bwMode="auto">
          <a:xfrm>
            <a:off x="4027479" y="1258669"/>
            <a:ext cx="80971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BÀI: ÔN TẬP GIỮA HỌC KÌ II (T6, 7)</a:t>
            </a:r>
            <a:endParaRPr kumimoji="0" lang="en-GB"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18" name="Rectangle 95"/>
          <p:cNvSpPr>
            <a:spLocks noChangeArrowheads="1"/>
          </p:cNvSpPr>
          <p:nvPr/>
        </p:nvSpPr>
        <p:spPr bwMode="auto">
          <a:xfrm>
            <a:off x="904654" y="1826019"/>
            <a:ext cx="17748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 ĐỌC</a:t>
            </a:r>
            <a:endParaRPr kumimoji="0" lang="en-GB"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9" name="Rectangle 95"/>
          <p:cNvSpPr>
            <a:spLocks noChangeArrowheads="1"/>
          </p:cNvSpPr>
          <p:nvPr/>
        </p:nvSpPr>
        <p:spPr bwMode="auto">
          <a:xfrm>
            <a:off x="631339" y="2609312"/>
            <a:ext cx="82173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2. Đọc bài bên dưới và trả lời các câu hỏi</a:t>
            </a:r>
          </a:p>
        </p:txBody>
      </p:sp>
      <p:sp>
        <p:nvSpPr>
          <p:cNvPr id="3" name="Rectangle 2"/>
          <p:cNvSpPr/>
          <p:nvPr/>
        </p:nvSpPr>
        <p:spPr>
          <a:xfrm>
            <a:off x="744304" y="3740639"/>
            <a:ext cx="14630400" cy="2585323"/>
          </a:xfrm>
          <a:prstGeom prst="rect">
            <a:avLst/>
          </a:prstGeom>
        </p:spPr>
        <p:txBody>
          <a:bodyPr wrap="square">
            <a:spAutoFit/>
          </a:bodyPr>
          <a:lstStyle/>
          <a:p>
            <a:pPr marL="571500" indent="-571500">
              <a:lnSpc>
                <a:spcPct val="150000"/>
              </a:lnSpc>
              <a:buFont typeface="Wingdings" panose="05000000000000000000" pitchFamily="2" charset="2"/>
              <a:buChar char="Ø"/>
            </a:pPr>
            <a:r>
              <a:rPr lang="vi-VN" sz="3600" b="1" dirty="0">
                <a:solidFill>
                  <a:srgbClr val="0000CC"/>
                </a:solidFill>
                <a:latin typeface="Times New Roman" panose="02020603050405020304" pitchFamily="18" charset="0"/>
                <a:cs typeface="Times New Roman" panose="02020603050405020304" pitchFamily="18" charset="0"/>
              </a:rPr>
              <a:t>Ca ngợi tình cảm đẹp đẽ, cảm động mà bông hoa bằng lăng và sẻ non dành cho bé Thơ.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Mỗi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ta </a:t>
            </a:r>
            <a:r>
              <a:rPr lang="en-US" sz="3600" b="1" dirty="0" err="1">
                <a:solidFill>
                  <a:srgbClr val="0000CC"/>
                </a:solidFill>
                <a:latin typeface="Times New Roman" panose="02020603050405020304" pitchFamily="18" charset="0"/>
                <a:cs typeface="Times New Roman" panose="02020603050405020304" pitchFamily="18" charset="0"/>
              </a:rPr>
              <a:t>cần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sự</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yêu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thương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gắn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nhau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trong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bạn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6" name="Rectangle 5"/>
          <p:cNvSpPr/>
          <p:nvPr/>
        </p:nvSpPr>
        <p:spPr>
          <a:xfrm>
            <a:off x="855841" y="7239000"/>
            <a:ext cx="13589169" cy="646331"/>
          </a:xfrm>
          <a:prstGeom prst="rect">
            <a:avLst/>
          </a:prstGeom>
        </p:spPr>
        <p:txBody>
          <a:bodyPr wrap="none">
            <a:spAutoFit/>
          </a:bodyPr>
          <a:lstStyle/>
          <a:p>
            <a:pPr marL="571500" indent="-571500">
              <a:buFont typeface="Wingdings" panose="05000000000000000000" pitchFamily="2" charset="2"/>
              <a:buChar char="Ø"/>
            </a:pPr>
            <a:r>
              <a:rPr lang="en-US" sz="3600" b="1" dirty="0">
                <a:solidFill>
                  <a:srgbClr val="0000CC"/>
                </a:solidFill>
                <a:latin typeface="Times New Roman" pitchFamily="18" charset="0"/>
                <a:cs typeface="Times New Roman" pitchFamily="18" charset="0"/>
              </a:rPr>
              <a:t>3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ngữ</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chỉ</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động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chú</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sẻ</a:t>
            </a:r>
            <a:r>
              <a:rPr lang="en-US" sz="3600" b="1" dirty="0">
                <a:solidFill>
                  <a:srgbClr val="0000CC"/>
                </a:solidFill>
                <a:latin typeface="Times New Roman" pitchFamily="18" charset="0"/>
                <a:cs typeface="Times New Roman" pitchFamily="18" charset="0"/>
              </a:rPr>
              <a:t> non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chắp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cánh</a:t>
            </a:r>
            <a:r>
              <a:rPr lang="en-US" sz="3600" b="1" dirty="0">
                <a:solidFill>
                  <a:srgbClr val="0000CC"/>
                </a:solidFill>
                <a:latin typeface="Times New Roman" pitchFamily="18" charset="0"/>
                <a:cs typeface="Times New Roman" pitchFamily="18" charset="0"/>
              </a:rPr>
              <a:t>, bay, </a:t>
            </a:r>
            <a:r>
              <a:rPr lang="en-US" sz="3600" b="1" dirty="0" err="1">
                <a:solidFill>
                  <a:srgbClr val="0000CC"/>
                </a:solidFill>
                <a:latin typeface="Times New Roman" pitchFamily="18" charset="0"/>
                <a:cs typeface="Times New Roman" pitchFamily="18" charset="0"/>
              </a:rPr>
              <a:t>nhìn</a:t>
            </a:r>
            <a:r>
              <a:rPr lang="en-US" sz="3600" b="1" dirty="0">
                <a:solidFill>
                  <a:srgbClr val="0000CC"/>
                </a:solidFill>
                <a:latin typeface="Times New Roman" pitchFamily="18" charset="0"/>
                <a:cs typeface="Times New Roman" pitchFamily="18" charset="0"/>
              </a:rPr>
              <a:t>,…</a:t>
            </a:r>
            <a:endParaRPr lang="en-US" dirty="0">
              <a:solidFill>
                <a:srgbClr val="0000CC"/>
              </a:solidFill>
            </a:endParaRPr>
          </a:p>
        </p:txBody>
      </p:sp>
    </p:spTree>
    <p:extLst>
      <p:ext uri="{BB962C8B-B14F-4D97-AF65-F5344CB8AC3E}">
        <p14:creationId xmlns:p14="http://schemas.microsoft.com/office/powerpoint/2010/main" val="278376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9955</TotalTime>
  <Words>1349</Words>
  <Application>Microsoft Office PowerPoint</Application>
  <PresentationFormat>Custom</PresentationFormat>
  <Paragraphs>152</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1050</cp:revision>
  <dcterms:created xsi:type="dcterms:W3CDTF">2008-09-09T22:52:10Z</dcterms:created>
  <dcterms:modified xsi:type="dcterms:W3CDTF">2025-02-28T06:35:23Z</dcterms:modified>
</cp:coreProperties>
</file>